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2" r:id="rId5"/>
    <p:sldId id="260" r:id="rId6"/>
    <p:sldId id="295" r:id="rId7"/>
    <p:sldId id="298" r:id="rId8"/>
    <p:sldId id="286" r:id="rId9"/>
    <p:sldId id="285" r:id="rId10"/>
    <p:sldId id="292" r:id="rId11"/>
    <p:sldId id="279" r:id="rId12"/>
    <p:sldId id="280" r:id="rId13"/>
    <p:sldId id="287" r:id="rId14"/>
    <p:sldId id="288" r:id="rId15"/>
    <p:sldId id="283" r:id="rId16"/>
    <p:sldId id="267" r:id="rId17"/>
    <p:sldId id="261" r:id="rId18"/>
    <p:sldId id="290" r:id="rId19"/>
    <p:sldId id="275" r:id="rId20"/>
    <p:sldId id="294" r:id="rId21"/>
    <p:sldId id="277" r:id="rId22"/>
    <p:sldId id="293" r:id="rId23"/>
    <p:sldId id="264" r:id="rId24"/>
    <p:sldId id="297" r:id="rId25"/>
    <p:sldId id="296"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2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9B710DA-67E7-4537-BB2D-1D2FAC7167AB}" type="datetimeFigureOut">
              <a:rPr lang="tr-TR" smtClean="0"/>
              <a:t>21.09.2025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3C05F-0FFE-408D-8FA4-45A77C1FB8BB}" type="slidenum">
              <a:rPr lang="tr-TR" smtClean="0"/>
              <a:t>‹#›</a:t>
            </a:fld>
            <a:endParaRPr 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28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B710DA-67E7-4537-BB2D-1D2FAC7167AB}" type="datetimeFigureOut">
              <a:rPr lang="tr-TR" smtClean="0"/>
              <a:t>21.09.2025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3C05F-0FFE-408D-8FA4-45A77C1FB8BB}" type="slidenum">
              <a:rPr lang="tr-TR" smtClean="0"/>
              <a:t>‹#›</a:t>
            </a:fld>
            <a:endParaRPr lang="tr-TR"/>
          </a:p>
        </p:txBody>
      </p:sp>
    </p:spTree>
    <p:extLst>
      <p:ext uri="{BB962C8B-B14F-4D97-AF65-F5344CB8AC3E}">
        <p14:creationId xmlns:p14="http://schemas.microsoft.com/office/powerpoint/2010/main" val="159790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B710DA-67E7-4537-BB2D-1D2FAC7167AB}" type="datetimeFigureOut">
              <a:rPr lang="tr-TR" smtClean="0"/>
              <a:t>21.09.2025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3C05F-0FFE-408D-8FA4-45A77C1FB8BB}" type="slidenum">
              <a:rPr lang="tr-TR" smtClean="0"/>
              <a:t>‹#›</a:t>
            </a:fld>
            <a:endParaRPr lang="tr-TR"/>
          </a:p>
        </p:txBody>
      </p:sp>
    </p:spTree>
    <p:extLst>
      <p:ext uri="{BB962C8B-B14F-4D97-AF65-F5344CB8AC3E}">
        <p14:creationId xmlns:p14="http://schemas.microsoft.com/office/powerpoint/2010/main" val="134243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B710DA-67E7-4537-BB2D-1D2FAC7167AB}" type="datetimeFigureOut">
              <a:rPr lang="tr-TR" smtClean="0"/>
              <a:t>21.09.2025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3C05F-0FFE-408D-8FA4-45A77C1FB8BB}" type="slidenum">
              <a:rPr lang="tr-TR" smtClean="0"/>
              <a:t>‹#›</a:t>
            </a:fld>
            <a:endParaRPr lang="tr-TR"/>
          </a:p>
        </p:txBody>
      </p:sp>
    </p:spTree>
    <p:extLst>
      <p:ext uri="{BB962C8B-B14F-4D97-AF65-F5344CB8AC3E}">
        <p14:creationId xmlns:p14="http://schemas.microsoft.com/office/powerpoint/2010/main" val="16514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B710DA-67E7-4537-BB2D-1D2FAC7167AB}" type="datetimeFigureOut">
              <a:rPr lang="tr-TR" smtClean="0"/>
              <a:t>21.09.2025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C3C05F-0FFE-408D-8FA4-45A77C1FB8BB}" type="slidenum">
              <a:rPr lang="tr-TR" smtClean="0"/>
              <a:t>‹#›</a:t>
            </a:fld>
            <a:endParaRPr 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74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9B710DA-67E7-4537-BB2D-1D2FAC7167AB}" type="datetimeFigureOut">
              <a:rPr lang="tr-TR" smtClean="0"/>
              <a:t>21.09.2025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3C05F-0FFE-408D-8FA4-45A77C1FB8BB}" type="slidenum">
              <a:rPr lang="tr-TR" smtClean="0"/>
              <a:t>‹#›</a:t>
            </a:fld>
            <a:endParaRPr lang="tr-TR"/>
          </a:p>
        </p:txBody>
      </p:sp>
    </p:spTree>
    <p:extLst>
      <p:ext uri="{BB962C8B-B14F-4D97-AF65-F5344CB8AC3E}">
        <p14:creationId xmlns:p14="http://schemas.microsoft.com/office/powerpoint/2010/main" val="288347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9B710DA-67E7-4537-BB2D-1D2FAC7167AB}" type="datetimeFigureOut">
              <a:rPr lang="tr-TR" smtClean="0"/>
              <a:t>21.09.2025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DC3C05F-0FFE-408D-8FA4-45A77C1FB8BB}" type="slidenum">
              <a:rPr lang="tr-TR" smtClean="0"/>
              <a:t>‹#›</a:t>
            </a:fld>
            <a:endParaRPr lang="tr-TR"/>
          </a:p>
        </p:txBody>
      </p:sp>
    </p:spTree>
    <p:extLst>
      <p:ext uri="{BB962C8B-B14F-4D97-AF65-F5344CB8AC3E}">
        <p14:creationId xmlns:p14="http://schemas.microsoft.com/office/powerpoint/2010/main" val="338092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9B710DA-67E7-4537-BB2D-1D2FAC7167AB}" type="datetimeFigureOut">
              <a:rPr lang="tr-TR" smtClean="0"/>
              <a:t>21.09.2025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DC3C05F-0FFE-408D-8FA4-45A77C1FB8BB}" type="slidenum">
              <a:rPr lang="tr-TR" smtClean="0"/>
              <a:t>‹#›</a:t>
            </a:fld>
            <a:endParaRPr lang="tr-TR"/>
          </a:p>
        </p:txBody>
      </p:sp>
    </p:spTree>
    <p:extLst>
      <p:ext uri="{BB962C8B-B14F-4D97-AF65-F5344CB8AC3E}">
        <p14:creationId xmlns:p14="http://schemas.microsoft.com/office/powerpoint/2010/main" val="303695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B710DA-67E7-4537-BB2D-1D2FAC7167AB}" type="datetimeFigureOut">
              <a:rPr lang="tr-TR" smtClean="0"/>
              <a:t>21.09.2025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DC3C05F-0FFE-408D-8FA4-45A77C1FB8BB}" type="slidenum">
              <a:rPr lang="tr-TR" smtClean="0"/>
              <a:t>‹#›</a:t>
            </a:fld>
            <a:endParaRPr lang="tr-TR"/>
          </a:p>
        </p:txBody>
      </p:sp>
    </p:spTree>
    <p:extLst>
      <p:ext uri="{BB962C8B-B14F-4D97-AF65-F5344CB8AC3E}">
        <p14:creationId xmlns:p14="http://schemas.microsoft.com/office/powerpoint/2010/main" val="74408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B9B710DA-67E7-4537-BB2D-1D2FAC7167AB}" type="datetimeFigureOut">
              <a:rPr lang="tr-TR" smtClean="0"/>
              <a:t>21.09.2025</a:t>
            </a:fld>
            <a:endParaRPr lang="tr-TR"/>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C3C05F-0FFE-408D-8FA4-45A77C1FB8BB}" type="slidenum">
              <a:rPr lang="tr-TR" smtClean="0"/>
              <a:t>‹#›</a:t>
            </a:fld>
            <a:endParaRPr lang="tr-TR"/>
          </a:p>
        </p:txBody>
      </p:sp>
    </p:spTree>
    <p:extLst>
      <p:ext uri="{BB962C8B-B14F-4D97-AF65-F5344CB8AC3E}">
        <p14:creationId xmlns:p14="http://schemas.microsoft.com/office/powerpoint/2010/main" val="368746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9B710DA-67E7-4537-BB2D-1D2FAC7167AB}" type="datetimeFigureOut">
              <a:rPr lang="tr-TR" smtClean="0"/>
              <a:t>21.09.2025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C3C05F-0FFE-408D-8FA4-45A77C1FB8BB}" type="slidenum">
              <a:rPr lang="tr-TR" smtClean="0"/>
              <a:t>‹#›</a:t>
            </a:fld>
            <a:endParaRPr lang="tr-TR"/>
          </a:p>
        </p:txBody>
      </p:sp>
    </p:spTree>
    <p:extLst>
      <p:ext uri="{BB962C8B-B14F-4D97-AF65-F5344CB8AC3E}">
        <p14:creationId xmlns:p14="http://schemas.microsoft.com/office/powerpoint/2010/main" val="5459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B9B710DA-67E7-4537-BB2D-1D2FAC7167AB}" type="datetimeFigureOut">
              <a:rPr lang="tr-TR" smtClean="0"/>
              <a:t>21.09.2025</a:t>
            </a:fld>
            <a:endParaRPr lang="tr-T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BDC3C05F-0FFE-408D-8FA4-45A77C1FB8BB}"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239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srgbClr val="000000"/>
              </a:solidFill>
              <a:latin typeface="Calibri" panose="020F0502020204030204"/>
            </a:endParaRPr>
          </a:p>
        </p:txBody>
      </p:sp>
      <p:sp>
        <p:nvSpPr>
          <p:cNvPr id="13" name="Rectangle 6"/>
          <p:cNvSpPr>
            <a:spLocks noChangeArrowheads="1"/>
          </p:cNvSpPr>
          <p:nvPr/>
        </p:nvSpPr>
        <p:spPr bwMode="auto">
          <a:xfrm>
            <a:off x="614598" y="2201530"/>
            <a:ext cx="1121264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tr-TR" altLang="tr-TR" sz="3200" b="1" dirty="0">
                <a:solidFill>
                  <a:srgbClr val="000000"/>
                </a:solidFill>
                <a:latin typeface="Arial" panose="020B0604020202020204" pitchFamily="34" charset="0"/>
              </a:rPr>
              <a:t>Natürel Zeytinyağı Duyusal Analiz ve </a:t>
            </a:r>
            <a:endParaRPr lang="tr-TR" altLang="tr-TR" sz="3200" b="1" dirty="0" smtClean="0">
              <a:solidFill>
                <a:srgbClr val="000000"/>
              </a:solidFill>
              <a:latin typeface="Arial" panose="020B0604020202020204" pitchFamily="34" charset="0"/>
            </a:endParaRPr>
          </a:p>
          <a:p>
            <a:pPr algn="ctr" eaLnBrk="0" fontAlgn="base" hangingPunct="0">
              <a:spcBef>
                <a:spcPct val="0"/>
              </a:spcBef>
              <a:spcAft>
                <a:spcPct val="0"/>
              </a:spcAft>
            </a:pPr>
            <a:r>
              <a:rPr lang="tr-TR" altLang="tr-TR" sz="3200" b="1" dirty="0" smtClean="0">
                <a:solidFill>
                  <a:srgbClr val="000000"/>
                </a:solidFill>
                <a:latin typeface="Arial" panose="020B0604020202020204" pitchFamily="34" charset="0"/>
              </a:rPr>
              <a:t>Sofralık </a:t>
            </a:r>
            <a:r>
              <a:rPr lang="tr-TR" altLang="tr-TR" sz="3200" b="1" dirty="0">
                <a:solidFill>
                  <a:srgbClr val="000000"/>
                </a:solidFill>
                <a:latin typeface="Arial" panose="020B0604020202020204" pitchFamily="34" charset="0"/>
              </a:rPr>
              <a:t>Zeytin İşleme Yöntemleri Eğitimi </a:t>
            </a:r>
          </a:p>
          <a:p>
            <a:pPr algn="ctr" eaLnBrk="0" fontAlgn="base" hangingPunct="0">
              <a:spcBef>
                <a:spcPct val="0"/>
              </a:spcBef>
              <a:spcAft>
                <a:spcPct val="0"/>
              </a:spcAft>
            </a:pPr>
            <a:r>
              <a:rPr lang="tr-TR" altLang="tr-TR" sz="1200" dirty="0">
                <a:solidFill>
                  <a:srgbClr val="000000"/>
                </a:solidFill>
                <a:latin typeface="Arial" panose="020B0604020202020204" pitchFamily="34" charset="0"/>
              </a:rPr>
              <a:t>(24 saat)</a:t>
            </a:r>
            <a:endParaRPr lang="tr-TR" altLang="tr-TR" sz="600" dirty="0">
              <a:solidFill>
                <a:srgbClr val="000000"/>
              </a:solidFill>
              <a:latin typeface="Arial" panose="020B0604020202020204" pitchFamily="34" charset="0"/>
            </a:endParaRPr>
          </a:p>
          <a:p>
            <a:pPr algn="ctr" eaLnBrk="0" fontAlgn="base" hangingPunct="0">
              <a:spcBef>
                <a:spcPct val="0"/>
              </a:spcBef>
              <a:spcAft>
                <a:spcPct val="0"/>
              </a:spcAft>
            </a:pPr>
            <a:endParaRPr lang="tr-TR" altLang="tr-TR"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eaLnBrk="0" fontAlgn="base" hangingPunct="0">
              <a:spcBef>
                <a:spcPct val="0"/>
              </a:spcBef>
              <a:spcAft>
                <a:spcPct val="0"/>
              </a:spcAft>
            </a:pPr>
            <a:endParaRPr lang="tr-TR" altLang="tr-TR"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eaLnBrk="0" fontAlgn="base" hangingPunct="0">
              <a:spcBef>
                <a:spcPct val="0"/>
              </a:spcBef>
              <a:spcAft>
                <a:spcPct val="0"/>
              </a:spcAft>
            </a:pPr>
            <a:r>
              <a:rPr lang="tr-TR" altLang="tr-TR" dirty="0">
                <a:solidFill>
                  <a:srgbClr val="000000"/>
                </a:solidFill>
                <a:latin typeface="Arial" panose="020B0604020202020204" pitchFamily="34" charset="0"/>
                <a:ea typeface="Times New Roman" panose="02020603050405020304" pitchFamily="18" charset="0"/>
                <a:cs typeface="Arial" panose="020B0604020202020204" pitchFamily="34" charset="0"/>
              </a:rPr>
              <a:t>23-24-25 Eylül 2025</a:t>
            </a:r>
            <a:endParaRPr lang="tr-TR" altLang="tr-TR" dirty="0">
              <a:solidFill>
                <a:srgbClr val="000000"/>
              </a:solidFill>
              <a:latin typeface="Arial" panose="020B0604020202020204" pitchFamily="34" charset="0"/>
              <a:cs typeface="Arial" panose="020B0604020202020204" pitchFamily="34" charset="0"/>
            </a:endParaRPr>
          </a:p>
          <a:p>
            <a:pPr algn="ctr" eaLnBrk="0" fontAlgn="base" hangingPunct="0">
              <a:spcBef>
                <a:spcPct val="0"/>
              </a:spcBef>
              <a:spcAft>
                <a:spcPct val="0"/>
              </a:spcAft>
            </a:pPr>
            <a:endParaRPr lang="tr-TR" altLang="tr-TR"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ctr" eaLnBrk="0" fontAlgn="base" hangingPunct="0">
              <a:spcBef>
                <a:spcPct val="0"/>
              </a:spcBef>
              <a:spcAft>
                <a:spcPct val="0"/>
              </a:spcAft>
            </a:pPr>
            <a:endParaRPr lang="tr-TR" altLang="tr-TR"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ctr" eaLnBrk="0" fontAlgn="base" hangingPunct="0">
              <a:spcBef>
                <a:spcPct val="0"/>
              </a:spcBef>
              <a:spcAft>
                <a:spcPct val="0"/>
              </a:spcAft>
            </a:pPr>
            <a:endParaRPr lang="tr-TR" altLang="tr-TR"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ctr" eaLnBrk="0" fontAlgn="base" hangingPunct="0">
              <a:spcBef>
                <a:spcPct val="0"/>
              </a:spcBef>
              <a:spcAft>
                <a:spcPct val="0"/>
              </a:spcAft>
            </a:pPr>
            <a:endParaRPr lang="tr-TR" altLang="tr-TR"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ctr" eaLnBrk="0" fontAlgn="base" hangingPunct="0">
              <a:spcBef>
                <a:spcPct val="0"/>
              </a:spcBef>
              <a:spcAft>
                <a:spcPct val="0"/>
              </a:spcAft>
            </a:pPr>
            <a:endParaRPr lang="tr-TR" altLang="tr-TR" sz="12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a:p>
            <a:pPr algn="ctr" eaLnBrk="0" fontAlgn="base" hangingPunct="0">
              <a:spcBef>
                <a:spcPct val="0"/>
              </a:spcBef>
              <a:spcAft>
                <a:spcPct val="0"/>
              </a:spcAft>
            </a:pPr>
            <a:r>
              <a:rPr lang="tr-TR" altLang="tr-TR" b="1" dirty="0">
                <a:solidFill>
                  <a:srgbClr val="000000"/>
                </a:solidFill>
                <a:latin typeface="Arial" panose="020B0604020202020204" pitchFamily="34" charset="0"/>
                <a:ea typeface="Times New Roman" panose="02020603050405020304" pitchFamily="18" charset="0"/>
                <a:cs typeface="Arial" panose="020B0604020202020204" pitchFamily="34" charset="0"/>
              </a:rPr>
              <a:t>Tarsus/Mersin</a:t>
            </a:r>
            <a:r>
              <a:rPr lang="tr-TR" altLang="tr-TR" b="1" dirty="0">
                <a:solidFill>
                  <a:srgbClr val="000000"/>
                </a:solidFill>
                <a:latin typeface="Arial" panose="020B0604020202020204" pitchFamily="34" charset="0"/>
                <a:cs typeface="Arial" panose="020B0604020202020204" pitchFamily="34" charset="0"/>
              </a:rPr>
              <a:t> </a:t>
            </a:r>
          </a:p>
        </p:txBody>
      </p:sp>
      <p:grpSp>
        <p:nvGrpSpPr>
          <p:cNvPr id="19" name="Grup 18"/>
          <p:cNvGrpSpPr/>
          <p:nvPr/>
        </p:nvGrpSpPr>
        <p:grpSpPr>
          <a:xfrm>
            <a:off x="2567248" y="434689"/>
            <a:ext cx="4239491" cy="1470650"/>
            <a:chOff x="1043247" y="434689"/>
            <a:chExt cx="4239491" cy="147065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 y="619296"/>
              <a:ext cx="1101437" cy="1101437"/>
            </a:xfrm>
            <a:prstGeom prst="rect">
              <a:avLst/>
            </a:prstGeom>
          </p:spPr>
        </p:pic>
        <p:pic>
          <p:nvPicPr>
            <p:cNvPr id="18" name="Resim 17"/>
            <p:cNvPicPr>
              <a:picLocks noChangeAspect="1"/>
            </p:cNvPicPr>
            <p:nvPr/>
          </p:nvPicPr>
          <p:blipFill rotWithShape="1">
            <a:blip r:embed="rId3" cstate="print">
              <a:extLst>
                <a:ext uri="{28A0092B-C50C-407E-A947-70E740481C1C}">
                  <a14:useLocalDpi xmlns:a14="http://schemas.microsoft.com/office/drawing/2010/main" val="0"/>
                </a:ext>
              </a:extLst>
            </a:blip>
            <a:srcRect l="27057" r="25559"/>
            <a:stretch/>
          </p:blipFill>
          <p:spPr>
            <a:xfrm>
              <a:off x="3911138" y="434689"/>
              <a:ext cx="1371600" cy="1470650"/>
            </a:xfrm>
            <a:prstGeom prst="rect">
              <a:avLst/>
            </a:prstGeom>
          </p:spPr>
        </p:pic>
      </p:grpSp>
      <p:pic>
        <p:nvPicPr>
          <p:cNvPr id="20" name="Resim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7303" y="5906562"/>
            <a:ext cx="1597394" cy="384165"/>
          </a:xfrm>
          <a:prstGeom prst="rect">
            <a:avLst/>
          </a:prstGeom>
        </p:spPr>
      </p:pic>
    </p:spTree>
    <p:extLst>
      <p:ext uri="{BB962C8B-B14F-4D97-AF65-F5344CB8AC3E}">
        <p14:creationId xmlns:p14="http://schemas.microsoft.com/office/powerpoint/2010/main" val="943847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4189" y="1251284"/>
            <a:ext cx="11357811" cy="3508653"/>
          </a:xfrm>
          <a:prstGeom prst="rect">
            <a:avLst/>
          </a:prstGeom>
        </p:spPr>
        <p:txBody>
          <a:bodyPr wrap="square">
            <a:spAutoFit/>
          </a:bodyPr>
          <a:lstStyle/>
          <a:p>
            <a:pPr>
              <a:lnSpc>
                <a:spcPct val="150000"/>
              </a:lnSpc>
            </a:pPr>
            <a:r>
              <a:rPr lang="tr-TR" sz="2000" dirty="0">
                <a:latin typeface="Arial" panose="020B0604020202020204" pitchFamily="34" charset="0"/>
                <a:cs typeface="Arial" panose="020B0604020202020204" pitchFamily="34" charset="0"/>
              </a:rPr>
              <a:t>Algılanan kusur şiddeti 0-3 arasında ise </a:t>
            </a:r>
            <a:r>
              <a:rPr lang="tr-TR" sz="2000" dirty="0" err="1">
                <a:latin typeface="Arial" panose="020B0604020202020204" pitchFamily="34" charset="0"/>
                <a:cs typeface="Arial" panose="020B0604020202020204" pitchFamily="34" charset="0"/>
              </a:rPr>
              <a:t>Extra</a:t>
            </a:r>
            <a:r>
              <a:rPr lang="tr-TR" sz="2000" dirty="0">
                <a:latin typeface="Arial" panose="020B0604020202020204" pitchFamily="34" charset="0"/>
                <a:cs typeface="Arial" panose="020B0604020202020204" pitchFamily="34" charset="0"/>
              </a:rPr>
              <a:t> sınıf,</a:t>
            </a:r>
          </a:p>
          <a:p>
            <a:pPr>
              <a:lnSpc>
                <a:spcPct val="150000"/>
              </a:lnSpc>
            </a:pPr>
            <a:r>
              <a:rPr lang="tr-TR" sz="2000" dirty="0">
                <a:latin typeface="Arial" panose="020B0604020202020204" pitchFamily="34" charset="0"/>
                <a:cs typeface="Arial" panose="020B0604020202020204" pitchFamily="34" charset="0"/>
              </a:rPr>
              <a:t>Algılanan kusur şiddeti 3 – 4,5 arasında ise Birinci sınıf,</a:t>
            </a:r>
          </a:p>
          <a:p>
            <a:pPr>
              <a:lnSpc>
                <a:spcPct val="150000"/>
              </a:lnSpc>
            </a:pPr>
            <a:r>
              <a:rPr lang="tr-TR" sz="2000" dirty="0">
                <a:latin typeface="Arial" panose="020B0604020202020204" pitchFamily="34" charset="0"/>
                <a:cs typeface="Arial" panose="020B0604020202020204" pitchFamily="34" charset="0"/>
              </a:rPr>
              <a:t>Algılanan kusur şiddeti 4,5-7 arasında ise İkinci sınıf,</a:t>
            </a:r>
          </a:p>
          <a:p>
            <a:pPr>
              <a:lnSpc>
                <a:spcPct val="150000"/>
              </a:lnSpc>
            </a:pPr>
            <a:r>
              <a:rPr lang="tr-TR" sz="2000" b="1" u="sng" dirty="0">
                <a:latin typeface="Arial" panose="020B0604020202020204" pitchFamily="34" charset="0"/>
                <a:cs typeface="Arial" panose="020B0604020202020204" pitchFamily="34" charset="0"/>
              </a:rPr>
              <a:t>Algılanan kusur şiddeti 7 ve üzerinde ise yenilemez olarak sınıflandırılmaktadır</a:t>
            </a:r>
            <a:r>
              <a:rPr lang="tr-TR" sz="2000" dirty="0">
                <a:latin typeface="Arial" panose="020B0604020202020204" pitchFamily="34" charset="0"/>
                <a:cs typeface="Arial" panose="020B0604020202020204" pitchFamily="34" charset="0"/>
              </a:rPr>
              <a:t>.</a:t>
            </a:r>
          </a:p>
          <a:p>
            <a:pPr>
              <a:lnSpc>
                <a:spcPct val="150000"/>
              </a:lnSpc>
            </a:pPr>
            <a:endParaRPr lang="tr-TR" sz="2000" dirty="0" smtClean="0">
              <a:latin typeface="Arial" panose="020B0604020202020204" pitchFamily="34" charset="0"/>
              <a:cs typeface="Arial" panose="020B0604020202020204" pitchFamily="34" charset="0"/>
            </a:endParaRPr>
          </a:p>
          <a:p>
            <a:pPr>
              <a:lnSpc>
                <a:spcPct val="150000"/>
              </a:lnSpc>
            </a:pPr>
            <a:r>
              <a:rPr lang="tr-TR" sz="2400" b="1" dirty="0" smtClean="0">
                <a:solidFill>
                  <a:srgbClr val="FF0000"/>
                </a:solidFill>
                <a:latin typeface="Arial" panose="020B0604020202020204" pitchFamily="34" charset="0"/>
                <a:cs typeface="Arial" panose="020B0604020202020204" pitchFamily="34" charset="0"/>
              </a:rPr>
              <a:t>Sofralık </a:t>
            </a:r>
            <a:r>
              <a:rPr lang="tr-TR" sz="2400" b="1" dirty="0">
                <a:solidFill>
                  <a:srgbClr val="FF0000"/>
                </a:solidFill>
                <a:latin typeface="Arial" panose="020B0604020202020204" pitchFamily="34" charset="0"/>
                <a:cs typeface="Arial" panose="020B0604020202020204" pitchFamily="34" charset="0"/>
              </a:rPr>
              <a:t>zeytinlerin duyusal olarak değerlendirilmesinde negatif özellikler esas alınmaktadır. Tat ve </a:t>
            </a:r>
            <a:r>
              <a:rPr lang="tr-TR" sz="2400" b="1" dirty="0" err="1">
                <a:solidFill>
                  <a:srgbClr val="FF0000"/>
                </a:solidFill>
                <a:latin typeface="Arial" panose="020B0604020202020204" pitchFamily="34" charset="0"/>
                <a:cs typeface="Arial" panose="020B0604020202020204" pitchFamily="34" charset="0"/>
              </a:rPr>
              <a:t>Kinestetik</a:t>
            </a:r>
            <a:r>
              <a:rPr lang="tr-TR" sz="2400" b="1" dirty="0">
                <a:solidFill>
                  <a:srgbClr val="FF0000"/>
                </a:solidFill>
                <a:latin typeface="Arial" panose="020B0604020202020204" pitchFamily="34" charset="0"/>
                <a:cs typeface="Arial" panose="020B0604020202020204" pitchFamily="34" charset="0"/>
              </a:rPr>
              <a:t> özellikler değerlendirmeye alınmaz.</a:t>
            </a:r>
          </a:p>
        </p:txBody>
      </p:sp>
    </p:spTree>
    <p:extLst>
      <p:ext uri="{BB962C8B-B14F-4D97-AF65-F5344CB8AC3E}">
        <p14:creationId xmlns:p14="http://schemas.microsoft.com/office/powerpoint/2010/main" val="4083461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79" y="629587"/>
            <a:ext cx="5018708" cy="763001"/>
          </a:xfrm>
        </p:spPr>
        <p:txBody>
          <a:bodyPr>
            <a:normAutofit fontScale="90000"/>
          </a:bodyPr>
          <a:lstStyle/>
          <a:p>
            <a:r>
              <a:rPr lang="tr-TR" sz="2800" b="1" dirty="0" err="1">
                <a:latin typeface="Arial" panose="020B0604020202020204" pitchFamily="34" charset="0"/>
                <a:cs typeface="Arial" panose="020B0604020202020204" pitchFamily="34" charset="0"/>
              </a:rPr>
              <a:t>Kinestetik</a:t>
            </a:r>
            <a:r>
              <a:rPr lang="tr-TR" sz="2800" b="1" dirty="0">
                <a:latin typeface="Arial" panose="020B0604020202020204" pitchFamily="34" charset="0"/>
                <a:cs typeface="Arial" panose="020B0604020202020204" pitchFamily="34" charset="0"/>
              </a:rPr>
              <a:t> duyumlar (</a:t>
            </a:r>
            <a:r>
              <a:rPr lang="tr-TR" sz="2800" b="1" dirty="0" smtClean="0">
                <a:latin typeface="Arial" panose="020B0604020202020204" pitchFamily="34" charset="0"/>
                <a:cs typeface="Arial" panose="020B0604020202020204" pitchFamily="34" charset="0"/>
              </a:rPr>
              <a:t>dokunsal)</a:t>
            </a:r>
            <a:endParaRPr lang="tr-TR" sz="28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097279" y="2160527"/>
            <a:ext cx="10058401" cy="2381492"/>
          </a:xfrm>
        </p:spPr>
        <p:txBody>
          <a:bodyPr/>
          <a:lstStyle/>
          <a:p>
            <a:pPr algn="just">
              <a:lnSpc>
                <a:spcPct val="150000"/>
              </a:lnSpc>
            </a:pPr>
            <a:r>
              <a:rPr lang="tr-TR" dirty="0" smtClean="0">
                <a:latin typeface="Arial" panose="020B0604020202020204" pitchFamily="34" charset="0"/>
                <a:cs typeface="Arial" panose="020B0604020202020204" pitchFamily="34" charset="0"/>
              </a:rPr>
              <a:t>Doku</a:t>
            </a:r>
            <a:r>
              <a:rPr lang="tr-TR" dirty="0">
                <a:latin typeface="Arial" panose="020B0604020202020204" pitchFamily="34" charset="0"/>
                <a:cs typeface="Arial" panose="020B0604020202020204" pitchFamily="34" charset="0"/>
              </a:rPr>
              <a:t>, bir ürünün mekanik reseptörler, dokunsal reseptörler ve bazı durumlarda görsel ve işitsel reseptörler tarafından algılanabilen </a:t>
            </a:r>
            <a:r>
              <a:rPr lang="tr-TR" dirty="0" err="1">
                <a:latin typeface="Arial" panose="020B0604020202020204" pitchFamily="34" charset="0"/>
                <a:cs typeface="Arial" panose="020B0604020202020204" pitchFamily="34" charset="0"/>
              </a:rPr>
              <a:t>reolojik</a:t>
            </a:r>
            <a:r>
              <a:rPr lang="tr-TR" dirty="0">
                <a:latin typeface="Arial" panose="020B0604020202020204" pitchFamily="34" charset="0"/>
                <a:cs typeface="Arial" panose="020B0604020202020204" pitchFamily="34" charset="0"/>
              </a:rPr>
              <a:t> (maddenin akışı ve deformasyonuyla ilgili) ve yapısal (geometrik ve yüzeysel) özelliklerinin kümesi olarak tanımlanır. Sofralık zeytinlerde aşağıdaki özellikler değerlendirilir:</a:t>
            </a:r>
          </a:p>
        </p:txBody>
      </p:sp>
      <p:sp>
        <p:nvSpPr>
          <p:cNvPr id="4" name="Dikdörtgen 3"/>
          <p:cNvSpPr/>
          <p:nvPr/>
        </p:nvSpPr>
        <p:spPr>
          <a:xfrm>
            <a:off x="1097279" y="1407225"/>
            <a:ext cx="8716422" cy="369332"/>
          </a:xfrm>
          <a:prstGeom prst="rect">
            <a:avLst/>
          </a:prstGeom>
        </p:spPr>
        <p:txBody>
          <a:bodyPr wrap="square">
            <a:spAutoFit/>
          </a:bodyPr>
          <a:lstStyle/>
          <a:p>
            <a:r>
              <a:rPr lang="tr-TR" b="1" dirty="0">
                <a:latin typeface="Arial" panose="020B0604020202020204" pitchFamily="34" charset="0"/>
                <a:cs typeface="Arial" panose="020B0604020202020204" pitchFamily="34" charset="0"/>
              </a:rPr>
              <a:t>Kinestezi: </a:t>
            </a:r>
            <a:r>
              <a:rPr lang="tr-TR" dirty="0">
                <a:latin typeface="Arial" panose="020B0604020202020204" pitchFamily="34" charset="0"/>
                <a:cs typeface="Arial" panose="020B0604020202020204" pitchFamily="34" charset="0"/>
              </a:rPr>
              <a:t>Kas hareketinin, ağırlığın, pozisyonun vb. algılandığı duyum veya his.</a:t>
            </a:r>
          </a:p>
        </p:txBody>
      </p:sp>
    </p:spTree>
    <p:extLst>
      <p:ext uri="{BB962C8B-B14F-4D97-AF65-F5344CB8AC3E}">
        <p14:creationId xmlns:p14="http://schemas.microsoft.com/office/powerpoint/2010/main" val="3425684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5093192" y="3470219"/>
            <a:ext cx="2597206" cy="2597206"/>
          </a:xfrm>
          <a:prstGeom prst="rect">
            <a:avLst/>
          </a:prstGeom>
        </p:spPr>
      </p:pic>
      <p:sp>
        <p:nvSpPr>
          <p:cNvPr id="2" name="Unvan 1"/>
          <p:cNvSpPr>
            <a:spLocks noGrp="1"/>
          </p:cNvSpPr>
          <p:nvPr>
            <p:ph type="title"/>
          </p:nvPr>
        </p:nvSpPr>
        <p:spPr>
          <a:xfrm>
            <a:off x="433310" y="899410"/>
            <a:ext cx="10058400" cy="583119"/>
          </a:xfrm>
        </p:spPr>
        <p:txBody>
          <a:bodyPr>
            <a:normAutofit/>
          </a:bodyPr>
          <a:lstStyle/>
          <a:p>
            <a:r>
              <a:rPr lang="tr-TR" sz="2800" b="1" dirty="0" smtClean="0">
                <a:latin typeface="Arial" panose="020B0604020202020204" pitchFamily="34" charset="0"/>
                <a:cs typeface="Arial" panose="020B0604020202020204" pitchFamily="34" charset="0"/>
              </a:rPr>
              <a:t>Sertlik </a:t>
            </a:r>
            <a:endParaRPr lang="tr-TR" sz="28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317791" y="1737362"/>
            <a:ext cx="10912586" cy="4023360"/>
          </a:xfrm>
        </p:spPr>
        <p:txBody>
          <a:bodyPr/>
          <a:lstStyle/>
          <a:p>
            <a:pPr algn="just">
              <a:lnSpc>
                <a:spcPct val="150000"/>
              </a:lnSpc>
            </a:pPr>
            <a:r>
              <a:rPr lang="tr-TR" dirty="0" smtClean="0">
                <a:latin typeface="Arial" panose="020B0604020202020204" pitchFamily="34" charset="0"/>
                <a:cs typeface="Arial" panose="020B0604020202020204" pitchFamily="34" charset="0"/>
              </a:rPr>
              <a:t>Bir </a:t>
            </a:r>
            <a:r>
              <a:rPr lang="tr-TR" dirty="0">
                <a:latin typeface="Arial" panose="020B0604020202020204" pitchFamily="34" charset="0"/>
                <a:cs typeface="Arial" panose="020B0604020202020204" pitchFamily="34" charset="0"/>
              </a:rPr>
              <a:t>ürünün deformasyonunu sağlamak veya bir cismin ona nüfuz etmesi için gereken kuvvetle (bıçak, diş vb.) ilgili mekanik </a:t>
            </a:r>
            <a:r>
              <a:rPr lang="tr-TR" dirty="0" err="1">
                <a:latin typeface="Arial" panose="020B0604020202020204" pitchFamily="34" charset="0"/>
                <a:cs typeface="Arial" panose="020B0604020202020204" pitchFamily="34" charset="0"/>
              </a:rPr>
              <a:t>dokusal</a:t>
            </a:r>
            <a:r>
              <a:rPr lang="tr-TR" dirty="0">
                <a:latin typeface="Arial" panose="020B0604020202020204" pitchFamily="34" charset="0"/>
                <a:cs typeface="Arial" panose="020B0604020202020204" pitchFamily="34" charset="0"/>
              </a:rPr>
              <a:t> özellik. Ürünün dişler (katılar) veya dil ile damak (yarı katılar) arasında sıkıştırılmasıyla değerlendirilir. </a:t>
            </a:r>
            <a:endParaRPr lang="tr-TR" dirty="0" smtClean="0">
              <a:latin typeface="Arial" panose="020B0604020202020204" pitchFamily="34" charset="0"/>
              <a:cs typeface="Arial" panose="020B0604020202020204" pitchFamily="34" charset="0"/>
            </a:endParaRPr>
          </a:p>
          <a:p>
            <a:pPr algn="just">
              <a:lnSpc>
                <a:spcPct val="150000"/>
              </a:lnSpc>
            </a:pPr>
            <a:r>
              <a:rPr lang="tr-TR" dirty="0" smtClean="0">
                <a:latin typeface="Arial" panose="020B0604020202020204" pitchFamily="34" charset="0"/>
                <a:cs typeface="Arial" panose="020B0604020202020204" pitchFamily="34" charset="0"/>
              </a:rPr>
              <a:t>Zeytinlere </a:t>
            </a:r>
            <a:r>
              <a:rPr lang="tr-TR" dirty="0">
                <a:latin typeface="Arial" panose="020B0604020202020204" pitchFamily="34" charset="0"/>
                <a:cs typeface="Arial" panose="020B0604020202020204" pitchFamily="34" charset="0"/>
              </a:rPr>
              <a:t>uygulanan farklı sertlik seviyeleri aşağıdaki gibidir</a:t>
            </a:r>
            <a:r>
              <a:rPr lang="tr-TR" dirty="0" smtClean="0">
                <a:latin typeface="Arial" panose="020B0604020202020204" pitchFamily="34" charset="0"/>
                <a:cs typeface="Arial" panose="020B0604020202020204" pitchFamily="34" charset="0"/>
              </a:rPr>
              <a:t>:</a:t>
            </a:r>
          </a:p>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Düşük sertlik: </a:t>
            </a:r>
            <a:r>
              <a:rPr lang="tr-TR" dirty="0" err="1" smtClean="0">
                <a:latin typeface="Arial" panose="020B0604020202020204" pitchFamily="34" charset="0"/>
                <a:cs typeface="Arial" panose="020B0604020202020204" pitchFamily="34" charset="0"/>
              </a:rPr>
              <a:t>Leerdammer</a:t>
            </a:r>
            <a:r>
              <a:rPr lang="tr-TR" dirty="0" smtClean="0">
                <a:latin typeface="Arial" panose="020B0604020202020204" pitchFamily="34" charset="0"/>
                <a:cs typeface="Arial" panose="020B0604020202020204" pitchFamily="34" charset="0"/>
              </a:rPr>
              <a:t> peyniri</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Yüksek </a:t>
            </a:r>
            <a:r>
              <a:rPr lang="tr-TR" dirty="0">
                <a:latin typeface="Arial" panose="020B0604020202020204" pitchFamily="34" charset="0"/>
                <a:cs typeface="Arial" panose="020B0604020202020204" pitchFamily="34" charset="0"/>
              </a:rPr>
              <a:t>sertlik: </a:t>
            </a:r>
            <a:r>
              <a:rPr lang="tr-TR" dirty="0" smtClean="0">
                <a:latin typeface="Arial" panose="020B0604020202020204" pitchFamily="34" charset="0"/>
                <a:cs typeface="Arial" panose="020B0604020202020204" pitchFamily="34" charset="0"/>
              </a:rPr>
              <a:t>Havuç</a:t>
            </a:r>
            <a:endParaRPr lang="tr-TR" dirty="0">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3"/>
          <a:stretch>
            <a:fillRect/>
          </a:stretch>
        </p:blipFill>
        <p:spPr>
          <a:xfrm>
            <a:off x="8211561" y="3631842"/>
            <a:ext cx="2754508" cy="1890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0758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3310" y="899410"/>
            <a:ext cx="10058400" cy="583119"/>
          </a:xfrm>
        </p:spPr>
        <p:txBody>
          <a:bodyPr>
            <a:normAutofit/>
          </a:bodyPr>
          <a:lstStyle/>
          <a:p>
            <a:r>
              <a:rPr lang="tr-TR" sz="2800" b="1" dirty="0" err="1" smtClean="0">
                <a:latin typeface="Arial" panose="020B0604020202020204" pitchFamily="34" charset="0"/>
                <a:cs typeface="Arial" panose="020B0604020202020204" pitchFamily="34" charset="0"/>
              </a:rPr>
              <a:t>Liflilik</a:t>
            </a:r>
            <a:r>
              <a:rPr lang="tr-TR" sz="2800" b="1" dirty="0" smtClean="0">
                <a:latin typeface="Arial" panose="020B0604020202020204" pitchFamily="34" charset="0"/>
                <a:cs typeface="Arial" panose="020B0604020202020204" pitchFamily="34" charset="0"/>
              </a:rPr>
              <a:t> </a:t>
            </a:r>
            <a:endParaRPr lang="tr-TR" sz="28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33310" y="1905847"/>
            <a:ext cx="10912586" cy="4023360"/>
          </a:xfrm>
        </p:spPr>
        <p:txBody>
          <a:bodyPr>
            <a:normAutofit/>
          </a:bodyPr>
          <a:lstStyle/>
          <a:p>
            <a:pPr algn="just">
              <a:lnSpc>
                <a:spcPct val="150000"/>
              </a:lnSpc>
            </a:pPr>
            <a:r>
              <a:rPr lang="tr-TR" dirty="0" err="1">
                <a:latin typeface="Arial" panose="020B0604020202020204" pitchFamily="34" charset="0"/>
                <a:cs typeface="Arial" panose="020B0604020202020204" pitchFamily="34" charset="0"/>
              </a:rPr>
              <a:t>Liflilik</a:t>
            </a:r>
            <a:r>
              <a:rPr lang="tr-TR" dirty="0">
                <a:latin typeface="Arial" panose="020B0604020202020204" pitchFamily="34" charset="0"/>
                <a:cs typeface="Arial" panose="020B0604020202020204" pitchFamily="34" charset="0"/>
              </a:rPr>
              <a:t>, aynı doğrultuda yönlendirilmiş parçacıkların uzatılmış uyumu anlamına gelir. Zeytin danesini çiğnerken, liflerin dil ve damak arasında algılanması ile değerlendirilir. Çekirdeksiz zeytinin azı dişleri kullanılarak 45° açı ile parçalanması sonucu dil de ve damakta hissedilen elastik yapı olarak tanımlanabilir. </a:t>
            </a:r>
            <a:r>
              <a:rPr lang="tr-TR" dirty="0" smtClean="0">
                <a:latin typeface="Arial" panose="020B0604020202020204" pitchFamily="34" charset="0"/>
                <a:cs typeface="Arial" panose="020B0604020202020204" pitchFamily="34" charset="0"/>
              </a:rPr>
              <a:t>Zeytinlere </a:t>
            </a:r>
            <a:r>
              <a:rPr lang="tr-TR" dirty="0">
                <a:latin typeface="Arial" panose="020B0604020202020204" pitchFamily="34" charset="0"/>
                <a:cs typeface="Arial" panose="020B0604020202020204" pitchFamily="34" charset="0"/>
              </a:rPr>
              <a:t>uygulanan farklı sertlik seviyeleri aşağıdaki gibidir</a:t>
            </a:r>
            <a:r>
              <a:rPr lang="tr-TR" dirty="0" smtClean="0">
                <a:latin typeface="Arial" panose="020B0604020202020204" pitchFamily="34" charset="0"/>
                <a:cs typeface="Arial" panose="020B0604020202020204" pitchFamily="34" charset="0"/>
              </a:rPr>
              <a:t>:</a:t>
            </a:r>
          </a:p>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Düşük sertlik: </a:t>
            </a:r>
            <a:r>
              <a:rPr lang="tr-TR" dirty="0" smtClean="0">
                <a:latin typeface="Arial" panose="020B0604020202020204" pitchFamily="34" charset="0"/>
                <a:cs typeface="Arial" panose="020B0604020202020204" pitchFamily="34" charset="0"/>
              </a:rPr>
              <a:t>Yeşil elma</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Yüksek </a:t>
            </a:r>
            <a:r>
              <a:rPr lang="tr-TR" dirty="0">
                <a:latin typeface="Arial" panose="020B0604020202020204" pitchFamily="34" charset="0"/>
                <a:cs typeface="Arial" panose="020B0604020202020204" pitchFamily="34" charset="0"/>
              </a:rPr>
              <a:t>sertlik: </a:t>
            </a:r>
            <a:r>
              <a:rPr lang="tr-TR" dirty="0" smtClean="0">
                <a:latin typeface="Arial" panose="020B0604020202020204" pitchFamily="34" charset="0"/>
                <a:cs typeface="Arial" panose="020B0604020202020204" pitchFamily="34" charset="0"/>
              </a:rPr>
              <a:t>Ananas göbeği</a:t>
            </a:r>
            <a:endParaRPr lang="tr-TR"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5869166" y="4011203"/>
            <a:ext cx="3489561" cy="2004140"/>
          </a:xfrm>
          <a:prstGeom prst="rect">
            <a:avLst/>
          </a:prstGeom>
        </p:spPr>
      </p:pic>
      <p:pic>
        <p:nvPicPr>
          <p:cNvPr id="5" name="Resim 4"/>
          <p:cNvPicPr>
            <a:picLocks noChangeAspect="1"/>
          </p:cNvPicPr>
          <p:nvPr/>
        </p:nvPicPr>
        <p:blipFill>
          <a:blip r:embed="rId3"/>
          <a:stretch>
            <a:fillRect/>
          </a:stretch>
        </p:blipFill>
        <p:spPr>
          <a:xfrm>
            <a:off x="9302863" y="3917527"/>
            <a:ext cx="2143125"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9026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3310" y="1054567"/>
            <a:ext cx="10058400" cy="583119"/>
          </a:xfrm>
        </p:spPr>
        <p:txBody>
          <a:bodyPr>
            <a:normAutofit/>
          </a:bodyPr>
          <a:lstStyle/>
          <a:p>
            <a:r>
              <a:rPr lang="tr-TR" sz="2800" b="1" dirty="0" smtClean="0">
                <a:latin typeface="Arial" panose="020B0604020202020204" pitchFamily="34" charset="0"/>
                <a:cs typeface="Arial" panose="020B0604020202020204" pitchFamily="34" charset="0"/>
              </a:rPr>
              <a:t>Gevreklik-</a:t>
            </a:r>
            <a:r>
              <a:rPr lang="tr-TR" sz="2800" b="1" dirty="0" err="1" smtClean="0">
                <a:latin typeface="Arial" panose="020B0604020202020204" pitchFamily="34" charset="0"/>
                <a:cs typeface="Arial" panose="020B0604020202020204" pitchFamily="34" charset="0"/>
              </a:rPr>
              <a:t>Çıtırlık</a:t>
            </a:r>
            <a:endParaRPr lang="tr-TR" sz="28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33310" y="1757617"/>
            <a:ext cx="10912586" cy="4023360"/>
          </a:xfrm>
        </p:spPr>
        <p:txBody>
          <a:bodyPr>
            <a:normAutofit/>
          </a:bodyPr>
          <a:lstStyle/>
          <a:p>
            <a:pPr algn="just">
              <a:lnSpc>
                <a:spcPct val="150000"/>
              </a:lnSpc>
            </a:pPr>
            <a:r>
              <a:rPr lang="tr-TR" dirty="0">
                <a:latin typeface="Arial" panose="020B0604020202020204" pitchFamily="34" charset="0"/>
                <a:cs typeface="Arial" panose="020B0604020202020204" pitchFamily="34" charset="0"/>
              </a:rPr>
              <a:t>Gevreklik, İki yüzey arasında sürtünme ya da çatlama (kırılma) ile üretilen sesle ilgili özelliktir. Bir ürünü dişlerle kırmak için gerekli olan kuvvetle İlgilidir ve azı dişleri arasında meyvenin sıkıştırılması vasıtasıyla belirlenir. Çekirdeksiz zeytinin azı dişleri kullanılarak 45° açı ile parçalanması esnasında ortaya çıkan ses olarak tanımlanabilir. </a:t>
            </a:r>
            <a:r>
              <a:rPr lang="tr-TR" dirty="0" smtClean="0">
                <a:latin typeface="Arial" panose="020B0604020202020204" pitchFamily="34" charset="0"/>
                <a:cs typeface="Arial" panose="020B0604020202020204" pitchFamily="34" charset="0"/>
              </a:rPr>
              <a:t>Zeytinlere </a:t>
            </a:r>
            <a:r>
              <a:rPr lang="tr-TR" dirty="0">
                <a:latin typeface="Arial" panose="020B0604020202020204" pitchFamily="34" charset="0"/>
                <a:cs typeface="Arial" panose="020B0604020202020204" pitchFamily="34" charset="0"/>
              </a:rPr>
              <a:t>uygulanan farklı sertlik seviyeleri aşağıdaki gibidir</a:t>
            </a:r>
            <a:r>
              <a:rPr lang="tr-TR" dirty="0" smtClean="0">
                <a:latin typeface="Arial" panose="020B0604020202020204" pitchFamily="34" charset="0"/>
                <a:cs typeface="Arial" panose="020B0604020202020204" pitchFamily="34" charset="0"/>
              </a:rPr>
              <a:t>:</a:t>
            </a:r>
          </a:p>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Düşük sertlik: </a:t>
            </a:r>
            <a:r>
              <a:rPr lang="tr-TR" dirty="0" smtClean="0">
                <a:latin typeface="Arial" panose="020B0604020202020204" pitchFamily="34" charset="0"/>
                <a:cs typeface="Arial" panose="020B0604020202020204" pitchFamily="34" charset="0"/>
              </a:rPr>
              <a:t>Şeftali kompostosu</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Yüksek </a:t>
            </a:r>
            <a:r>
              <a:rPr lang="tr-TR" dirty="0">
                <a:latin typeface="Arial" panose="020B0604020202020204" pitchFamily="34" charset="0"/>
                <a:cs typeface="Arial" panose="020B0604020202020204" pitchFamily="34" charset="0"/>
              </a:rPr>
              <a:t>sertlik: </a:t>
            </a:r>
            <a:r>
              <a:rPr lang="tr-TR" dirty="0" smtClean="0">
                <a:latin typeface="Arial" panose="020B0604020202020204" pitchFamily="34" charset="0"/>
                <a:cs typeface="Arial" panose="020B0604020202020204" pitchFamily="34" charset="0"/>
              </a:rPr>
              <a:t>Sap kereviz</a:t>
            </a:r>
            <a:endParaRPr lang="tr-TR"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6575576" y="4167963"/>
            <a:ext cx="1929704" cy="1929704"/>
          </a:xfrm>
          <a:prstGeom prst="rect">
            <a:avLst/>
          </a:prstGeom>
        </p:spPr>
      </p:pic>
      <p:pic>
        <p:nvPicPr>
          <p:cNvPr id="5" name="Resim 4"/>
          <p:cNvPicPr>
            <a:picLocks noChangeAspect="1"/>
          </p:cNvPicPr>
          <p:nvPr/>
        </p:nvPicPr>
        <p:blipFill>
          <a:blip r:embed="rId3"/>
          <a:stretch>
            <a:fillRect/>
          </a:stretch>
        </p:blipFill>
        <p:spPr>
          <a:xfrm>
            <a:off x="8867554" y="4167963"/>
            <a:ext cx="2699339" cy="2024504"/>
          </a:xfrm>
          <a:prstGeom prst="rect">
            <a:avLst/>
          </a:prstGeom>
        </p:spPr>
      </p:pic>
    </p:spTree>
    <p:extLst>
      <p:ext uri="{BB962C8B-B14F-4D97-AF65-F5344CB8AC3E}">
        <p14:creationId xmlns:p14="http://schemas.microsoft.com/office/powerpoint/2010/main" val="3600508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551087" y="812680"/>
            <a:ext cx="11271718"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tr-TR" b="1" dirty="0" smtClean="0">
                <a:latin typeface="Arial" panose="020B0604020202020204" pitchFamily="34" charset="0"/>
                <a:cs typeface="Arial" panose="020B0604020202020204" pitchFamily="34" charset="0"/>
              </a:rPr>
              <a:t>Tuzlu</a:t>
            </a:r>
          </a:p>
          <a:p>
            <a:pPr algn="just">
              <a:lnSpc>
                <a:spcPct val="100000"/>
              </a:lnSpc>
            </a:pPr>
            <a:r>
              <a:rPr lang="tr-TR" dirty="0" smtClean="0">
                <a:latin typeface="Arial" panose="020B0604020202020204" pitchFamily="34" charset="0"/>
                <a:cs typeface="Arial" panose="020B0604020202020204" pitchFamily="34" charset="0"/>
              </a:rPr>
              <a:t>Sodyum klorür gibi maddelerin sulu çözeltilerinden üretilen temel tat. Diğer bir önemli tat özelliği ise işleme ve muhafaza sırasında ilave edilen tuz ile ilgilidir. Tuzluluk sofralık zeytinlerin tat özelliklerini belirlemede önemli unsurlardan bir tanesidir.</a:t>
            </a:r>
          </a:p>
          <a:p>
            <a:pPr>
              <a:lnSpc>
                <a:spcPct val="100000"/>
              </a:lnSpc>
            </a:pPr>
            <a:r>
              <a:rPr lang="tr-TR" b="1" dirty="0" smtClean="0">
                <a:latin typeface="Arial" panose="020B0604020202020204" pitchFamily="34" charset="0"/>
                <a:cs typeface="Arial" panose="020B0604020202020204" pitchFamily="34" charset="0"/>
              </a:rPr>
              <a:t>Acı</a:t>
            </a:r>
          </a:p>
          <a:p>
            <a:pPr algn="just">
              <a:lnSpc>
                <a:spcPct val="100000"/>
              </a:lnSpc>
            </a:pPr>
            <a:r>
              <a:rPr lang="tr-TR" dirty="0" smtClean="0">
                <a:latin typeface="Arial" panose="020B0604020202020204" pitchFamily="34" charset="0"/>
                <a:cs typeface="Arial" panose="020B0604020202020204" pitchFamily="34" charset="0"/>
              </a:rPr>
              <a:t>Kinin veya kafein gibi maddelerin seyreltik sulu çözeltilerinden üretilen temel tat. Zeytinin bünyesindeki acılık veren </a:t>
            </a:r>
            <a:r>
              <a:rPr lang="tr-TR" dirty="0" err="1" smtClean="0">
                <a:latin typeface="Arial" panose="020B0604020202020204" pitchFamily="34" charset="0"/>
                <a:cs typeface="Arial" panose="020B0604020202020204" pitchFamily="34" charset="0"/>
              </a:rPr>
              <a:t>oleuropein</a:t>
            </a:r>
            <a:r>
              <a:rPr lang="tr-TR" dirty="0" smtClean="0">
                <a:latin typeface="Arial" panose="020B0604020202020204" pitchFamily="34" charset="0"/>
                <a:cs typeface="Arial" panose="020B0604020202020204" pitchFamily="34" charset="0"/>
              </a:rPr>
              <a:t> maddesi fermantasyon ile veya diğer işleme yöntemleri ile parçalanmakta ve zeytinler yenilebilir hale gelmektedir. Acılık miktarı bu maddenin parçalanma düzeyinin tespitiyle tadım sırasında belirlenmektedir. </a:t>
            </a:r>
          </a:p>
          <a:p>
            <a:pPr>
              <a:lnSpc>
                <a:spcPct val="100000"/>
              </a:lnSpc>
            </a:pPr>
            <a:r>
              <a:rPr lang="tr-TR" b="1" dirty="0" smtClean="0">
                <a:latin typeface="Arial" panose="020B0604020202020204" pitchFamily="34" charset="0"/>
                <a:cs typeface="Arial" panose="020B0604020202020204" pitchFamily="34" charset="0"/>
              </a:rPr>
              <a:t>Asit</a:t>
            </a:r>
          </a:p>
          <a:p>
            <a:pPr algn="just">
              <a:lnSpc>
                <a:spcPct val="100000"/>
              </a:lnSpc>
            </a:pPr>
            <a:r>
              <a:rPr lang="tr-TR" dirty="0" smtClean="0">
                <a:latin typeface="Arial" panose="020B0604020202020204" pitchFamily="34" charset="0"/>
                <a:cs typeface="Arial" panose="020B0604020202020204" pitchFamily="34" charset="0"/>
              </a:rPr>
              <a:t>Tartarik asit, sitrik asit gibi çoğu asidik maddenin seyreltik sulu çözeltilerinden üretilen temel tat. Sofralık zeytinlerin yenilebilir hale getirilmesi sırasında kendiliğinden bazı organik asitler oluşabildiği gibi bazen fermantasyonun kontrolü için ve zeytinlerin muhafazası için dışarıdan bazı organik asitler ortama ilave edilebilmektedir. Bu asitliğin miktarının tespit edilmesi gerekmektedir. </a:t>
            </a:r>
            <a:endParaRPr lang="tr-TR" dirty="0">
              <a:latin typeface="Arial" panose="020B0604020202020204" pitchFamily="34" charset="0"/>
              <a:cs typeface="Arial" panose="020B0604020202020204" pitchFamily="34" charset="0"/>
            </a:endParaRPr>
          </a:p>
        </p:txBody>
      </p:sp>
      <p:sp>
        <p:nvSpPr>
          <p:cNvPr id="3" name="Unvan 1"/>
          <p:cNvSpPr txBox="1">
            <a:spLocks/>
          </p:cNvSpPr>
          <p:nvPr/>
        </p:nvSpPr>
        <p:spPr>
          <a:xfrm>
            <a:off x="3976868" y="289624"/>
            <a:ext cx="4305741"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sz="2800" b="1" smtClean="0">
                <a:latin typeface="Arial" panose="020B0604020202020204" pitchFamily="34" charset="0"/>
                <a:cs typeface="Arial" panose="020B0604020202020204" pitchFamily="34" charset="0"/>
              </a:rPr>
              <a:t>Tanımlayıcı tat nitelikleri</a:t>
            </a:r>
            <a:br>
              <a:rPr lang="tr-TR" sz="2800" b="1" smtClean="0">
                <a:latin typeface="Arial" panose="020B0604020202020204" pitchFamily="34" charset="0"/>
                <a:cs typeface="Arial" panose="020B0604020202020204" pitchFamily="34" charset="0"/>
              </a:rPr>
            </a:b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02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47148" y="1276245"/>
            <a:ext cx="11071653" cy="4524315"/>
          </a:xfrm>
          <a:prstGeom prst="rect">
            <a:avLst/>
          </a:prstGeom>
        </p:spPr>
        <p:txBody>
          <a:bodyPr wrap="square">
            <a:spAutoFit/>
          </a:bodyPr>
          <a:lstStyle/>
          <a:p>
            <a:pPr algn="just"/>
            <a:r>
              <a:rPr lang="tr-TR" sz="2800" b="1" dirty="0">
                <a:latin typeface="Arial" panose="020B0604020202020204" pitchFamily="34" charset="0"/>
                <a:cs typeface="Arial" panose="020B0604020202020204" pitchFamily="34" charset="0"/>
              </a:rPr>
              <a:t>Tat ile ilgili </a:t>
            </a:r>
            <a:r>
              <a:rPr lang="tr-TR" sz="2800" b="1" dirty="0" smtClean="0">
                <a:latin typeface="Arial" panose="020B0604020202020204" pitchFamily="34" charset="0"/>
                <a:cs typeface="Arial" panose="020B0604020202020204" pitchFamily="34" charset="0"/>
              </a:rPr>
              <a:t>özelliklerin Testleri</a:t>
            </a:r>
            <a:endParaRPr lang="tr-TR" sz="2800" b="1" dirty="0">
              <a:latin typeface="Arial" panose="020B0604020202020204" pitchFamily="34" charset="0"/>
              <a:cs typeface="Arial" panose="020B0604020202020204" pitchFamily="34" charset="0"/>
            </a:endParaRPr>
          </a:p>
          <a:p>
            <a:pPr algn="just"/>
            <a:endParaRPr lang="tr-TR" sz="2000" dirty="0" smtClean="0">
              <a:latin typeface="Arial" panose="020B0604020202020204" pitchFamily="34" charset="0"/>
              <a:cs typeface="Arial" panose="020B0604020202020204" pitchFamily="34" charset="0"/>
            </a:endParaRPr>
          </a:p>
          <a:p>
            <a:pPr algn="just"/>
            <a:endParaRPr lang="tr-TR" sz="2000"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Tuzluluk %</a:t>
            </a:r>
            <a:r>
              <a:rPr lang="tr-TR" sz="2000" dirty="0">
                <a:latin typeface="Arial" panose="020B0604020202020204" pitchFamily="34" charset="0"/>
                <a:cs typeface="Arial" panose="020B0604020202020204" pitchFamily="34" charset="0"/>
              </a:rPr>
              <a:t>3 ve %9 </a:t>
            </a:r>
            <a:r>
              <a:rPr lang="tr-TR" sz="2000" dirty="0" smtClean="0">
                <a:latin typeface="Arial" panose="020B0604020202020204" pitchFamily="34" charset="0"/>
                <a:cs typeface="Arial" panose="020B0604020202020204" pitchFamily="34" charset="0"/>
              </a:rPr>
              <a:t>tuzlu sulu çözelti</a:t>
            </a:r>
          </a:p>
          <a:p>
            <a:pPr marL="342900" indent="-342900" algn="just">
              <a:lnSpc>
                <a:spcPct val="150000"/>
              </a:lnSpc>
              <a:buFont typeface="Wingdings" panose="05000000000000000000" pitchFamily="2" charset="2"/>
              <a:buChar char="Ø"/>
            </a:pPr>
            <a:endParaRPr lang="tr-TR" sz="2000" dirty="0" smtClean="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Asitlik %</a:t>
            </a:r>
            <a:r>
              <a:rPr lang="tr-TR" sz="2000" dirty="0">
                <a:latin typeface="Arial" panose="020B0604020202020204" pitchFamily="34" charset="0"/>
                <a:cs typeface="Arial" panose="020B0604020202020204" pitchFamily="34" charset="0"/>
              </a:rPr>
              <a:t>0,2 ve %0,8 laktik asit </a:t>
            </a:r>
            <a:endParaRPr lang="tr-TR" sz="2000" dirty="0" smtClean="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endParaRPr lang="tr-TR" sz="2000" dirty="0" smtClean="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tr-TR" sz="2000" dirty="0" smtClean="0">
                <a:latin typeface="Arial" panose="020B0604020202020204" pitchFamily="34" charset="0"/>
                <a:cs typeface="Arial" panose="020B0604020202020204" pitchFamily="34" charset="0"/>
              </a:rPr>
              <a:t>Acılık 0,01 </a:t>
            </a:r>
            <a:r>
              <a:rPr lang="tr-TR" sz="2000" dirty="0">
                <a:latin typeface="Arial" panose="020B0604020202020204" pitchFamily="34" charset="0"/>
                <a:cs typeface="Arial" panose="020B0604020202020204" pitchFamily="34" charset="0"/>
              </a:rPr>
              <a:t>ve 0,1 </a:t>
            </a:r>
            <a:r>
              <a:rPr lang="tr-TR" sz="2000" dirty="0" err="1">
                <a:latin typeface="Arial" panose="020B0604020202020204" pitchFamily="34" charset="0"/>
                <a:cs typeface="Arial" panose="020B0604020202020204" pitchFamily="34" charset="0"/>
              </a:rPr>
              <a:t>mM</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Kinin</a:t>
            </a:r>
          </a:p>
          <a:p>
            <a:pPr algn="just">
              <a:lnSpc>
                <a:spcPct val="150000"/>
              </a:lnSpc>
            </a:pPr>
            <a:endParaRPr lang="tr-TR" sz="2000" dirty="0">
              <a:latin typeface="Arial" panose="020B0604020202020204" pitchFamily="34" charset="0"/>
              <a:cs typeface="Arial" panose="020B0604020202020204" pitchFamily="34" charset="0"/>
            </a:endParaRPr>
          </a:p>
          <a:p>
            <a:pPr algn="just"/>
            <a:r>
              <a:rPr lang="tr-TR" sz="2000" dirty="0" smtClean="0">
                <a:latin typeface="Arial" panose="020B0604020202020204" pitchFamily="34" charset="0"/>
                <a:cs typeface="Arial" panose="020B0604020202020204" pitchFamily="34" charset="0"/>
              </a:rPr>
              <a:t>çözeltileriyle </a:t>
            </a:r>
            <a:r>
              <a:rPr lang="tr-TR" sz="2000" dirty="0">
                <a:latin typeface="Arial" panose="020B0604020202020204" pitchFamily="34" charset="0"/>
                <a:cs typeface="Arial" panose="020B0604020202020204" pitchFamily="34" charset="0"/>
              </a:rPr>
              <a:t>tat özelliklerini belirlemek için daha önce yukarıda bahsi geçtiği gibi önceden şiddetleri belirlenmiş çözeltilerle çalışılarak tespiti yapılmaktadır.</a:t>
            </a:r>
          </a:p>
        </p:txBody>
      </p:sp>
    </p:spTree>
    <p:extLst>
      <p:ext uri="{BB962C8B-B14F-4D97-AF65-F5344CB8AC3E}">
        <p14:creationId xmlns:p14="http://schemas.microsoft.com/office/powerpoint/2010/main" val="267765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462893" y="2257277"/>
            <a:ext cx="6531464" cy="3247043"/>
          </a:xfrm>
          <a:prstGeom prst="rect">
            <a:avLst/>
          </a:prstGeom>
        </p:spPr>
        <p:txBody>
          <a:bodyPr wrap="square">
            <a:spAutoFit/>
          </a:bodyPr>
          <a:lstStyle/>
          <a:p>
            <a:endParaRPr lang="tr-TR" dirty="0"/>
          </a:p>
          <a:p>
            <a:r>
              <a:rPr lang="tr-TR" sz="2000" b="1" dirty="0" smtClean="0">
                <a:latin typeface="Arial" panose="020B0604020202020204" pitchFamily="34" charset="0"/>
                <a:cs typeface="Arial" panose="020B0604020202020204" pitchFamily="34" charset="0"/>
              </a:rPr>
              <a:t>Anormal </a:t>
            </a:r>
            <a:r>
              <a:rPr lang="tr-TR" sz="2000" b="1" dirty="0">
                <a:latin typeface="Arial" panose="020B0604020202020204" pitchFamily="34" charset="0"/>
                <a:cs typeface="Arial" panose="020B0604020202020204" pitchFamily="34" charset="0"/>
              </a:rPr>
              <a:t>fermantasyon </a:t>
            </a:r>
            <a:r>
              <a:rPr lang="tr-TR" sz="2000" b="1" dirty="0" smtClean="0">
                <a:latin typeface="Arial" panose="020B0604020202020204" pitchFamily="34" charset="0"/>
                <a:cs typeface="Arial" panose="020B0604020202020204" pitchFamily="34" charset="0"/>
              </a:rPr>
              <a:t>kaynaklı temel bozulmalar</a:t>
            </a:r>
          </a:p>
          <a:p>
            <a:pPr>
              <a:lnSpc>
                <a:spcPct val="150000"/>
              </a:lnSpc>
            </a:pPr>
            <a:endParaRPr lang="tr-TR" dirty="0" smtClean="0">
              <a:latin typeface="Arial" panose="020B0604020202020204" pitchFamily="34" charset="0"/>
              <a:cs typeface="Arial" panose="020B0604020202020204" pitchFamily="34" charset="0"/>
            </a:endParaRPr>
          </a:p>
          <a:p>
            <a:pPr algn="just">
              <a:lnSpc>
                <a:spcPct val="150000"/>
              </a:lnSpc>
            </a:pPr>
            <a:r>
              <a:rPr lang="tr-TR" sz="2000" dirty="0" smtClean="0">
                <a:latin typeface="Arial" panose="020B0604020202020204" pitchFamily="34" charset="0"/>
                <a:cs typeface="Arial" panose="020B0604020202020204" pitchFamily="34" charset="0"/>
              </a:rPr>
              <a:t>Anormal </a:t>
            </a:r>
            <a:r>
              <a:rPr lang="tr-TR" sz="2000" dirty="0">
                <a:latin typeface="Arial" panose="020B0604020202020204" pitchFamily="34" charset="0"/>
                <a:cs typeface="Arial" panose="020B0604020202020204" pitchFamily="34" charset="0"/>
              </a:rPr>
              <a:t>fermantasyonların karakteristik özelliği olan, doğrudan veya </a:t>
            </a:r>
            <a:r>
              <a:rPr lang="tr-TR" sz="2000" dirty="0" err="1">
                <a:latin typeface="Arial" panose="020B0604020202020204" pitchFamily="34" charset="0"/>
                <a:cs typeface="Arial" panose="020B0604020202020204" pitchFamily="34" charset="0"/>
              </a:rPr>
              <a:t>retronazal</a:t>
            </a:r>
            <a:r>
              <a:rPr lang="tr-TR" sz="2000" dirty="0">
                <a:latin typeface="Arial" panose="020B0604020202020204" pitchFamily="34" charset="0"/>
                <a:cs typeface="Arial" panose="020B0604020202020204" pitchFamily="34" charset="0"/>
              </a:rPr>
              <a:t> olarak algılanan koku alma duyusu. Bu fermantasyon şu şekilde olabilir</a:t>
            </a:r>
            <a:r>
              <a:rPr lang="tr-TR" sz="2000" dirty="0" smtClean="0">
                <a:latin typeface="Arial" panose="020B0604020202020204" pitchFamily="34" charset="0"/>
                <a:cs typeface="Arial" panose="020B0604020202020204" pitchFamily="34" charset="0"/>
              </a:rPr>
              <a:t>:</a:t>
            </a:r>
          </a:p>
          <a:p>
            <a:endParaRPr lang="tr-TR" sz="2000" dirty="0">
              <a:latin typeface="Arial" panose="020B0604020202020204" pitchFamily="34" charset="0"/>
              <a:cs typeface="Arial" panose="020B0604020202020204" pitchFamily="34" charset="0"/>
            </a:endParaRPr>
          </a:p>
          <a:p>
            <a:pPr>
              <a:lnSpc>
                <a:spcPct val="150000"/>
              </a:lnSpc>
            </a:pPr>
            <a:r>
              <a:rPr lang="tr-TR" sz="2000" dirty="0" smtClean="0">
                <a:latin typeface="Arial" panose="020B0604020202020204" pitchFamily="34" charset="0"/>
                <a:cs typeface="Arial" panose="020B0604020202020204" pitchFamily="34" charset="0"/>
              </a:rPr>
              <a:t>-</a:t>
            </a:r>
            <a:endParaRPr lang="tr-TR" dirty="0"/>
          </a:p>
        </p:txBody>
      </p:sp>
      <p:sp>
        <p:nvSpPr>
          <p:cNvPr id="8" name="Dikdörtgen 7"/>
          <p:cNvSpPr/>
          <p:nvPr/>
        </p:nvSpPr>
        <p:spPr>
          <a:xfrm>
            <a:off x="4544647" y="532960"/>
            <a:ext cx="3041217" cy="523220"/>
          </a:xfrm>
          <a:prstGeom prst="rect">
            <a:avLst/>
          </a:prstGeom>
        </p:spPr>
        <p:txBody>
          <a:bodyPr wrap="none">
            <a:spAutoFit/>
          </a:bodyPr>
          <a:lstStyle/>
          <a:p>
            <a:r>
              <a:rPr lang="tr-TR" sz="2800" b="1" dirty="0">
                <a:latin typeface="Arial" panose="020B0604020202020204" pitchFamily="34" charset="0"/>
                <a:cs typeface="Arial" panose="020B0604020202020204" pitchFamily="34" charset="0"/>
              </a:rPr>
              <a:t>Negatif özellikler</a:t>
            </a:r>
          </a:p>
        </p:txBody>
      </p:sp>
      <p:pic>
        <p:nvPicPr>
          <p:cNvPr id="10" name="Resim 9"/>
          <p:cNvPicPr>
            <a:picLocks noChangeAspect="1"/>
          </p:cNvPicPr>
          <p:nvPr/>
        </p:nvPicPr>
        <p:blipFill>
          <a:blip r:embed="rId2"/>
          <a:stretch>
            <a:fillRect/>
          </a:stretch>
        </p:blipFill>
        <p:spPr>
          <a:xfrm>
            <a:off x="7140619" y="2257277"/>
            <a:ext cx="4774047" cy="3580535"/>
          </a:xfrm>
          <a:prstGeom prst="rect">
            <a:avLst/>
          </a:prstGeom>
        </p:spPr>
      </p:pic>
    </p:spTree>
    <p:extLst>
      <p:ext uri="{BB962C8B-B14F-4D97-AF65-F5344CB8AC3E}">
        <p14:creationId xmlns:p14="http://schemas.microsoft.com/office/powerpoint/2010/main" val="1692673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70387" y="1471910"/>
            <a:ext cx="9001949" cy="5386090"/>
          </a:xfrm>
          <a:prstGeom prst="rect">
            <a:avLst/>
          </a:prstGeom>
        </p:spPr>
        <p:txBody>
          <a:bodyPr wrap="square">
            <a:spAutoFit/>
          </a:bodyPr>
          <a:lstStyle/>
          <a:p>
            <a:endParaRPr lang="tr-TR" dirty="0"/>
          </a:p>
          <a:p>
            <a:endParaRPr lang="tr-TR" sz="20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tr-TR" sz="2000" b="1" dirty="0" err="1" smtClean="0">
                <a:latin typeface="Arial" panose="020B0604020202020204" pitchFamily="34" charset="0"/>
                <a:cs typeface="Arial" panose="020B0604020202020204" pitchFamily="34" charset="0"/>
              </a:rPr>
              <a:t>Putrid</a:t>
            </a:r>
            <a:r>
              <a:rPr lang="tr-TR" sz="2000" b="1" dirty="0" smtClean="0">
                <a:latin typeface="Arial" panose="020B0604020202020204" pitchFamily="34" charset="0"/>
                <a:cs typeface="Arial" panose="020B0604020202020204" pitchFamily="34" charset="0"/>
              </a:rPr>
              <a:t> - Çürük</a:t>
            </a:r>
            <a:r>
              <a:rPr lang="tr-TR" sz="2000" b="1"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Çürüyen organik maddenin kokusunu anımsatan </a:t>
            </a:r>
            <a:r>
              <a:rPr lang="tr-TR" sz="2000" dirty="0" smtClean="0">
                <a:latin typeface="Arial" panose="020B0604020202020204" pitchFamily="34" charset="0"/>
                <a:cs typeface="Arial" panose="020B0604020202020204" pitchFamily="34" charset="0"/>
              </a:rPr>
              <a:t>koku. </a:t>
            </a:r>
            <a:r>
              <a:rPr lang="tr-TR" sz="2000" dirty="0">
                <a:latin typeface="Arial" panose="020B0604020202020204" pitchFamily="34" charset="0"/>
                <a:cs typeface="Arial" panose="020B0604020202020204" pitchFamily="34" charset="0"/>
              </a:rPr>
              <a:t>yol kenarlarında bulunan kanalizasyonlardan gelen kokularla da tanım </a:t>
            </a:r>
            <a:r>
              <a:rPr lang="tr-TR" sz="2000" dirty="0" smtClean="0">
                <a:latin typeface="Arial" panose="020B0604020202020204" pitchFamily="34" charset="0"/>
                <a:cs typeface="Arial" panose="020B0604020202020204" pitchFamily="34" charset="0"/>
              </a:rPr>
              <a:t>edilebilmektedir</a:t>
            </a:r>
          </a:p>
          <a:p>
            <a:pPr algn="just">
              <a:lnSpc>
                <a:spcPct val="150000"/>
              </a:lnSpc>
            </a:pPr>
            <a:endParaRPr lang="tr-TR" sz="20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tr-TR" sz="2000" b="1" dirty="0" err="1" smtClean="0">
                <a:latin typeface="Arial" panose="020B0604020202020204" pitchFamily="34" charset="0"/>
                <a:cs typeface="Arial" panose="020B0604020202020204" pitchFamily="34" charset="0"/>
              </a:rPr>
              <a:t>Bütirik</a:t>
            </a:r>
            <a:r>
              <a:rPr lang="tr-TR" sz="2000" b="1"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Acımış</a:t>
            </a:r>
            <a:r>
              <a:rPr lang="tr-TR" sz="2000" b="1" dirty="0" smtClean="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Tereyağı </a:t>
            </a:r>
            <a:r>
              <a:rPr lang="tr-TR" sz="2000" dirty="0">
                <a:latin typeface="Arial" panose="020B0604020202020204" pitchFamily="34" charset="0"/>
                <a:cs typeface="Arial" panose="020B0604020202020204" pitchFamily="34" charset="0"/>
              </a:rPr>
              <a:t>veya </a:t>
            </a:r>
            <a:r>
              <a:rPr lang="tr-TR" sz="2000" dirty="0" smtClean="0">
                <a:latin typeface="Arial" panose="020B0604020202020204" pitchFamily="34" charset="0"/>
                <a:cs typeface="Arial" panose="020B0604020202020204" pitchFamily="34" charset="0"/>
              </a:rPr>
              <a:t>acımış peyniri </a:t>
            </a:r>
            <a:r>
              <a:rPr lang="tr-TR" sz="2000" dirty="0">
                <a:latin typeface="Arial" panose="020B0604020202020204" pitchFamily="34" charset="0"/>
                <a:cs typeface="Arial" panose="020B0604020202020204" pitchFamily="34" charset="0"/>
              </a:rPr>
              <a:t>anımsatan </a:t>
            </a:r>
            <a:r>
              <a:rPr lang="tr-TR" sz="2000" dirty="0" smtClean="0">
                <a:latin typeface="Arial" panose="020B0604020202020204" pitchFamily="34" charset="0"/>
                <a:cs typeface="Arial" panose="020B0604020202020204" pitchFamily="34" charset="0"/>
              </a:rPr>
              <a:t>koku.</a:t>
            </a:r>
          </a:p>
          <a:p>
            <a:pPr algn="just">
              <a:lnSpc>
                <a:spcPct val="150000"/>
              </a:lnSpc>
            </a:pPr>
            <a:endParaRPr lang="tr-TR" sz="20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tr-TR" sz="2000" b="1" dirty="0" err="1" smtClean="0">
                <a:latin typeface="Arial" panose="020B0604020202020204" pitchFamily="34" charset="0"/>
                <a:cs typeface="Arial" panose="020B0604020202020204" pitchFamily="34" charset="0"/>
              </a:rPr>
              <a:t>Zapateria</a:t>
            </a:r>
            <a:r>
              <a:rPr lang="tr-TR" sz="2000" b="1"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Çürümüş </a:t>
            </a:r>
            <a:r>
              <a:rPr lang="tr-TR" sz="2000" dirty="0" smtClean="0">
                <a:latin typeface="Arial" panose="020B0604020202020204" pitchFamily="34" charset="0"/>
                <a:cs typeface="Arial" panose="020B0604020202020204" pitchFamily="34" charset="0"/>
              </a:rPr>
              <a:t>veya bozulmuş deriyi </a:t>
            </a:r>
            <a:r>
              <a:rPr lang="tr-TR" sz="2000" dirty="0">
                <a:latin typeface="Arial" panose="020B0604020202020204" pitchFamily="34" charset="0"/>
                <a:cs typeface="Arial" panose="020B0604020202020204" pitchFamily="34" charset="0"/>
              </a:rPr>
              <a:t>anımsatan, uçucu yağ asitlerinin birleşiminden kaynaklanan </a:t>
            </a:r>
            <a:r>
              <a:rPr lang="tr-TR" sz="2000" dirty="0" smtClean="0">
                <a:latin typeface="Arial" panose="020B0604020202020204" pitchFamily="34" charset="0"/>
                <a:cs typeface="Arial" panose="020B0604020202020204" pitchFamily="34" charset="0"/>
              </a:rPr>
              <a:t>koku.yu </a:t>
            </a:r>
            <a:r>
              <a:rPr lang="tr-TR" sz="2000" dirty="0">
                <a:latin typeface="Arial" panose="020B0604020202020204" pitchFamily="34" charset="0"/>
                <a:cs typeface="Arial" panose="020B0604020202020204" pitchFamily="34" charset="0"/>
              </a:rPr>
              <a:t>ayrıca bunu giyilmiş ayakkabı kokusuyla da </a:t>
            </a:r>
            <a:r>
              <a:rPr lang="tr-TR" sz="2000" dirty="0" smtClean="0">
                <a:latin typeface="Arial" panose="020B0604020202020204" pitchFamily="34" charset="0"/>
                <a:cs typeface="Arial" panose="020B0604020202020204" pitchFamily="34" charset="0"/>
              </a:rPr>
              <a:t>tarif edebiliriz.</a:t>
            </a:r>
          </a:p>
          <a:p>
            <a:endParaRPr lang="tr-TR" b="1" dirty="0" smtClean="0">
              <a:latin typeface="Arial" panose="020B0604020202020204" pitchFamily="34" charset="0"/>
              <a:cs typeface="Arial" panose="020B0604020202020204" pitchFamily="34" charset="0"/>
            </a:endParaRPr>
          </a:p>
          <a:p>
            <a:endParaRPr lang="tr-TR" dirty="0"/>
          </a:p>
        </p:txBody>
      </p:sp>
      <p:sp>
        <p:nvSpPr>
          <p:cNvPr id="8" name="Dikdörtgen 7"/>
          <p:cNvSpPr/>
          <p:nvPr/>
        </p:nvSpPr>
        <p:spPr>
          <a:xfrm>
            <a:off x="0" y="948690"/>
            <a:ext cx="12192000" cy="523220"/>
          </a:xfrm>
          <a:prstGeom prst="rect">
            <a:avLst/>
          </a:prstGeom>
        </p:spPr>
        <p:txBody>
          <a:bodyPr wrap="square">
            <a:spAutoFit/>
          </a:bodyPr>
          <a:lstStyle/>
          <a:p>
            <a:pPr algn="ctr"/>
            <a:r>
              <a:rPr lang="tr-TR" sz="2800" b="1" dirty="0">
                <a:latin typeface="Arial" panose="020B0604020202020204" pitchFamily="34" charset="0"/>
                <a:cs typeface="Arial" panose="020B0604020202020204" pitchFamily="34" charset="0"/>
              </a:rPr>
              <a:t>Negatif özellikler</a:t>
            </a:r>
          </a:p>
        </p:txBody>
      </p:sp>
      <p:grpSp>
        <p:nvGrpSpPr>
          <p:cNvPr id="5" name="Grup 4"/>
          <p:cNvGrpSpPr/>
          <p:nvPr/>
        </p:nvGrpSpPr>
        <p:grpSpPr>
          <a:xfrm>
            <a:off x="9639251" y="1748590"/>
            <a:ext cx="2087527" cy="4538150"/>
            <a:chOff x="7585862" y="1943049"/>
            <a:chExt cx="1558138" cy="4668944"/>
          </a:xfrm>
        </p:grpSpPr>
        <p:pic>
          <p:nvPicPr>
            <p:cNvPr id="2" name="Resim 1"/>
            <p:cNvPicPr>
              <a:picLocks noChangeAspect="1"/>
            </p:cNvPicPr>
            <p:nvPr/>
          </p:nvPicPr>
          <p:blipFill>
            <a:blip r:embed="rId2"/>
            <a:stretch>
              <a:fillRect/>
            </a:stretch>
          </p:blipFill>
          <p:spPr>
            <a:xfrm>
              <a:off x="7585862" y="5053856"/>
              <a:ext cx="1558137" cy="1558137"/>
            </a:xfrm>
            <a:prstGeom prst="rect">
              <a:avLst/>
            </a:prstGeom>
          </p:spPr>
        </p:pic>
        <p:pic>
          <p:nvPicPr>
            <p:cNvPr id="3" name="Resim 2"/>
            <p:cNvPicPr>
              <a:picLocks noChangeAspect="1"/>
            </p:cNvPicPr>
            <p:nvPr/>
          </p:nvPicPr>
          <p:blipFill>
            <a:blip r:embed="rId3"/>
            <a:stretch>
              <a:fillRect/>
            </a:stretch>
          </p:blipFill>
          <p:spPr>
            <a:xfrm>
              <a:off x="7585862" y="3358546"/>
              <a:ext cx="1558137" cy="1558137"/>
            </a:xfrm>
            <a:prstGeom prst="rect">
              <a:avLst/>
            </a:prstGeom>
          </p:spPr>
        </p:pic>
        <p:pic>
          <p:nvPicPr>
            <p:cNvPr id="4" name="Resim 3"/>
            <p:cNvPicPr>
              <a:picLocks noChangeAspect="1"/>
            </p:cNvPicPr>
            <p:nvPr/>
          </p:nvPicPr>
          <p:blipFill rotWithShape="1">
            <a:blip r:embed="rId4"/>
            <a:srcRect l="31742"/>
            <a:stretch/>
          </p:blipFill>
          <p:spPr>
            <a:xfrm>
              <a:off x="7585863" y="1943049"/>
              <a:ext cx="1558137" cy="1278324"/>
            </a:xfrm>
            <a:prstGeom prst="rect">
              <a:avLst/>
            </a:prstGeom>
          </p:spPr>
        </p:pic>
      </p:grpSp>
    </p:spTree>
    <p:extLst>
      <p:ext uri="{BB962C8B-B14F-4D97-AF65-F5344CB8AC3E}">
        <p14:creationId xmlns:p14="http://schemas.microsoft.com/office/powerpoint/2010/main" val="943092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48220" y="1982211"/>
            <a:ext cx="10840887" cy="3785652"/>
          </a:xfrm>
          <a:prstGeom prst="rect">
            <a:avLst/>
          </a:prstGeom>
        </p:spPr>
        <p:txBody>
          <a:bodyPr wrap="square">
            <a:spAutoFit/>
          </a:bodyPr>
          <a:lstStyle/>
          <a:p>
            <a:pPr algn="just">
              <a:lnSpc>
                <a:spcPct val="150000"/>
              </a:lnSpc>
            </a:pPr>
            <a:r>
              <a:rPr lang="tr-TR" sz="2000" b="1" dirty="0" smtClean="0">
                <a:latin typeface="Arial" panose="020B0604020202020204" pitchFamily="34" charset="0"/>
                <a:cs typeface="Arial" panose="020B0604020202020204" pitchFamily="34" charset="0"/>
              </a:rPr>
              <a:t>Küflü </a:t>
            </a:r>
          </a:p>
          <a:p>
            <a:pPr algn="just">
              <a:lnSpc>
                <a:spcPct val="150000"/>
              </a:lnSpc>
            </a:pPr>
            <a:r>
              <a:rPr lang="tr-TR" sz="2000" dirty="0" smtClean="0">
                <a:latin typeface="Arial" panose="020B0604020202020204" pitchFamily="34" charset="0"/>
                <a:cs typeface="Arial" panose="020B0604020202020204" pitchFamily="34" charset="0"/>
              </a:rPr>
              <a:t>Doğrudan </a:t>
            </a:r>
            <a:r>
              <a:rPr lang="tr-TR" sz="2000" dirty="0">
                <a:latin typeface="Arial" panose="020B0604020202020204" pitchFamily="34" charset="0"/>
                <a:cs typeface="Arial" panose="020B0604020202020204" pitchFamily="34" charset="0"/>
              </a:rPr>
              <a:t>veya </a:t>
            </a:r>
            <a:r>
              <a:rPr lang="tr-TR" sz="2000" dirty="0" err="1">
                <a:latin typeface="Arial" panose="020B0604020202020204" pitchFamily="34" charset="0"/>
                <a:cs typeface="Arial" panose="020B0604020202020204" pitchFamily="34" charset="0"/>
              </a:rPr>
              <a:t>retronazal</a:t>
            </a:r>
            <a:r>
              <a:rPr lang="tr-TR" sz="2000" dirty="0">
                <a:latin typeface="Arial" panose="020B0604020202020204" pitchFamily="34" charset="0"/>
                <a:cs typeface="Arial" panose="020B0604020202020204" pitchFamily="34" charset="0"/>
              </a:rPr>
              <a:t> olarak algılanır, küf tarafından </a:t>
            </a:r>
            <a:r>
              <a:rPr lang="tr-TR" sz="2000" dirty="0" smtClean="0">
                <a:latin typeface="Arial" panose="020B0604020202020204" pitchFamily="34" charset="0"/>
                <a:cs typeface="Arial" panose="020B0604020202020204" pitchFamily="34" charset="0"/>
              </a:rPr>
              <a:t>zarar görmüş </a:t>
            </a:r>
            <a:r>
              <a:rPr lang="tr-TR" sz="2000" dirty="0">
                <a:latin typeface="Arial" panose="020B0604020202020204" pitchFamily="34" charset="0"/>
                <a:cs typeface="Arial" panose="020B0604020202020204" pitchFamily="34" charset="0"/>
              </a:rPr>
              <a:t>zeytinlerin karakteristiğidir. Küf kokusu ve tadı, zeytinlerin hasattan sonra işlemeye alınmadan önce uzun süre bekletilmesi sırasında küflenmesi nedeniyle olduğu gibi fermantasyon veya muhafaza sırasında uzun süre kontrol edilmeyen zeytinlerin ortamında gelişen küflerden meydana gelebilmektedir.</a:t>
            </a:r>
          </a:p>
          <a:p>
            <a:pPr algn="just">
              <a:lnSpc>
                <a:spcPct val="150000"/>
              </a:lnSpc>
            </a:pPr>
            <a:endParaRPr lang="tr-TR" sz="2000" dirty="0" smtClean="0">
              <a:latin typeface="Arial" panose="020B0604020202020204" pitchFamily="34" charset="0"/>
              <a:cs typeface="Arial" panose="020B0604020202020204" pitchFamily="34" charset="0"/>
            </a:endParaRPr>
          </a:p>
          <a:p>
            <a:pPr algn="just">
              <a:lnSpc>
                <a:spcPct val="150000"/>
              </a:lnSpc>
            </a:pPr>
            <a:endParaRPr lang="tr-TR" sz="2000" dirty="0" smtClean="0">
              <a:latin typeface="Arial" panose="020B0604020202020204" pitchFamily="34" charset="0"/>
              <a:cs typeface="Arial" panose="020B0604020202020204" pitchFamily="34" charset="0"/>
            </a:endParaRPr>
          </a:p>
        </p:txBody>
      </p:sp>
      <p:sp>
        <p:nvSpPr>
          <p:cNvPr id="5" name="Dikdörtgen 4"/>
          <p:cNvSpPr/>
          <p:nvPr/>
        </p:nvSpPr>
        <p:spPr>
          <a:xfrm>
            <a:off x="948220" y="1013923"/>
            <a:ext cx="8620758" cy="523220"/>
          </a:xfrm>
          <a:prstGeom prst="rect">
            <a:avLst/>
          </a:prstGeom>
        </p:spPr>
        <p:txBody>
          <a:bodyPr wrap="none">
            <a:spAutoFit/>
          </a:bodyPr>
          <a:lstStyle/>
          <a:p>
            <a:r>
              <a:rPr lang="tr-TR" sz="2800" b="1" dirty="0">
                <a:latin typeface="Arial" panose="020B0604020202020204" pitchFamily="34" charset="0"/>
                <a:cs typeface="Arial" panose="020B0604020202020204" pitchFamily="34" charset="0"/>
              </a:rPr>
              <a:t>Diğer Anormal fermantasyon kaynaklı bozulmalar</a:t>
            </a:r>
          </a:p>
        </p:txBody>
      </p:sp>
    </p:spTree>
    <p:extLst>
      <p:ext uri="{BB962C8B-B14F-4D97-AF65-F5344CB8AC3E}">
        <p14:creationId xmlns:p14="http://schemas.microsoft.com/office/powerpoint/2010/main" val="611885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420" y="2031781"/>
            <a:ext cx="6141070" cy="4145870"/>
          </a:xfrm>
          <a:prstGeom prst="rect">
            <a:avLst/>
          </a:prstGeom>
        </p:spPr>
      </p:pic>
      <p:sp>
        <p:nvSpPr>
          <p:cNvPr id="2" name="Unvan 1"/>
          <p:cNvSpPr>
            <a:spLocks noGrp="1"/>
          </p:cNvSpPr>
          <p:nvPr>
            <p:ph type="title"/>
          </p:nvPr>
        </p:nvSpPr>
        <p:spPr>
          <a:xfrm>
            <a:off x="1120462" y="5587445"/>
            <a:ext cx="5228823" cy="590206"/>
          </a:xfrm>
        </p:spPr>
        <p:txBody>
          <a:bodyPr>
            <a:normAutofit fontScale="90000"/>
          </a:bodyPr>
          <a:lstStyle/>
          <a:p>
            <a:pPr>
              <a:lnSpc>
                <a:spcPct val="150000"/>
              </a:lnSpc>
            </a:pPr>
            <a:r>
              <a:rPr lang="en-US" sz="3600" b="1" dirty="0" err="1" smtClean="0">
                <a:solidFill>
                  <a:schemeClr val="accent2">
                    <a:lumMod val="50000"/>
                  </a:schemeClr>
                </a:solidFill>
                <a:latin typeface="Arial" panose="020B0604020202020204" pitchFamily="34" charset="0"/>
                <a:cs typeface="Arial" panose="020B0604020202020204" pitchFamily="34" charset="0"/>
              </a:rPr>
              <a:t>Sofralık</a:t>
            </a:r>
            <a:r>
              <a:rPr lang="en-US" sz="3600" b="1" dirty="0" smtClean="0">
                <a:solidFill>
                  <a:schemeClr val="accent2">
                    <a:lumMod val="50000"/>
                  </a:schemeClr>
                </a:solidFill>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Zeytin</a:t>
            </a:r>
            <a:r>
              <a:rPr lang="en-US" sz="3600" b="1" dirty="0" smtClean="0">
                <a:solidFill>
                  <a:schemeClr val="accent2">
                    <a:lumMod val="50000"/>
                  </a:schemeClr>
                </a:solidFill>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Tadım</a:t>
            </a:r>
            <a:r>
              <a:rPr lang="tr-TR" sz="3600" b="1" dirty="0">
                <a:solidFill>
                  <a:schemeClr val="accent2">
                    <a:lumMod val="50000"/>
                  </a:schemeClr>
                </a:solidFill>
                <a:latin typeface="Arial" panose="020B0604020202020204" pitchFamily="34" charset="0"/>
                <a:cs typeface="Arial" panose="020B0604020202020204" pitchFamily="34" charset="0"/>
              </a:rPr>
              <a:t> </a:t>
            </a:r>
            <a:r>
              <a:rPr lang="tr-TR" sz="3600" b="1" dirty="0" smtClean="0">
                <a:solidFill>
                  <a:schemeClr val="accent2">
                    <a:lumMod val="50000"/>
                  </a:schemeClr>
                </a:solidFill>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Tekniğine</a:t>
            </a:r>
            <a:r>
              <a:rPr lang="en-US" sz="3600" b="1" dirty="0" smtClean="0">
                <a:solidFill>
                  <a:schemeClr val="accent2">
                    <a:lumMod val="50000"/>
                  </a:schemeClr>
                </a:solidFill>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Giriş</a:t>
            </a:r>
            <a:r>
              <a:rPr lang="tr-TR" sz="2000" b="1" dirty="0" smtClean="0">
                <a:solidFill>
                  <a:schemeClr val="accent2">
                    <a:lumMod val="50000"/>
                  </a:schemeClr>
                </a:solidFill>
                <a:latin typeface="Arial" panose="020B0604020202020204" pitchFamily="34" charset="0"/>
                <a:cs typeface="Arial" panose="020B0604020202020204" pitchFamily="34" charset="0"/>
              </a:rPr>
              <a:t/>
            </a:r>
            <a:br>
              <a:rPr lang="tr-TR" sz="2000" b="1" dirty="0" smtClean="0">
                <a:solidFill>
                  <a:schemeClr val="accent2">
                    <a:lumMod val="50000"/>
                  </a:schemeClr>
                </a:solidFill>
                <a:latin typeface="Arial" panose="020B0604020202020204" pitchFamily="34" charset="0"/>
                <a:cs typeface="Arial" panose="020B0604020202020204" pitchFamily="34" charset="0"/>
              </a:rPr>
            </a:br>
            <a:r>
              <a:rPr lang="tr-TR" sz="2000" b="1" dirty="0">
                <a:solidFill>
                  <a:schemeClr val="accent2">
                    <a:lumMod val="50000"/>
                  </a:schemeClr>
                </a:solidFill>
                <a:latin typeface="Arial" panose="020B0604020202020204" pitchFamily="34" charset="0"/>
                <a:cs typeface="Arial" panose="020B0604020202020204" pitchFamily="34" charset="0"/>
              </a:rPr>
              <a:t/>
            </a:r>
            <a:br>
              <a:rPr lang="tr-TR" sz="2000" b="1" dirty="0">
                <a:solidFill>
                  <a:schemeClr val="accent2">
                    <a:lumMod val="50000"/>
                  </a:schemeClr>
                </a:solidFill>
                <a:latin typeface="Arial" panose="020B0604020202020204" pitchFamily="34" charset="0"/>
                <a:cs typeface="Arial" panose="020B0604020202020204" pitchFamily="34" charset="0"/>
              </a:rPr>
            </a:br>
            <a:r>
              <a:rPr lang="tr-TR" sz="2000" b="1" dirty="0" smtClean="0">
                <a:solidFill>
                  <a:schemeClr val="accent2">
                    <a:lumMod val="50000"/>
                  </a:schemeClr>
                </a:solidFill>
                <a:latin typeface="Arial" panose="020B0604020202020204" pitchFamily="34" charset="0"/>
                <a:cs typeface="Arial" panose="020B0604020202020204" pitchFamily="34" charset="0"/>
              </a:rPr>
              <a:t/>
            </a:r>
            <a:br>
              <a:rPr lang="tr-TR" sz="2000" b="1" dirty="0" smtClean="0">
                <a:solidFill>
                  <a:schemeClr val="accent2">
                    <a:lumMod val="50000"/>
                  </a:schemeClr>
                </a:solidFill>
                <a:latin typeface="Arial" panose="020B0604020202020204" pitchFamily="34" charset="0"/>
                <a:cs typeface="Arial" panose="020B0604020202020204" pitchFamily="34" charset="0"/>
              </a:rPr>
            </a:br>
            <a:r>
              <a:rPr lang="tr-TR" sz="2000" b="1" dirty="0">
                <a:solidFill>
                  <a:schemeClr val="accent2">
                    <a:lumMod val="50000"/>
                  </a:schemeClr>
                </a:solidFill>
                <a:latin typeface="Arial" panose="020B0604020202020204" pitchFamily="34" charset="0"/>
                <a:cs typeface="Arial" panose="020B0604020202020204" pitchFamily="34" charset="0"/>
              </a:rPr>
              <a:t/>
            </a:r>
            <a:br>
              <a:rPr lang="tr-TR" sz="2000" b="1" dirty="0">
                <a:solidFill>
                  <a:schemeClr val="accent2">
                    <a:lumMod val="50000"/>
                  </a:schemeClr>
                </a:solidFill>
                <a:latin typeface="Arial" panose="020B0604020202020204" pitchFamily="34" charset="0"/>
                <a:cs typeface="Arial" panose="020B0604020202020204" pitchFamily="34" charset="0"/>
              </a:rPr>
            </a:br>
            <a:r>
              <a:rPr lang="tr-TR" sz="2000" b="1" dirty="0" smtClean="0">
                <a:solidFill>
                  <a:schemeClr val="accent2">
                    <a:lumMod val="50000"/>
                  </a:schemeClr>
                </a:solidFill>
                <a:latin typeface="Arial" panose="020B0604020202020204" pitchFamily="34" charset="0"/>
                <a:cs typeface="Arial" panose="020B0604020202020204" pitchFamily="34" charset="0"/>
              </a:rPr>
              <a:t/>
            </a:r>
            <a:br>
              <a:rPr lang="tr-TR" sz="2000" b="1" dirty="0" smtClean="0">
                <a:solidFill>
                  <a:schemeClr val="accent2">
                    <a:lumMod val="50000"/>
                  </a:schemeClr>
                </a:solidFill>
                <a:latin typeface="Arial" panose="020B0604020202020204" pitchFamily="34" charset="0"/>
                <a:cs typeface="Arial" panose="020B0604020202020204" pitchFamily="34" charset="0"/>
              </a:rPr>
            </a:br>
            <a:r>
              <a:rPr lang="tr-TR" sz="2000" b="1" dirty="0">
                <a:solidFill>
                  <a:schemeClr val="accent2">
                    <a:lumMod val="50000"/>
                  </a:schemeClr>
                </a:solidFill>
                <a:latin typeface="Arial" panose="020B0604020202020204" pitchFamily="34" charset="0"/>
                <a:cs typeface="Arial" panose="020B0604020202020204" pitchFamily="34" charset="0"/>
              </a:rPr>
              <a:t/>
            </a:r>
            <a:br>
              <a:rPr lang="tr-TR" sz="2000" b="1" dirty="0">
                <a:solidFill>
                  <a:schemeClr val="accent2">
                    <a:lumMod val="50000"/>
                  </a:schemeClr>
                </a:solidFill>
                <a:latin typeface="Arial" panose="020B0604020202020204" pitchFamily="34" charset="0"/>
                <a:cs typeface="Arial" panose="020B0604020202020204" pitchFamily="34" charset="0"/>
              </a:rPr>
            </a:br>
            <a:r>
              <a:rPr lang="tr-TR" sz="2000" b="1" dirty="0" smtClean="0">
                <a:solidFill>
                  <a:schemeClr val="accent2">
                    <a:lumMod val="50000"/>
                  </a:schemeClr>
                </a:solidFill>
                <a:latin typeface="Arial" panose="020B0604020202020204" pitchFamily="34" charset="0"/>
                <a:cs typeface="Arial" panose="020B0604020202020204" pitchFamily="34" charset="0"/>
              </a:rPr>
              <a:t/>
            </a:r>
            <a:br>
              <a:rPr lang="tr-TR" sz="2000" b="1" dirty="0" smtClean="0">
                <a:solidFill>
                  <a:schemeClr val="accent2">
                    <a:lumMod val="50000"/>
                  </a:schemeClr>
                </a:solidFill>
                <a:latin typeface="Arial" panose="020B0604020202020204" pitchFamily="34" charset="0"/>
                <a:cs typeface="Arial" panose="020B0604020202020204" pitchFamily="34" charset="0"/>
              </a:rPr>
            </a:br>
            <a:r>
              <a:rPr lang="tr-TR" sz="2000" b="1" dirty="0">
                <a:solidFill>
                  <a:schemeClr val="accent2">
                    <a:lumMod val="50000"/>
                  </a:schemeClr>
                </a:solidFill>
                <a:latin typeface="Arial" panose="020B0604020202020204" pitchFamily="34" charset="0"/>
                <a:cs typeface="Arial" panose="020B0604020202020204" pitchFamily="34" charset="0"/>
              </a:rPr>
              <a:t/>
            </a:r>
            <a:br>
              <a:rPr lang="tr-TR" sz="2000" b="1" dirty="0">
                <a:solidFill>
                  <a:schemeClr val="accent2">
                    <a:lumMod val="50000"/>
                  </a:schemeClr>
                </a:solidFill>
                <a:latin typeface="Arial" panose="020B0604020202020204" pitchFamily="34" charset="0"/>
                <a:cs typeface="Arial" panose="020B0604020202020204" pitchFamily="34" charset="0"/>
              </a:rPr>
            </a:br>
            <a:r>
              <a:rPr lang="tr-TR" sz="2200" b="1" dirty="0" smtClean="0">
                <a:solidFill>
                  <a:schemeClr val="tx1"/>
                </a:solidFill>
                <a:latin typeface="Arial" panose="020B0604020202020204" pitchFamily="34" charset="0"/>
                <a:cs typeface="Arial" panose="020B0604020202020204" pitchFamily="34" charset="0"/>
              </a:rPr>
              <a:t>Dr. Mehmet ULAŞ</a:t>
            </a:r>
            <a:br>
              <a:rPr lang="tr-TR" sz="2200" b="1" dirty="0" smtClean="0">
                <a:solidFill>
                  <a:schemeClr val="tx1"/>
                </a:solidFill>
                <a:latin typeface="Arial" panose="020B0604020202020204" pitchFamily="34" charset="0"/>
                <a:cs typeface="Arial" panose="020B0604020202020204" pitchFamily="34" charset="0"/>
              </a:rPr>
            </a:br>
            <a:r>
              <a:rPr lang="tr-TR" sz="2200" dirty="0" smtClean="0">
                <a:solidFill>
                  <a:schemeClr val="tx1"/>
                </a:solidFill>
                <a:latin typeface="Arial" panose="020B0604020202020204" pitchFamily="34" charset="0"/>
                <a:cs typeface="Arial" panose="020B0604020202020204" pitchFamily="34" charset="0"/>
              </a:rPr>
              <a:t>İzmir</a:t>
            </a:r>
            <a:r>
              <a:rPr lang="tr-TR" sz="2200" b="1" dirty="0" smtClean="0">
                <a:solidFill>
                  <a:schemeClr val="tx1"/>
                </a:solidFill>
                <a:latin typeface="Arial" panose="020B0604020202020204" pitchFamily="34" charset="0"/>
                <a:cs typeface="Arial" panose="020B0604020202020204" pitchFamily="34" charset="0"/>
              </a:rPr>
              <a:t> </a:t>
            </a:r>
            <a:r>
              <a:rPr lang="tr-TR" sz="2200" dirty="0" smtClean="0">
                <a:solidFill>
                  <a:schemeClr val="tx1"/>
                </a:solidFill>
                <a:latin typeface="Arial" panose="020B0604020202020204" pitchFamily="34" charset="0"/>
                <a:cs typeface="Arial" panose="020B0604020202020204" pitchFamily="34" charset="0"/>
              </a:rPr>
              <a:t>Zeytincilik Araştırma Enstitüsü Müdürlüğü</a:t>
            </a: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777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77516" y="1982211"/>
            <a:ext cx="11211591"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Bayat</a:t>
            </a:r>
            <a:r>
              <a:rPr kumimoji="0" lang="tr-TR"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tr-TR"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Doğrudan veya </a:t>
            </a:r>
            <a:r>
              <a:rPr kumimoji="0" lang="tr-TR"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retronazal</a:t>
            </a:r>
            <a:r>
              <a:rPr kumimoji="0" lang="tr-TR"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olarak algılanan, bayatlama sürecine uğramış zeytinlerin karakteristik özelliği olan koku alma duyusu</a:t>
            </a:r>
            <a:r>
              <a:rPr kumimoji="0" lang="tr-TR"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Pişirme </a:t>
            </a:r>
            <a:r>
              <a:rPr kumimoji="0" lang="tr-TR"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etkisi: </a:t>
            </a:r>
            <a:r>
              <a:rPr kumimoji="0" lang="tr-TR"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Pastörizasyon veya sterilizasyon sırasında sıcaklık ve/veya süre açısından aşırı ısıtmaya maruz kalmış zeytinlerin karakteristik özelliği olan, doğrudan veya </a:t>
            </a:r>
            <a:r>
              <a:rPr kumimoji="0" lang="tr-TR"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retronazal</a:t>
            </a:r>
            <a:r>
              <a:rPr kumimoji="0" lang="tr-TR"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olarak algılanan koku alma hissi</a:t>
            </a:r>
            <a:r>
              <a:rPr kumimoji="0" lang="tr-TR"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tr-TR"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Dikdörtgen 4"/>
          <p:cNvSpPr/>
          <p:nvPr/>
        </p:nvSpPr>
        <p:spPr>
          <a:xfrm>
            <a:off x="948220" y="1013923"/>
            <a:ext cx="8620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Diğer Anormal fermantasyon kaynaklı bozulmalar</a:t>
            </a:r>
          </a:p>
        </p:txBody>
      </p:sp>
    </p:spTree>
    <p:extLst>
      <p:ext uri="{BB962C8B-B14F-4D97-AF65-F5344CB8AC3E}">
        <p14:creationId xmlns:p14="http://schemas.microsoft.com/office/powerpoint/2010/main" val="1000684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8220" y="2040606"/>
            <a:ext cx="10265212" cy="4023360"/>
          </a:xfrm>
        </p:spPr>
        <p:txBody>
          <a:bodyPr>
            <a:normAutofit lnSpcReduction="10000"/>
          </a:bodyPr>
          <a:lstStyle/>
          <a:p>
            <a:pPr algn="just">
              <a:lnSpc>
                <a:spcPct val="150000"/>
              </a:lnSpc>
            </a:pPr>
            <a:r>
              <a:rPr lang="tr-TR" b="1" dirty="0" err="1" smtClean="0">
                <a:latin typeface="Arial" panose="020B0604020202020204" pitchFamily="34" charset="0"/>
                <a:cs typeface="Arial" panose="020B0604020202020204" pitchFamily="34" charset="0"/>
              </a:rPr>
              <a:t>Sabunumsu</a:t>
            </a:r>
            <a:r>
              <a:rPr lang="tr-TR" dirty="0" smtClean="0">
                <a:latin typeface="Arial" panose="020B0604020202020204" pitchFamily="34" charset="0"/>
                <a:cs typeface="Arial" panose="020B0604020202020204" pitchFamily="34" charset="0"/>
              </a:rPr>
              <a:t> 		</a:t>
            </a:r>
          </a:p>
          <a:p>
            <a:pPr algn="just">
              <a:lnSpc>
                <a:spcPct val="150000"/>
              </a:lnSpc>
            </a:pPr>
            <a:r>
              <a:rPr lang="tr-TR" dirty="0" smtClean="0">
                <a:latin typeface="Arial" panose="020B0604020202020204" pitchFamily="34" charset="0"/>
                <a:cs typeface="Arial" panose="020B0604020202020204" pitchFamily="34" charset="0"/>
              </a:rPr>
              <a:t>Sabunu </a:t>
            </a:r>
            <a:r>
              <a:rPr lang="tr-TR" dirty="0">
                <a:latin typeface="Arial" panose="020B0604020202020204" pitchFamily="34" charset="0"/>
                <a:cs typeface="Arial" panose="020B0604020202020204" pitchFamily="34" charset="0"/>
              </a:rPr>
              <a:t>anımsatan tat alma hissi. özellikle kostikli üretilen zeytinlerde kostik ve zeytin yağından kısmen sabun oluşmasıyla meydana gelen tat ve kokulardır. </a:t>
            </a:r>
            <a:endParaRPr lang="tr-TR" dirty="0" smtClean="0">
              <a:latin typeface="Arial" panose="020B0604020202020204" pitchFamily="34" charset="0"/>
              <a:cs typeface="Arial" panose="020B0604020202020204" pitchFamily="34" charset="0"/>
            </a:endParaRPr>
          </a:p>
          <a:p>
            <a:pPr algn="just">
              <a:lnSpc>
                <a:spcPct val="150000"/>
              </a:lnSpc>
            </a:pPr>
            <a:endParaRPr lang="tr-TR" dirty="0">
              <a:latin typeface="Arial" panose="020B0604020202020204" pitchFamily="34" charset="0"/>
              <a:cs typeface="Arial" panose="020B0604020202020204" pitchFamily="34" charset="0"/>
            </a:endParaRPr>
          </a:p>
          <a:p>
            <a:pPr algn="just">
              <a:lnSpc>
                <a:spcPct val="150000"/>
              </a:lnSpc>
            </a:pPr>
            <a:r>
              <a:rPr lang="tr-TR" b="1" dirty="0">
                <a:latin typeface="Arial" panose="020B0604020202020204" pitchFamily="34" charset="0"/>
                <a:cs typeface="Arial" panose="020B0604020202020204" pitchFamily="34" charset="0"/>
              </a:rPr>
              <a:t>Metalik</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 		 </a:t>
            </a:r>
          </a:p>
          <a:p>
            <a:pPr algn="just">
              <a:lnSpc>
                <a:spcPct val="150000"/>
              </a:lnSpc>
            </a:pPr>
            <a:r>
              <a:rPr lang="tr-TR" dirty="0" smtClean="0">
                <a:latin typeface="Arial" panose="020B0604020202020204" pitchFamily="34" charset="0"/>
                <a:cs typeface="Arial" panose="020B0604020202020204" pitchFamily="34" charset="0"/>
              </a:rPr>
              <a:t>Metalleri </a:t>
            </a:r>
            <a:r>
              <a:rPr lang="tr-TR" dirty="0">
                <a:latin typeface="Arial" panose="020B0604020202020204" pitchFamily="34" charset="0"/>
                <a:cs typeface="Arial" panose="020B0604020202020204" pitchFamily="34" charset="0"/>
              </a:rPr>
              <a:t>anımsatan tat alma hissi. işleme sırasında ekipmanlardan bulaşan bazı makine yağlarından oluşan koku ve tatlardan meydana gelmektedir</a:t>
            </a:r>
          </a:p>
          <a:p>
            <a:endParaRPr lang="tr-TR" dirty="0">
              <a:latin typeface="Arial" panose="020B0604020202020204" pitchFamily="34" charset="0"/>
              <a:cs typeface="Arial" panose="020B0604020202020204" pitchFamily="34" charset="0"/>
            </a:endParaRPr>
          </a:p>
        </p:txBody>
      </p:sp>
      <p:sp>
        <p:nvSpPr>
          <p:cNvPr id="4" name="Dikdörtgen 3"/>
          <p:cNvSpPr/>
          <p:nvPr/>
        </p:nvSpPr>
        <p:spPr>
          <a:xfrm>
            <a:off x="948220" y="1013923"/>
            <a:ext cx="8620758" cy="523220"/>
          </a:xfrm>
          <a:prstGeom prst="rect">
            <a:avLst/>
          </a:prstGeom>
        </p:spPr>
        <p:txBody>
          <a:bodyPr wrap="none">
            <a:spAutoFit/>
          </a:bodyPr>
          <a:lstStyle/>
          <a:p>
            <a:r>
              <a:rPr lang="tr-TR" sz="2800" b="1" dirty="0">
                <a:latin typeface="Arial" panose="020B0604020202020204" pitchFamily="34" charset="0"/>
                <a:cs typeface="Arial" panose="020B0604020202020204" pitchFamily="34" charset="0"/>
              </a:rPr>
              <a:t>Diğer Anormal fermantasyon kaynaklı bozulmalar</a:t>
            </a:r>
          </a:p>
        </p:txBody>
      </p:sp>
    </p:spTree>
    <p:extLst>
      <p:ext uri="{BB962C8B-B14F-4D97-AF65-F5344CB8AC3E}">
        <p14:creationId xmlns:p14="http://schemas.microsoft.com/office/powerpoint/2010/main" val="552884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8220" y="2040606"/>
            <a:ext cx="10409591" cy="4023360"/>
          </a:xfrm>
        </p:spPr>
        <p:txBody>
          <a:bodyPr>
            <a:normAutofit/>
          </a:bodyPr>
          <a:lstStyle/>
          <a:p>
            <a:pPr algn="just">
              <a:lnSpc>
                <a:spcPct val="150000"/>
              </a:lnSpc>
            </a:pPr>
            <a:r>
              <a:rPr lang="tr-TR" b="1" dirty="0" smtClean="0">
                <a:latin typeface="Arial" panose="020B0604020202020204" pitchFamily="34" charset="0"/>
                <a:cs typeface="Arial" panose="020B0604020202020204" pitchFamily="34" charset="0"/>
              </a:rPr>
              <a:t>Topraksı</a:t>
            </a:r>
            <a:r>
              <a:rPr lang="tr-TR" dirty="0" smtClean="0">
                <a:latin typeface="Arial" panose="020B0604020202020204" pitchFamily="34" charset="0"/>
                <a:cs typeface="Arial" panose="020B0604020202020204" pitchFamily="34" charset="0"/>
              </a:rPr>
              <a:t> 		</a:t>
            </a:r>
          </a:p>
          <a:p>
            <a:pPr algn="just">
              <a:lnSpc>
                <a:spcPct val="150000"/>
              </a:lnSpc>
            </a:pPr>
            <a:r>
              <a:rPr lang="tr-TR" dirty="0" smtClean="0">
                <a:latin typeface="Arial" panose="020B0604020202020204" pitchFamily="34" charset="0"/>
                <a:cs typeface="Arial" panose="020B0604020202020204" pitchFamily="34" charset="0"/>
              </a:rPr>
              <a:t>Toprak </a:t>
            </a:r>
            <a:r>
              <a:rPr lang="tr-TR" dirty="0">
                <a:latin typeface="Arial" panose="020B0604020202020204" pitchFamily="34" charset="0"/>
                <a:cs typeface="Arial" panose="020B0604020202020204" pitchFamily="34" charset="0"/>
              </a:rPr>
              <a:t>veya tozu anımsatan tat alma hissi. zeytinlerin hasatta çamurlanması ve bu şekilde uzun süre beklemesi nedeniyle bu tat ve koku oluşabilmektedir.</a:t>
            </a:r>
          </a:p>
          <a:p>
            <a:pPr algn="just">
              <a:lnSpc>
                <a:spcPct val="150000"/>
              </a:lnSpc>
            </a:pPr>
            <a:r>
              <a:rPr lang="tr-TR" b="1" dirty="0" err="1">
                <a:latin typeface="Arial" panose="020B0604020202020204" pitchFamily="34" charset="0"/>
                <a:cs typeface="Arial" panose="020B0604020202020204" pitchFamily="34" charset="0"/>
              </a:rPr>
              <a:t>Şarapsı</a:t>
            </a:r>
            <a:r>
              <a:rPr lang="tr-TR" b="1" dirty="0">
                <a:latin typeface="Arial" panose="020B0604020202020204" pitchFamily="34" charset="0"/>
                <a:cs typeface="Arial" panose="020B0604020202020204" pitchFamily="34" charset="0"/>
              </a:rPr>
              <a:t> – </a:t>
            </a:r>
            <a:r>
              <a:rPr lang="tr-TR" b="1" dirty="0" err="1" smtClean="0">
                <a:latin typeface="Arial" panose="020B0604020202020204" pitchFamily="34" charset="0"/>
                <a:cs typeface="Arial" panose="020B0604020202020204" pitchFamily="34" charset="0"/>
              </a:rPr>
              <a:t>sirkemsi</a:t>
            </a:r>
            <a:r>
              <a:rPr lang="tr-TR" b="1" dirty="0" smtClean="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	</a:t>
            </a:r>
          </a:p>
          <a:p>
            <a:pPr algn="just">
              <a:lnSpc>
                <a:spcPct val="150000"/>
              </a:lnSpc>
            </a:pPr>
            <a:r>
              <a:rPr lang="tr-TR" dirty="0" smtClean="0">
                <a:latin typeface="Arial" panose="020B0604020202020204" pitchFamily="34" charset="0"/>
                <a:cs typeface="Arial" panose="020B0604020202020204" pitchFamily="34" charset="0"/>
              </a:rPr>
              <a:t>Şarap </a:t>
            </a:r>
            <a:r>
              <a:rPr lang="tr-TR" dirty="0">
                <a:latin typeface="Arial" panose="020B0604020202020204" pitchFamily="34" charset="0"/>
                <a:cs typeface="Arial" panose="020B0604020202020204" pitchFamily="34" charset="0"/>
              </a:rPr>
              <a:t>veya sirkeyi anımsatan tat alma hissi</a:t>
            </a:r>
            <a:r>
              <a:rPr lang="tr-TR" dirty="0" smtClean="0">
                <a:latin typeface="Arial" panose="020B0604020202020204" pitchFamily="34" charset="0"/>
                <a:cs typeface="Arial" panose="020B0604020202020204" pitchFamily="34" charset="0"/>
              </a:rPr>
              <a: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Sirkemsilik</a:t>
            </a:r>
            <a:r>
              <a:rPr lang="tr-TR" dirty="0">
                <a:latin typeface="Arial" panose="020B0604020202020204" pitchFamily="34" charset="0"/>
                <a:cs typeface="Arial" panose="020B0604020202020204" pitchFamily="34" charset="0"/>
              </a:rPr>
              <a:t>, zeytinlerin hasattan sonra istenmeyen koşullarda uzun süre bekletilmesi sırasında meydana gelen biyolojik reaksiyonlar sonucunda oluşmaktadır.</a:t>
            </a:r>
          </a:p>
          <a:p>
            <a:endParaRPr lang="tr-TR" dirty="0">
              <a:latin typeface="Arial" panose="020B0604020202020204" pitchFamily="34" charset="0"/>
              <a:cs typeface="Arial" panose="020B0604020202020204" pitchFamily="34" charset="0"/>
            </a:endParaRPr>
          </a:p>
        </p:txBody>
      </p:sp>
      <p:sp>
        <p:nvSpPr>
          <p:cNvPr id="4" name="Dikdörtgen 3"/>
          <p:cNvSpPr/>
          <p:nvPr/>
        </p:nvSpPr>
        <p:spPr>
          <a:xfrm>
            <a:off x="948220" y="1013923"/>
            <a:ext cx="862075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Diğer Anormal fermantasyon kaynaklı bozulmalar</a:t>
            </a:r>
          </a:p>
        </p:txBody>
      </p:sp>
    </p:spTree>
    <p:extLst>
      <p:ext uri="{BB962C8B-B14F-4D97-AF65-F5344CB8AC3E}">
        <p14:creationId xmlns:p14="http://schemas.microsoft.com/office/powerpoint/2010/main" val="3669894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26695" y="915542"/>
            <a:ext cx="5867398" cy="4154984"/>
          </a:xfrm>
          <a:prstGeom prst="rect">
            <a:avLst/>
          </a:prstGeom>
        </p:spPr>
        <p:txBody>
          <a:bodyPr wrap="square">
            <a:spAutoFit/>
          </a:bodyPr>
          <a:lstStyle/>
          <a:p>
            <a:pPr algn="just">
              <a:lnSpc>
                <a:spcPct val="150000"/>
              </a:lnSpc>
            </a:pPr>
            <a:r>
              <a:rPr lang="tr-TR" sz="2800" b="1" dirty="0">
                <a:latin typeface="Arial" panose="020B0604020202020204" pitchFamily="34" charset="0"/>
                <a:cs typeface="Arial" panose="020B0604020202020204" pitchFamily="34" charset="0"/>
              </a:rPr>
              <a:t>Negatif özellikler </a:t>
            </a:r>
            <a:r>
              <a:rPr lang="tr-TR" sz="2800" b="1" dirty="0" smtClean="0">
                <a:latin typeface="Arial" panose="020B0604020202020204" pitchFamily="34" charset="0"/>
                <a:cs typeface="Arial" panose="020B0604020202020204" pitchFamily="34" charset="0"/>
              </a:rPr>
              <a:t>incelendiğinde;</a:t>
            </a:r>
          </a:p>
          <a:p>
            <a:pPr algn="just">
              <a:lnSpc>
                <a:spcPct val="150000"/>
              </a:lnSpc>
            </a:pPr>
            <a:endParaRPr lang="tr-TR" sz="2800" b="1" dirty="0">
              <a:latin typeface="Arial" panose="020B0604020202020204" pitchFamily="34" charset="0"/>
              <a:cs typeface="Arial" panose="020B0604020202020204" pitchFamily="34" charset="0"/>
            </a:endParaRPr>
          </a:p>
          <a:p>
            <a:pPr algn="just">
              <a:lnSpc>
                <a:spcPct val="150000"/>
              </a:lnSpc>
            </a:pPr>
            <a:r>
              <a:rPr lang="tr-TR" sz="2000" dirty="0">
                <a:latin typeface="Arial" panose="020B0604020202020204" pitchFamily="34" charset="0"/>
                <a:cs typeface="Arial" panose="020B0604020202020204" pitchFamily="34" charset="0"/>
              </a:rPr>
              <a:t>Sofralık zeytinlerde oluşan bu bozulmalar genellikle fermantasyon yani zeytinlerin yenilebilir hale getirilmesi sırasında kontrollerin düzenli yapılmayışı, tuz, </a:t>
            </a:r>
            <a:r>
              <a:rPr lang="tr-TR" sz="2000" dirty="0" err="1">
                <a:latin typeface="Arial" panose="020B0604020202020204" pitchFamily="34" charset="0"/>
                <a:cs typeface="Arial" panose="020B0604020202020204" pitchFamily="34" charset="0"/>
              </a:rPr>
              <a:t>pH</a:t>
            </a:r>
            <a:r>
              <a:rPr lang="tr-TR" sz="2000" dirty="0">
                <a:latin typeface="Arial" panose="020B0604020202020204" pitchFamily="34" charset="0"/>
                <a:cs typeface="Arial" panose="020B0604020202020204" pitchFamily="34" charset="0"/>
              </a:rPr>
              <a:t> ve asitlik miktarının kontrol altında tutulmamasından ve yeterli hijyen sağlanmamasından kaynaklanmaktadır.</a:t>
            </a:r>
          </a:p>
        </p:txBody>
      </p:sp>
      <p:pic>
        <p:nvPicPr>
          <p:cNvPr id="5" name="Resim 4"/>
          <p:cNvPicPr>
            <a:picLocks noChangeAspect="1"/>
          </p:cNvPicPr>
          <p:nvPr/>
        </p:nvPicPr>
        <p:blipFill>
          <a:blip r:embed="rId2"/>
          <a:stretch>
            <a:fillRect/>
          </a:stretch>
        </p:blipFill>
        <p:spPr>
          <a:xfrm>
            <a:off x="7150767" y="2300788"/>
            <a:ext cx="4618374" cy="3073318"/>
          </a:xfrm>
          <a:prstGeom prst="rect">
            <a:avLst/>
          </a:prstGeom>
        </p:spPr>
      </p:pic>
    </p:spTree>
    <p:extLst>
      <p:ext uri="{BB962C8B-B14F-4D97-AF65-F5344CB8AC3E}">
        <p14:creationId xmlns:p14="http://schemas.microsoft.com/office/powerpoint/2010/main" val="357992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4190" y="577515"/>
            <a:ext cx="5470358" cy="5355312"/>
          </a:xfrm>
          <a:prstGeom prst="rect">
            <a:avLst/>
          </a:prstGeom>
        </p:spPr>
        <p:txBody>
          <a:bodyPr wrap="square">
            <a:spAutoFit/>
          </a:bodyPr>
          <a:lstStyle/>
          <a:p>
            <a:pPr>
              <a:lnSpc>
                <a:spcPct val="150000"/>
              </a:lnSpc>
            </a:pPr>
            <a:r>
              <a:rPr lang="tr-TR" sz="2800" b="1" dirty="0">
                <a:latin typeface="Arial" panose="020B0604020202020204" pitchFamily="34" charset="0"/>
                <a:cs typeface="Arial" panose="020B0604020202020204" pitchFamily="34" charset="0"/>
              </a:rPr>
              <a:t>Zeytin yemeniz için 10 neden</a:t>
            </a:r>
          </a:p>
          <a:p>
            <a:pPr>
              <a:lnSpc>
                <a:spcPct val="150000"/>
              </a:lnSpc>
            </a:pPr>
            <a:r>
              <a:rPr lang="tr-TR" sz="2000" dirty="0">
                <a:latin typeface="Arial" panose="020B0604020202020204" pitchFamily="34" charset="0"/>
                <a:cs typeface="Arial" panose="020B0604020202020204" pitchFamily="34" charset="0"/>
              </a:rPr>
              <a:t>1. </a:t>
            </a:r>
            <a:r>
              <a:rPr lang="tr-TR" sz="2000" dirty="0" err="1">
                <a:latin typeface="Arial" panose="020B0604020202020204" pitchFamily="34" charset="0"/>
                <a:cs typeface="Arial" panose="020B0604020202020204" pitchFamily="34" charset="0"/>
              </a:rPr>
              <a:t>Kardiyovasküler</a:t>
            </a:r>
            <a:r>
              <a:rPr lang="tr-TR" sz="2000" dirty="0">
                <a:latin typeface="Arial" panose="020B0604020202020204" pitchFamily="34" charset="0"/>
                <a:cs typeface="Arial" panose="020B0604020202020204" pitchFamily="34" charset="0"/>
              </a:rPr>
              <a:t> faydalar</a:t>
            </a:r>
          </a:p>
          <a:p>
            <a:pPr>
              <a:lnSpc>
                <a:spcPct val="150000"/>
              </a:lnSpc>
            </a:pPr>
            <a:r>
              <a:rPr lang="tr-TR" sz="2000" dirty="0">
                <a:latin typeface="Arial" panose="020B0604020202020204" pitchFamily="34" charset="0"/>
                <a:cs typeface="Arial" panose="020B0604020202020204" pitchFamily="34" charset="0"/>
              </a:rPr>
              <a:t>2. Kilo kaybı</a:t>
            </a:r>
          </a:p>
          <a:p>
            <a:pPr>
              <a:lnSpc>
                <a:spcPct val="150000"/>
              </a:lnSpc>
            </a:pPr>
            <a:r>
              <a:rPr lang="tr-TR" sz="2000" dirty="0">
                <a:latin typeface="Arial" panose="020B0604020202020204" pitchFamily="34" charset="0"/>
                <a:cs typeface="Arial" panose="020B0604020202020204" pitchFamily="34" charset="0"/>
              </a:rPr>
              <a:t>3. Kanserin önlenmesi</a:t>
            </a:r>
          </a:p>
          <a:p>
            <a:pPr>
              <a:lnSpc>
                <a:spcPct val="150000"/>
              </a:lnSpc>
            </a:pPr>
            <a:r>
              <a:rPr lang="tr-TR" sz="2000" dirty="0">
                <a:latin typeface="Arial" panose="020B0604020202020204" pitchFamily="34" charset="0"/>
                <a:cs typeface="Arial" panose="020B0604020202020204" pitchFamily="34" charset="0"/>
              </a:rPr>
              <a:t>4. Ağrıyı azaltır</a:t>
            </a:r>
          </a:p>
          <a:p>
            <a:pPr>
              <a:lnSpc>
                <a:spcPct val="150000"/>
              </a:lnSpc>
            </a:pPr>
            <a:r>
              <a:rPr lang="tr-TR" sz="2000" dirty="0">
                <a:latin typeface="Arial" panose="020B0604020202020204" pitchFamily="34" charset="0"/>
                <a:cs typeface="Arial" panose="020B0604020202020204" pitchFamily="34" charset="0"/>
              </a:rPr>
              <a:t>5. Cilt/saç sağlığını iyileştirir</a:t>
            </a:r>
          </a:p>
          <a:p>
            <a:pPr>
              <a:lnSpc>
                <a:spcPct val="150000"/>
              </a:lnSpc>
            </a:pPr>
            <a:r>
              <a:rPr lang="tr-TR" sz="2000" dirty="0">
                <a:latin typeface="Arial" panose="020B0604020202020204" pitchFamily="34" charset="0"/>
                <a:cs typeface="Arial" panose="020B0604020202020204" pitchFamily="34" charset="0"/>
              </a:rPr>
              <a:t>1. Alerjileri azaltır</a:t>
            </a:r>
          </a:p>
          <a:p>
            <a:pPr>
              <a:lnSpc>
                <a:spcPct val="150000"/>
              </a:lnSpc>
            </a:pPr>
            <a:r>
              <a:rPr lang="tr-TR" sz="2000" dirty="0">
                <a:latin typeface="Arial" panose="020B0604020202020204" pitchFamily="34" charset="0"/>
                <a:cs typeface="Arial" panose="020B0604020202020204" pitchFamily="34" charset="0"/>
              </a:rPr>
              <a:t>2. Sindirim sistemi sağlığı</a:t>
            </a:r>
          </a:p>
          <a:p>
            <a:pPr>
              <a:lnSpc>
                <a:spcPct val="150000"/>
              </a:lnSpc>
            </a:pPr>
            <a:r>
              <a:rPr lang="tr-TR" sz="2000" dirty="0">
                <a:latin typeface="Arial" panose="020B0604020202020204" pitchFamily="34" charset="0"/>
                <a:cs typeface="Arial" panose="020B0604020202020204" pitchFamily="34" charset="0"/>
              </a:rPr>
              <a:t>3. İyi bir demir kaynağıdır</a:t>
            </a:r>
          </a:p>
          <a:p>
            <a:pPr>
              <a:lnSpc>
                <a:spcPct val="150000"/>
              </a:lnSpc>
            </a:pPr>
            <a:r>
              <a:rPr lang="tr-TR" sz="2000" dirty="0">
                <a:latin typeface="Arial" panose="020B0604020202020204" pitchFamily="34" charset="0"/>
                <a:cs typeface="Arial" panose="020B0604020202020204" pitchFamily="34" charset="0"/>
              </a:rPr>
              <a:t>4. Göz sağlığını iyileştirir</a:t>
            </a:r>
          </a:p>
          <a:p>
            <a:pPr>
              <a:lnSpc>
                <a:spcPct val="150000"/>
              </a:lnSpc>
            </a:pPr>
            <a:r>
              <a:rPr lang="tr-TR" sz="2000" dirty="0">
                <a:latin typeface="Arial" panose="020B0604020202020204" pitchFamily="34" charset="0"/>
                <a:cs typeface="Arial" panose="020B0604020202020204" pitchFamily="34" charset="0"/>
              </a:rPr>
              <a:t>5. </a:t>
            </a:r>
            <a:r>
              <a:rPr lang="tr-TR" sz="2000" dirty="0" err="1">
                <a:latin typeface="Arial" panose="020B0604020202020204" pitchFamily="34" charset="0"/>
                <a:cs typeface="Arial" panose="020B0604020202020204" pitchFamily="34" charset="0"/>
              </a:rPr>
              <a:t>Glutatyon</a:t>
            </a:r>
            <a:r>
              <a:rPr lang="tr-TR" sz="2000" dirty="0">
                <a:latin typeface="Arial" panose="020B0604020202020204" pitchFamily="34" charset="0"/>
                <a:cs typeface="Arial" panose="020B0604020202020204" pitchFamily="34" charset="0"/>
              </a:rPr>
              <a:t> seviyelerini artırır</a:t>
            </a:r>
          </a:p>
        </p:txBody>
      </p:sp>
      <p:pic>
        <p:nvPicPr>
          <p:cNvPr id="3" name="Resim 2"/>
          <p:cNvPicPr>
            <a:picLocks noChangeAspect="1"/>
          </p:cNvPicPr>
          <p:nvPr/>
        </p:nvPicPr>
        <p:blipFill>
          <a:blip r:embed="rId2"/>
          <a:stretch>
            <a:fillRect/>
          </a:stretch>
        </p:blipFill>
        <p:spPr>
          <a:xfrm>
            <a:off x="5476376" y="1524001"/>
            <a:ext cx="3867291" cy="2165683"/>
          </a:xfrm>
          <a:prstGeom prst="rect">
            <a:avLst/>
          </a:prstGeom>
          <a:ln>
            <a:noFill/>
          </a:ln>
          <a:effectLst>
            <a:outerShdw blurRad="292100" dist="139700" dir="2700000" algn="tl" rotWithShape="0">
              <a:srgbClr val="333333">
                <a:alpha val="65000"/>
              </a:srgbClr>
            </a:outerShdw>
          </a:effectLst>
        </p:spPr>
      </p:pic>
      <p:pic>
        <p:nvPicPr>
          <p:cNvPr id="4" name="Resim 3"/>
          <p:cNvPicPr>
            <a:picLocks noChangeAspect="1"/>
          </p:cNvPicPr>
          <p:nvPr/>
        </p:nvPicPr>
        <p:blipFill rotWithShape="1">
          <a:blip r:embed="rId3"/>
          <a:srcRect l="11261" t="27171" r="10252"/>
          <a:stretch/>
        </p:blipFill>
        <p:spPr>
          <a:xfrm>
            <a:off x="5476376" y="4054418"/>
            <a:ext cx="3592285" cy="1999987"/>
          </a:xfrm>
          <a:prstGeom prst="rect">
            <a:avLst/>
          </a:prstGeom>
        </p:spPr>
      </p:pic>
    </p:spTree>
    <p:extLst>
      <p:ext uri="{BB962C8B-B14F-4D97-AF65-F5344CB8AC3E}">
        <p14:creationId xmlns:p14="http://schemas.microsoft.com/office/powerpoint/2010/main" val="1022154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097279" y="286605"/>
            <a:ext cx="10058401" cy="5789867"/>
          </a:xfrm>
          <a:prstGeom prst="rect">
            <a:avLst/>
          </a:prstGeom>
        </p:spPr>
      </p:pic>
    </p:spTree>
    <p:extLst>
      <p:ext uri="{BB962C8B-B14F-4D97-AF65-F5344CB8AC3E}">
        <p14:creationId xmlns:p14="http://schemas.microsoft.com/office/powerpoint/2010/main" val="28753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1109272"/>
            <a:ext cx="1630930" cy="628090"/>
          </a:xfrm>
        </p:spPr>
        <p:txBody>
          <a:bodyPr>
            <a:normAutofit/>
          </a:bodyPr>
          <a:lstStyle/>
          <a:p>
            <a:r>
              <a:rPr lang="tr-TR" sz="2800" b="1" dirty="0" smtClean="0">
                <a:latin typeface="Arial" panose="020B0604020202020204" pitchFamily="34" charset="0"/>
                <a:cs typeface="Arial" panose="020B0604020202020204" pitchFamily="34" charset="0"/>
              </a:rPr>
              <a:t>Yöntem</a:t>
            </a:r>
            <a:endParaRPr lang="en-US" sz="2800" b="1" dirty="0">
              <a:latin typeface="Arial" panose="020B0604020202020204" pitchFamily="34" charset="0"/>
              <a:cs typeface="Arial" panose="020B0604020202020204" pitchFamily="34" charset="0"/>
            </a:endParaRPr>
          </a:p>
        </p:txBody>
      </p:sp>
      <p:sp>
        <p:nvSpPr>
          <p:cNvPr id="4" name="İçerik Yer Tutucusu 3"/>
          <p:cNvSpPr>
            <a:spLocks noGrp="1"/>
          </p:cNvSpPr>
          <p:nvPr>
            <p:ph idx="1"/>
          </p:nvPr>
        </p:nvSpPr>
        <p:spPr>
          <a:xfrm>
            <a:off x="964504" y="2107991"/>
            <a:ext cx="4771165" cy="4023360"/>
          </a:xfrm>
        </p:spPr>
        <p:txBody>
          <a:bodyPr>
            <a:normAutofit/>
          </a:bodyPr>
          <a:lstStyle/>
          <a:p>
            <a:pPr algn="just">
              <a:lnSpc>
                <a:spcPct val="150000"/>
              </a:lnSpc>
            </a:pPr>
            <a:r>
              <a:rPr lang="en-US" dirty="0">
                <a:latin typeface="Arial" panose="020B0604020202020204" pitchFamily="34" charset="0"/>
                <a:cs typeface="Arial" panose="020B0604020202020204" pitchFamily="34" charset="0"/>
              </a:rPr>
              <a:t>Bu </a:t>
            </a:r>
            <a:r>
              <a:rPr lang="en-US" dirty="0" err="1">
                <a:latin typeface="Arial" panose="020B0604020202020204" pitchFamily="34" charset="0"/>
                <a:cs typeface="Arial" panose="020B0604020202020204" pitchFamily="34" charset="0"/>
              </a:rPr>
              <a:t>yöntem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sofralık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zeytinlerin</a:t>
            </a:r>
            <a:r>
              <a:rPr lang="en-US" dirty="0">
                <a:latin typeface="Arial" panose="020B0604020202020204" pitchFamily="34" charset="0"/>
                <a:cs typeface="Arial" panose="020B0604020202020204" pitchFamily="34" charset="0"/>
              </a:rPr>
              <a:t> koku, tat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dokusunun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duyusal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analizi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için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gerekli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kriterleri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prosedürleri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belirler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ticari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sınıflandırmalarının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sistematiğini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ortaya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koyar</a:t>
            </a:r>
            <a:r>
              <a:rPr lang="en-US"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6288067" y="2107991"/>
            <a:ext cx="5681856" cy="3796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3009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097279" y="2173694"/>
            <a:ext cx="4589537" cy="3695400"/>
          </a:xfrm>
        </p:spPr>
        <p:txBody>
          <a:bodyPr>
            <a:normAutofit lnSpcReduction="10000"/>
          </a:bodyPr>
          <a:lstStyle/>
          <a:p>
            <a:pPr algn="just">
              <a:lnSpc>
                <a:spcPct val="150000"/>
              </a:lnSpc>
            </a:pPr>
            <a:r>
              <a:rPr lang="en-US" dirty="0" err="1" smtClean="0">
                <a:latin typeface="Arial" panose="020B0604020202020204" pitchFamily="34" charset="0"/>
                <a:cs typeface="Arial" panose="020B0604020202020204" pitchFamily="34" charset="0"/>
              </a:rPr>
              <a:t>Yalnızca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uygun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şekilde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işlenmiş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muamele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edilmiş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Aralık</a:t>
            </a:r>
            <a:r>
              <a:rPr lang="en-US" dirty="0">
                <a:latin typeface="Arial" panose="020B0604020202020204" pitchFamily="34" charset="0"/>
                <a:cs typeface="Arial" panose="020B0604020202020204" pitchFamily="34" charset="0"/>
              </a:rPr>
              <a:t> 2004 </a:t>
            </a:r>
            <a:r>
              <a:rPr lang="en-US" dirty="0" err="1">
                <a:latin typeface="Arial" panose="020B0604020202020204" pitchFamily="34" charset="0"/>
                <a:cs typeface="Arial" panose="020B0604020202020204" pitchFamily="34" charset="0"/>
              </a:rPr>
              <a:t>tarihli</a:t>
            </a:r>
            <a:r>
              <a:rPr lang="en-US" dirty="0">
                <a:latin typeface="Arial" panose="020B0604020202020204" pitchFamily="34" charset="0"/>
                <a:cs typeface="Arial" panose="020B0604020202020204" pitchFamily="34" charset="0"/>
              </a:rPr>
              <a:t> COI/OT/NC No. 1 </a:t>
            </a:r>
            <a:r>
              <a:rPr lang="en-US" dirty="0" err="1">
                <a:latin typeface="Arial" panose="020B0604020202020204" pitchFamily="34" charset="0"/>
                <a:cs typeface="Arial" panose="020B0604020202020204" pitchFamily="34" charset="0"/>
              </a:rPr>
              <a:t>sayılı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ticaret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standardına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göre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sofralık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zeytin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olarak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ticarete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tüketime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hazırlanmış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yetiştirilmiş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zeytin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ağacının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europaea</a:t>
            </a:r>
            <a:r>
              <a:rPr lang="en-US" dirty="0">
                <a:latin typeface="Arial" panose="020B0604020202020204" pitchFamily="34" charset="0"/>
                <a:cs typeface="Arial" panose="020B0604020202020204" pitchFamily="34" charset="0"/>
              </a:rPr>
              <a:t> L.) </a:t>
            </a:r>
            <a:r>
              <a:rPr lang="en-US" dirty="0" err="1">
                <a:latin typeface="Arial" panose="020B0604020202020204" pitchFamily="34" charset="0"/>
                <a:cs typeface="Arial" panose="020B0604020202020204" pitchFamily="34" charset="0"/>
              </a:rPr>
              <a:t>meyveleri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için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geçerlidir</a:t>
            </a:r>
            <a:r>
              <a:rPr lang="en-US" dirty="0">
                <a:latin typeface="Arial" panose="020B0604020202020204" pitchFamily="34" charset="0"/>
                <a:cs typeface="Arial" panose="020B0604020202020204" pitchFamily="34" charset="0"/>
              </a:rPr>
              <a:t>.</a:t>
            </a:r>
          </a:p>
        </p:txBody>
      </p:sp>
      <p:pic>
        <p:nvPicPr>
          <p:cNvPr id="1026" name="Picture 2" descr="https://www.internationaloliveoil.org/wp-content/uploads/2025/09/iuns.png"/>
          <p:cNvPicPr>
            <a:picLocks noChangeAspect="1" noChangeArrowheads="1"/>
          </p:cNvPicPr>
          <p:nvPr/>
        </p:nvPicPr>
        <p:blipFill rotWithShape="1">
          <a:blip r:embed="rId2">
            <a:extLst>
              <a:ext uri="{28A0092B-C50C-407E-A947-70E740481C1C}">
                <a14:useLocalDpi xmlns:a14="http://schemas.microsoft.com/office/drawing/2010/main" val="0"/>
              </a:ext>
            </a:extLst>
          </a:blip>
          <a:srcRect l="31077" r="31005"/>
          <a:stretch/>
        </p:blipFill>
        <p:spPr bwMode="auto">
          <a:xfrm>
            <a:off x="9852972" y="0"/>
            <a:ext cx="2209592" cy="25251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CUS: IMPORTS OF TABLE OLIVES - International Olive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899" y="2525172"/>
            <a:ext cx="4829175" cy="280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292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173871"/>
            <a:ext cx="10058400" cy="1450757"/>
          </a:xfrm>
        </p:spPr>
        <p:txBody>
          <a:bodyPr>
            <a:normAutofit/>
          </a:bodyPr>
          <a:lstStyle/>
          <a:p>
            <a:r>
              <a:rPr lang="en-US" sz="2800" b="1" dirty="0" err="1">
                <a:latin typeface="Arial" panose="020B0604020202020204" pitchFamily="34" charset="0"/>
                <a:cs typeface="Arial" panose="020B0604020202020204" pitchFamily="34" charset="0"/>
              </a:rPr>
              <a:t>Duyusal</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analiz</a:t>
            </a:r>
            <a:endParaRPr lang="en-US" sz="28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097280" y="2111741"/>
            <a:ext cx="5394960" cy="997219"/>
          </a:xfrm>
        </p:spPr>
        <p:txBody>
          <a:bodyPr>
            <a:noAutofit/>
          </a:bodyPr>
          <a:lstStyle/>
          <a:p>
            <a:pPr algn="just">
              <a:lnSpc>
                <a:spcPct val="150000"/>
              </a:lnSpc>
            </a:pPr>
            <a:r>
              <a:rPr lang="en-US" dirty="0" err="1" smtClean="0">
                <a:latin typeface="Arial" panose="020B0604020202020204" pitchFamily="34" charset="0"/>
                <a:cs typeface="Arial" panose="020B0604020202020204" pitchFamily="34" charset="0"/>
              </a:rPr>
              <a:t>Görme</a:t>
            </a:r>
            <a:r>
              <a:rPr lang="en-US" dirty="0">
                <a:latin typeface="Arial" panose="020B0604020202020204" pitchFamily="34" charset="0"/>
                <a:cs typeface="Arial" panose="020B0604020202020204" pitchFamily="34" charset="0"/>
              </a:rPr>
              <a:t>, koku, tat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işitme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duyularıyla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algılanan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gıda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malzemelerin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özelliklerine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verilen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tepkileri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uyandırmak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ölçmek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analiz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etmek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yorumlamak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için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kullanılan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bilimsel</a:t>
            </a:r>
            <a:r>
              <a:rPr lang="en-US"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analiz yöntemidir.</a:t>
            </a:r>
            <a:endParaRPr lang="en-US"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111741"/>
            <a:ext cx="4069080" cy="4069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3499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uía simplificada para la Cata de Aceite de Oliva Virgen Extra - Academia  Sevillana Gastronomía y Tur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586" y="2660400"/>
            <a:ext cx="403860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885574" y="2357356"/>
            <a:ext cx="1436520" cy="1436520"/>
          </a:xfrm>
          <a:prstGeom prst="rect">
            <a:avLst/>
          </a:prstGeom>
        </p:spPr>
      </p:pic>
      <p:sp>
        <p:nvSpPr>
          <p:cNvPr id="5" name="Metin kutusu 4"/>
          <p:cNvSpPr txBox="1"/>
          <p:nvPr/>
        </p:nvSpPr>
        <p:spPr>
          <a:xfrm>
            <a:off x="227847" y="4026568"/>
            <a:ext cx="3529263" cy="307777"/>
          </a:xfrm>
          <a:prstGeom prst="rect">
            <a:avLst/>
          </a:prstGeom>
          <a:noFill/>
        </p:spPr>
        <p:txBody>
          <a:bodyPr wrap="square" rtlCol="0">
            <a:spAutoFit/>
          </a:bodyPr>
          <a:lstStyle/>
          <a:p>
            <a:pPr marL="285750" indent="-285750">
              <a:buFont typeface="Wingdings" panose="05000000000000000000" pitchFamily="2" charset="2"/>
              <a:buChar char="v"/>
            </a:pPr>
            <a:r>
              <a:rPr lang="tr-TR" sz="1400" dirty="0" smtClean="0">
                <a:latin typeface="Arial" panose="020B0604020202020204" pitchFamily="34" charset="0"/>
                <a:cs typeface="Arial" panose="020B0604020202020204" pitchFamily="34" charset="0"/>
              </a:rPr>
              <a:t>8-12 ℃ de muhafaza edilmeli</a:t>
            </a:r>
            <a:endParaRPr lang="tr-TR" sz="1400" dirty="0">
              <a:latin typeface="Arial" panose="020B0604020202020204" pitchFamily="34" charset="0"/>
              <a:cs typeface="Arial" panose="020B0604020202020204" pitchFamily="34" charset="0"/>
            </a:endParaRPr>
          </a:p>
        </p:txBody>
      </p:sp>
      <p:sp>
        <p:nvSpPr>
          <p:cNvPr id="6" name="Çentikli Sağ Ok 5"/>
          <p:cNvSpPr/>
          <p:nvPr/>
        </p:nvSpPr>
        <p:spPr>
          <a:xfrm>
            <a:off x="2919663" y="3075616"/>
            <a:ext cx="545432" cy="277184"/>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8" name="Metin kutusu 7"/>
          <p:cNvSpPr txBox="1"/>
          <p:nvPr/>
        </p:nvSpPr>
        <p:spPr>
          <a:xfrm>
            <a:off x="3757110" y="4026568"/>
            <a:ext cx="3529263" cy="1708160"/>
          </a:xfrm>
          <a:prstGeom prst="rect">
            <a:avLst/>
          </a:prstGeom>
          <a:noFill/>
        </p:spPr>
        <p:txBody>
          <a:bodyPr wrap="square" rtlCol="0">
            <a:spAutoFit/>
          </a:bodyPr>
          <a:lstStyle>
            <a:defPPr>
              <a:defRPr lang="tr-TR"/>
            </a:defPPr>
            <a:lvl1pPr marL="285750" indent="-285750">
              <a:buFont typeface="Wingdings" panose="05000000000000000000" pitchFamily="2" charset="2"/>
              <a:buChar char="q"/>
              <a:defRPr sz="1400">
                <a:latin typeface="Arial" panose="020B0604020202020204" pitchFamily="34" charset="0"/>
                <a:cs typeface="Arial" panose="020B0604020202020204" pitchFamily="34" charset="0"/>
              </a:defRPr>
            </a:lvl1pPr>
          </a:lstStyle>
          <a:p>
            <a:pPr>
              <a:lnSpc>
                <a:spcPct val="150000"/>
              </a:lnSpc>
            </a:pPr>
            <a:r>
              <a:rPr lang="tr-TR" dirty="0"/>
              <a:t>3 adet zeytin tanesi </a:t>
            </a:r>
            <a:r>
              <a:rPr lang="tr-TR" dirty="0" smtClean="0"/>
              <a:t>20-25</a:t>
            </a:r>
            <a:r>
              <a:rPr lang="tr-TR" dirty="0" smtClean="0"/>
              <a:t> </a:t>
            </a:r>
            <a:r>
              <a:rPr lang="tr-TR" dirty="0"/>
              <a:t>℃</a:t>
            </a:r>
            <a:r>
              <a:rPr lang="tr-TR" dirty="0" smtClean="0"/>
              <a:t> ortam sıcaklığında tadım bardağında korunur, </a:t>
            </a:r>
            <a:r>
              <a:rPr lang="tr-TR" dirty="0"/>
              <a:t>eğer salamurası varsa biraz eklenir. Sonra bardağın ağzı saat camı ile kapatılıp kod verilir.</a:t>
            </a:r>
          </a:p>
        </p:txBody>
      </p:sp>
      <p:sp>
        <p:nvSpPr>
          <p:cNvPr id="7" name="Aşağı Bükülü Ok 6"/>
          <p:cNvSpPr/>
          <p:nvPr/>
        </p:nvSpPr>
        <p:spPr>
          <a:xfrm>
            <a:off x="2919663" y="2037972"/>
            <a:ext cx="2570748" cy="389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Çentikli Sağ Ok 9"/>
          <p:cNvSpPr/>
          <p:nvPr/>
        </p:nvSpPr>
        <p:spPr>
          <a:xfrm>
            <a:off x="8054119" y="3088546"/>
            <a:ext cx="545432" cy="277184"/>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pic>
        <p:nvPicPr>
          <p:cNvPr id="9" name="Resim 8"/>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32105" t="25257" r="26066" b="13029"/>
          <a:stretch/>
        </p:blipFill>
        <p:spPr>
          <a:xfrm>
            <a:off x="9026484" y="2660400"/>
            <a:ext cx="2026580" cy="1495019"/>
          </a:xfrm>
          <a:prstGeom prst="rect">
            <a:avLst/>
          </a:prstGeom>
        </p:spPr>
      </p:pic>
      <p:sp>
        <p:nvSpPr>
          <p:cNvPr id="12" name="Metin kutusu 11"/>
          <p:cNvSpPr txBox="1"/>
          <p:nvPr/>
        </p:nvSpPr>
        <p:spPr>
          <a:xfrm>
            <a:off x="7958995" y="4027998"/>
            <a:ext cx="4233005" cy="2677656"/>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endParaRPr lang="tr-TR" sz="1400" dirty="0" smtClean="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tr-TR" sz="1400" dirty="0" smtClean="0">
                <a:latin typeface="Arial" panose="020B0604020202020204" pitchFamily="34" charset="0"/>
                <a:cs typeface="Arial" panose="020B0604020202020204" pitchFamily="34" charset="0"/>
              </a:rPr>
              <a:t>Koklama 20 </a:t>
            </a:r>
            <a:r>
              <a:rPr lang="tr-TR" sz="1400" dirty="0" err="1" smtClean="0">
                <a:latin typeface="Arial" panose="020B0604020202020204" pitchFamily="34" charset="0"/>
                <a:cs typeface="Arial" panose="020B0604020202020204" pitchFamily="34" charset="0"/>
              </a:rPr>
              <a:t>sn</a:t>
            </a:r>
            <a:r>
              <a:rPr lang="tr-TR" sz="1400" dirty="0" smtClean="0">
                <a:latin typeface="Arial" panose="020B0604020202020204" pitchFamily="34" charset="0"/>
                <a:cs typeface="Arial" panose="020B0604020202020204" pitchFamily="34" charset="0"/>
              </a:rPr>
              <a:t>  sonra bir kez daha derin koklama -kusur</a:t>
            </a:r>
          </a:p>
          <a:p>
            <a:pPr marL="285750" indent="-285750">
              <a:lnSpc>
                <a:spcPct val="150000"/>
              </a:lnSpc>
              <a:buFont typeface="Wingdings" panose="05000000000000000000" pitchFamily="2" charset="2"/>
              <a:buChar char="q"/>
            </a:pPr>
            <a:r>
              <a:rPr lang="tr-TR" sz="1400" dirty="0" smtClean="0">
                <a:latin typeface="Arial" panose="020B0604020202020204" pitchFamily="34" charset="0"/>
                <a:cs typeface="Arial" panose="020B0604020202020204" pitchFamily="34" charset="0"/>
              </a:rPr>
              <a:t>Tuzlu</a:t>
            </a:r>
            <a:r>
              <a:rPr lang="tr-TR" sz="1400" dirty="0">
                <a:latin typeface="Arial" panose="020B0604020202020204" pitchFamily="34" charset="0"/>
                <a:cs typeface="Arial" panose="020B0604020202020204" pitchFamily="34" charset="0"/>
              </a:rPr>
              <a:t>, acı ve asit uyaranlara, </a:t>
            </a:r>
            <a:r>
              <a:rPr lang="tr-TR" sz="1400" dirty="0" err="1">
                <a:latin typeface="Arial" panose="020B0604020202020204" pitchFamily="34" charset="0"/>
                <a:cs typeface="Arial" panose="020B0604020202020204" pitchFamily="34" charset="0"/>
              </a:rPr>
              <a:t>retronasal</a:t>
            </a:r>
            <a:r>
              <a:rPr lang="tr-TR" sz="1400" dirty="0">
                <a:latin typeface="Arial" panose="020B0604020202020204" pitchFamily="34" charset="0"/>
                <a:cs typeface="Arial" panose="020B0604020202020204" pitchFamily="34" charset="0"/>
              </a:rPr>
              <a:t> koku </a:t>
            </a:r>
            <a:r>
              <a:rPr lang="tr-TR" sz="1400" dirty="0" smtClean="0">
                <a:latin typeface="Arial" panose="020B0604020202020204" pitchFamily="34" charset="0"/>
                <a:cs typeface="Arial" panose="020B0604020202020204" pitchFamily="34" charset="0"/>
              </a:rPr>
              <a:t>duyumlara</a:t>
            </a:r>
          </a:p>
          <a:p>
            <a:pPr marL="285750" indent="-285750">
              <a:lnSpc>
                <a:spcPct val="150000"/>
              </a:lnSpc>
              <a:buFont typeface="Wingdings" panose="05000000000000000000" pitchFamily="2" charset="2"/>
              <a:buChar char="q"/>
            </a:pPr>
            <a:r>
              <a:rPr lang="tr-TR" sz="1400" dirty="0" smtClean="0">
                <a:latin typeface="Arial" panose="020B0604020202020204" pitchFamily="34" charset="0"/>
                <a:cs typeface="Arial" panose="020B0604020202020204" pitchFamily="34" charset="0"/>
              </a:rPr>
              <a:t>sertlik </a:t>
            </a:r>
            <a:r>
              <a:rPr lang="tr-TR" sz="1400" dirty="0">
                <a:latin typeface="Arial" panose="020B0604020202020204" pitchFamily="34" charset="0"/>
                <a:cs typeface="Arial" panose="020B0604020202020204" pitchFamily="34" charset="0"/>
              </a:rPr>
              <a:t>ve </a:t>
            </a:r>
            <a:r>
              <a:rPr lang="tr-TR" sz="1400" dirty="0" err="1">
                <a:latin typeface="Arial" panose="020B0604020202020204" pitchFamily="34" charset="0"/>
                <a:cs typeface="Arial" panose="020B0604020202020204" pitchFamily="34" charset="0"/>
              </a:rPr>
              <a:t>lifliliğin</a:t>
            </a:r>
            <a:r>
              <a:rPr lang="tr-TR" sz="1400" dirty="0">
                <a:latin typeface="Arial" panose="020B0604020202020204" pitchFamily="34" charset="0"/>
                <a:cs typeface="Arial" panose="020B0604020202020204" pitchFamily="34" charset="0"/>
              </a:rPr>
              <a:t> </a:t>
            </a:r>
            <a:r>
              <a:rPr lang="tr-TR" sz="1400" dirty="0" err="1">
                <a:latin typeface="Arial" panose="020B0604020202020204" pitchFamily="34" charset="0"/>
                <a:cs typeface="Arial" panose="020B0604020202020204" pitchFamily="34" charset="0"/>
              </a:rPr>
              <a:t>kinestetik</a:t>
            </a:r>
            <a:r>
              <a:rPr lang="tr-TR" sz="1400" dirty="0">
                <a:latin typeface="Arial" panose="020B0604020202020204" pitchFamily="34" charset="0"/>
                <a:cs typeface="Arial" panose="020B0604020202020204" pitchFamily="34" charset="0"/>
              </a:rPr>
              <a:t> duyumlarına konsantre </a:t>
            </a:r>
            <a:r>
              <a:rPr lang="tr-TR" sz="1400" dirty="0" smtClean="0">
                <a:latin typeface="Arial" panose="020B0604020202020204" pitchFamily="34" charset="0"/>
                <a:cs typeface="Arial" panose="020B0604020202020204" pitchFamily="34" charset="0"/>
              </a:rPr>
              <a:t>olmalı</a:t>
            </a:r>
            <a:r>
              <a:rPr lang="tr-TR" sz="1400" dirty="0">
                <a:latin typeface="Arial" panose="020B0604020202020204" pitchFamily="34" charset="0"/>
                <a:cs typeface="Arial" panose="020B0604020202020204" pitchFamily="34" charset="0"/>
              </a:rPr>
              <a:t/>
            </a:r>
            <a:br>
              <a:rPr lang="tr-TR" sz="1400" dirty="0">
                <a:latin typeface="Arial" panose="020B0604020202020204" pitchFamily="34" charset="0"/>
                <a:cs typeface="Arial" panose="020B0604020202020204" pitchFamily="34" charset="0"/>
              </a:rPr>
            </a:br>
            <a:endParaRPr lang="tr-TR" sz="1400" dirty="0">
              <a:latin typeface="Arial" panose="020B0604020202020204" pitchFamily="34" charset="0"/>
              <a:cs typeface="Arial" panose="020B0604020202020204" pitchFamily="34" charset="0"/>
            </a:endParaRPr>
          </a:p>
        </p:txBody>
      </p:sp>
      <p:sp>
        <p:nvSpPr>
          <p:cNvPr id="13" name="Unvan 1"/>
          <p:cNvSpPr>
            <a:spLocks noGrp="1"/>
          </p:cNvSpPr>
          <p:nvPr>
            <p:ph type="title"/>
          </p:nvPr>
        </p:nvSpPr>
        <p:spPr>
          <a:xfrm>
            <a:off x="1097280" y="173871"/>
            <a:ext cx="10058400" cy="1450757"/>
          </a:xfrm>
        </p:spPr>
        <p:txBody>
          <a:bodyPr>
            <a:normAutofit/>
          </a:bodyPr>
          <a:lstStyle/>
          <a:p>
            <a:r>
              <a:rPr lang="tr-TR" sz="2800" b="1" dirty="0" smtClean="0">
                <a:latin typeface="Arial" panose="020B0604020202020204" pitchFamily="34" charset="0"/>
                <a:cs typeface="Arial" panose="020B0604020202020204" pitchFamily="34" charset="0"/>
              </a:rPr>
              <a:t>Sofralık Zeytin </a:t>
            </a:r>
            <a:r>
              <a:rPr lang="en-US" sz="2800" b="1" dirty="0" err="1" smtClean="0">
                <a:latin typeface="Arial" panose="020B0604020202020204" pitchFamily="34" charset="0"/>
                <a:cs typeface="Arial" panose="020B0604020202020204" pitchFamily="34" charset="0"/>
              </a:rPr>
              <a:t>Duyusal</a:t>
            </a:r>
            <a:r>
              <a:rPr lang="en-US" sz="2800" b="1" dirty="0" smtClean="0">
                <a:latin typeface="Arial" panose="020B0604020202020204" pitchFamily="34" charset="0"/>
                <a:cs typeface="Arial" panose="020B0604020202020204" pitchFamily="34" charset="0"/>
              </a:rPr>
              <a:t> </a:t>
            </a:r>
            <a:r>
              <a:rPr lang="tr-TR" sz="2800" b="1" dirty="0" smtClean="0">
                <a:latin typeface="Arial" panose="020B0604020202020204" pitchFamily="34" charset="0"/>
                <a:cs typeface="Arial" panose="020B0604020202020204" pitchFamily="34" charset="0"/>
              </a:rPr>
              <a:t>A</a:t>
            </a:r>
            <a:r>
              <a:rPr lang="en-US" sz="2800" b="1" dirty="0" err="1" smtClean="0">
                <a:latin typeface="Arial" panose="020B0604020202020204" pitchFamily="34" charset="0"/>
                <a:cs typeface="Arial" panose="020B0604020202020204" pitchFamily="34" charset="0"/>
              </a:rPr>
              <a:t>naliz</a:t>
            </a:r>
            <a:r>
              <a:rPr lang="tr-TR" sz="2800" b="1" dirty="0" smtClean="0">
                <a:latin typeface="Arial" panose="020B0604020202020204" pitchFamily="34" charset="0"/>
                <a:cs typeface="Arial" panose="020B0604020202020204" pitchFamily="34" charset="0"/>
              </a:rPr>
              <a:t> Uygulama Metodu</a:t>
            </a:r>
            <a:endParaRPr lang="en-US" sz="2800" b="1" dirty="0">
              <a:latin typeface="Arial" panose="020B0604020202020204" pitchFamily="34" charset="0"/>
              <a:cs typeface="Arial" panose="020B0604020202020204" pitchFamily="34" charset="0"/>
            </a:endParaRPr>
          </a:p>
        </p:txBody>
      </p:sp>
      <p:sp>
        <p:nvSpPr>
          <p:cNvPr id="14" name="Aşağı Bükülü Ok 13"/>
          <p:cNvSpPr/>
          <p:nvPr/>
        </p:nvSpPr>
        <p:spPr>
          <a:xfrm>
            <a:off x="7041461" y="2037972"/>
            <a:ext cx="2570748" cy="389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417116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24744" y="0"/>
            <a:ext cx="7511143" cy="6432530"/>
          </a:xfrm>
          <a:prstGeom prst="rect">
            <a:avLst/>
          </a:prstGeom>
        </p:spPr>
        <p:txBody>
          <a:bodyPr wrap="square">
            <a:spAutoFit/>
          </a:bodyPr>
          <a:lstStyle/>
          <a:p>
            <a:pPr algn="ctr"/>
            <a:endParaRPr lang="tr-TR" b="1" dirty="0" smtClean="0">
              <a:latin typeface="Arial" panose="020B0604020202020204" pitchFamily="34" charset="0"/>
              <a:cs typeface="Arial" panose="020B0604020202020204" pitchFamily="34" charset="0"/>
            </a:endParaRPr>
          </a:p>
          <a:p>
            <a:pPr algn="ctr"/>
            <a:r>
              <a:rPr lang="tr-TR" b="1" dirty="0" smtClean="0">
                <a:latin typeface="Arial" panose="020B0604020202020204" pitchFamily="34" charset="0"/>
                <a:cs typeface="Arial" panose="020B0604020202020204" pitchFamily="34" charset="0"/>
              </a:rPr>
              <a:t>Sofralık Zeytin Tadım Profil Kağıdı</a:t>
            </a:r>
            <a:endParaRPr lang="tr-TR" b="1" dirty="0">
              <a:latin typeface="Arial" panose="020B0604020202020204" pitchFamily="34" charset="0"/>
              <a:cs typeface="Arial" panose="020B0604020202020204" pitchFamily="34" charset="0"/>
            </a:endParaRPr>
          </a:p>
          <a:p>
            <a:endParaRPr lang="tr-TR" sz="1400" b="1" dirty="0" smtClean="0">
              <a:latin typeface="Arial" panose="020B0604020202020204" pitchFamily="34" charset="0"/>
              <a:cs typeface="Arial" panose="020B0604020202020204" pitchFamily="34" charset="0"/>
            </a:endParaRPr>
          </a:p>
          <a:p>
            <a:endParaRPr lang="tr-TR" sz="1400" b="1"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YOĞUNLUK NEGATİF DUYULARIN ALGILANMASI</a:t>
            </a:r>
          </a:p>
          <a:p>
            <a:endParaRPr lang="tr-TR" sz="1400" b="1"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Anormal fermantasyon (tip)</a:t>
            </a:r>
          </a:p>
          <a:p>
            <a:endParaRPr lang="tr-TR" sz="1400" b="1"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Diğer kusurlar (belirtin)</a:t>
            </a:r>
          </a:p>
          <a:p>
            <a:endParaRPr lang="tr-TR" sz="1400" b="1"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TAD ALGILAMA DUYULARININ ALGILANMASI</a:t>
            </a:r>
          </a:p>
          <a:p>
            <a:endParaRPr lang="tr-TR" sz="1400" b="1"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Tuzlu</a:t>
            </a:r>
          </a:p>
          <a:p>
            <a:endParaRPr lang="tr-TR" sz="1400" b="1"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Acı</a:t>
            </a:r>
          </a:p>
          <a:p>
            <a:endParaRPr lang="tr-TR" sz="1400" b="1"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Asit</a:t>
            </a:r>
          </a:p>
          <a:p>
            <a:endParaRPr lang="tr-TR" sz="1400" b="1"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KİNESTETİK DUYULARIN ALGILANMASI</a:t>
            </a:r>
          </a:p>
          <a:p>
            <a:endParaRPr lang="tr-TR" sz="1400" b="1"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Sertlik</a:t>
            </a:r>
          </a:p>
          <a:p>
            <a:endParaRPr lang="tr-TR" sz="1400" b="1" dirty="0">
              <a:latin typeface="Arial" panose="020B0604020202020204" pitchFamily="34" charset="0"/>
              <a:cs typeface="Arial" panose="020B0604020202020204" pitchFamily="34" charset="0"/>
            </a:endParaRPr>
          </a:p>
          <a:p>
            <a:r>
              <a:rPr lang="tr-TR" sz="1400" b="1" dirty="0" err="1">
                <a:latin typeface="Arial" panose="020B0604020202020204" pitchFamily="34" charset="0"/>
                <a:cs typeface="Arial" panose="020B0604020202020204" pitchFamily="34" charset="0"/>
              </a:rPr>
              <a:t>Liflilik</a:t>
            </a:r>
            <a:endParaRPr lang="tr-TR" sz="1400" b="1" dirty="0">
              <a:latin typeface="Arial" panose="020B0604020202020204" pitchFamily="34" charset="0"/>
              <a:cs typeface="Arial" panose="020B0604020202020204" pitchFamily="34" charset="0"/>
            </a:endParaRPr>
          </a:p>
          <a:p>
            <a:endParaRPr lang="tr-TR" sz="1400" b="1" dirty="0">
              <a:latin typeface="Arial" panose="020B0604020202020204" pitchFamily="34" charset="0"/>
              <a:cs typeface="Arial" panose="020B0604020202020204" pitchFamily="34" charset="0"/>
            </a:endParaRPr>
          </a:p>
          <a:p>
            <a:r>
              <a:rPr lang="tr-TR" sz="1400" b="1" dirty="0" err="1">
                <a:latin typeface="Arial" panose="020B0604020202020204" pitchFamily="34" charset="0"/>
                <a:cs typeface="Arial" panose="020B0604020202020204" pitchFamily="34" charset="0"/>
              </a:rPr>
              <a:t>Çıtırlık</a:t>
            </a:r>
            <a:endParaRPr lang="tr-TR" sz="1400" dirty="0">
              <a:latin typeface="Arial" panose="020B0604020202020204" pitchFamily="34" charset="0"/>
              <a:cs typeface="Arial" panose="020B0604020202020204" pitchFamily="34" charset="0"/>
            </a:endParaRPr>
          </a:p>
          <a:p>
            <a:endParaRPr lang="tr-TR" sz="1200" dirty="0" smtClean="0">
              <a:latin typeface="Arial" panose="020B0604020202020204" pitchFamily="34" charset="0"/>
              <a:cs typeface="Arial" panose="020B0604020202020204" pitchFamily="34" charset="0"/>
            </a:endParaRPr>
          </a:p>
          <a:p>
            <a:r>
              <a:rPr lang="tr-TR" sz="1400" b="1" dirty="0" smtClean="0">
                <a:latin typeface="Arial" panose="020B0604020202020204" pitchFamily="34" charset="0"/>
                <a:cs typeface="Arial" panose="020B0604020202020204" pitchFamily="34" charset="0"/>
              </a:rPr>
              <a:t>Örnek kodu:</a:t>
            </a:r>
            <a:endParaRPr lang="tr-TR" sz="1400" b="1" dirty="0">
              <a:latin typeface="Arial" panose="020B0604020202020204" pitchFamily="34" charset="0"/>
              <a:cs typeface="Arial" panose="020B0604020202020204" pitchFamily="34" charset="0"/>
            </a:endParaRPr>
          </a:p>
          <a:p>
            <a:r>
              <a:rPr lang="tr-TR" sz="1400" b="1" dirty="0" smtClean="0">
                <a:latin typeface="Arial" panose="020B0604020202020204" pitchFamily="34" charset="0"/>
                <a:cs typeface="Arial" panose="020B0604020202020204" pitchFamily="34" charset="0"/>
              </a:rPr>
              <a:t>Tadımcı Adı Soyadı:</a:t>
            </a:r>
            <a:endParaRPr lang="tr-TR" sz="1400" b="1" dirty="0">
              <a:latin typeface="Arial" panose="020B0604020202020204" pitchFamily="34" charset="0"/>
              <a:cs typeface="Arial" panose="020B0604020202020204" pitchFamily="34" charset="0"/>
            </a:endParaRPr>
          </a:p>
          <a:p>
            <a:r>
              <a:rPr lang="tr-TR" sz="1400" b="1" dirty="0" smtClean="0">
                <a:latin typeface="Arial" panose="020B0604020202020204" pitchFamily="34" charset="0"/>
                <a:cs typeface="Arial" panose="020B0604020202020204" pitchFamily="34" charset="0"/>
              </a:rPr>
              <a:t>Tarih:</a:t>
            </a:r>
            <a:endParaRPr lang="tr-TR" sz="1400" b="1" dirty="0">
              <a:latin typeface="Arial" panose="020B0604020202020204" pitchFamily="34" charset="0"/>
              <a:cs typeface="Arial" panose="020B0604020202020204" pitchFamily="34" charset="0"/>
            </a:endParaRPr>
          </a:p>
        </p:txBody>
      </p:sp>
      <p:cxnSp>
        <p:nvCxnSpPr>
          <p:cNvPr id="5" name="Düz Bağlayıcı 4"/>
          <p:cNvCxnSpPr/>
          <p:nvPr/>
        </p:nvCxnSpPr>
        <p:spPr>
          <a:xfrm flipV="1">
            <a:off x="5007285" y="2043555"/>
            <a:ext cx="4528597" cy="1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V="1">
            <a:off x="5007286" y="2852631"/>
            <a:ext cx="4528597" cy="1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V="1">
            <a:off x="5007285" y="1625110"/>
            <a:ext cx="4528597" cy="1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V="1">
            <a:off x="5007287" y="3265098"/>
            <a:ext cx="4528597" cy="1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V="1">
            <a:off x="5007288" y="3689520"/>
            <a:ext cx="4528597" cy="1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V="1">
            <a:off x="5007289" y="4604515"/>
            <a:ext cx="4528597" cy="1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V="1">
            <a:off x="5007289" y="5034907"/>
            <a:ext cx="4528597" cy="1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5007289" y="5465299"/>
            <a:ext cx="4528597" cy="11955"/>
          </a:xfrm>
          <a:prstGeom prst="line">
            <a:avLst/>
          </a:prstGeom>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8817429" y="107012"/>
            <a:ext cx="6958145" cy="369332"/>
          </a:xfrm>
          <a:prstGeom prst="rect">
            <a:avLst/>
          </a:prstGeom>
        </p:spPr>
        <p:txBody>
          <a:bodyPr wrap="square">
            <a:spAutoFit/>
          </a:bodyPr>
          <a:lstStyle/>
          <a:p>
            <a:r>
              <a:rPr lang="pt-BR" b="1" dirty="0"/>
              <a:t>COI/OT/MO No 1/Rev. </a:t>
            </a:r>
            <a:r>
              <a:rPr lang="pt-BR" b="1" dirty="0" smtClean="0"/>
              <a:t>2</a:t>
            </a:r>
            <a:r>
              <a:rPr lang="tr-TR" b="1" dirty="0" smtClean="0"/>
              <a:t> </a:t>
            </a:r>
            <a:r>
              <a:rPr lang="pt-BR" b="1" dirty="0" smtClean="0"/>
              <a:t>page </a:t>
            </a:r>
            <a:r>
              <a:rPr lang="pt-BR" b="1" dirty="0"/>
              <a:t>12</a:t>
            </a:r>
            <a:endParaRPr lang="tr-TR" b="1" dirty="0"/>
          </a:p>
        </p:txBody>
      </p:sp>
      <p:sp>
        <p:nvSpPr>
          <p:cNvPr id="16" name="Metin kutusu 15"/>
          <p:cNvSpPr txBox="1"/>
          <p:nvPr/>
        </p:nvSpPr>
        <p:spPr>
          <a:xfrm>
            <a:off x="4778680" y="1334533"/>
            <a:ext cx="457200" cy="369332"/>
          </a:xfrm>
          <a:prstGeom prst="rect">
            <a:avLst/>
          </a:prstGeom>
          <a:noFill/>
        </p:spPr>
        <p:txBody>
          <a:bodyPr wrap="square" rtlCol="0">
            <a:spAutoFit/>
          </a:bodyPr>
          <a:lstStyle/>
          <a:p>
            <a:r>
              <a:rPr lang="tr-TR" dirty="0" smtClean="0"/>
              <a:t>1</a:t>
            </a:r>
            <a:endParaRPr lang="tr-TR" dirty="0"/>
          </a:p>
        </p:txBody>
      </p:sp>
      <p:sp>
        <p:nvSpPr>
          <p:cNvPr id="17" name="Metin kutusu 16"/>
          <p:cNvSpPr txBox="1"/>
          <p:nvPr/>
        </p:nvSpPr>
        <p:spPr>
          <a:xfrm>
            <a:off x="9464040" y="1316600"/>
            <a:ext cx="457200" cy="369332"/>
          </a:xfrm>
          <a:prstGeom prst="rect">
            <a:avLst/>
          </a:prstGeom>
          <a:noFill/>
        </p:spPr>
        <p:txBody>
          <a:bodyPr wrap="square" rtlCol="0">
            <a:spAutoFit/>
          </a:bodyPr>
          <a:lstStyle/>
          <a:p>
            <a:r>
              <a:rPr lang="tr-TR" dirty="0" smtClean="0"/>
              <a:t>11</a:t>
            </a:r>
            <a:endParaRPr lang="tr-TR" dirty="0"/>
          </a:p>
        </p:txBody>
      </p:sp>
    </p:spTree>
    <p:extLst>
      <p:ext uri="{BB962C8B-B14F-4D97-AF65-F5344CB8AC3E}">
        <p14:creationId xmlns:p14="http://schemas.microsoft.com/office/powerpoint/2010/main" val="350032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9702" y="1334126"/>
            <a:ext cx="10856714" cy="4247317"/>
          </a:xfrm>
          <a:prstGeom prst="rect">
            <a:avLst/>
          </a:prstGeom>
        </p:spPr>
        <p:txBody>
          <a:bodyPr wrap="square">
            <a:spAutoFit/>
          </a:bodyPr>
          <a:lstStyle/>
          <a:p>
            <a:pPr algn="just">
              <a:lnSpc>
                <a:spcPct val="150000"/>
              </a:lnSpc>
            </a:pPr>
            <a:r>
              <a:rPr lang="tr-TR" sz="2000" dirty="0">
                <a:latin typeface="Arial" panose="020B0604020202020204" pitchFamily="34" charset="0"/>
                <a:cs typeface="Arial" panose="020B0604020202020204" pitchFamily="34" charset="0"/>
              </a:rPr>
              <a:t>Bu özelliklerin değerlendirilebilmesi için, panelistlerin eğitimi sırasında üç ana özellik için bu özellikleri niteleyen </a:t>
            </a:r>
            <a:r>
              <a:rPr lang="tr-TR" sz="2000" b="1" u="sng" dirty="0">
                <a:latin typeface="Arial" panose="020B0604020202020204" pitchFamily="34" charset="0"/>
                <a:cs typeface="Arial" panose="020B0604020202020204" pitchFamily="34" charset="0"/>
              </a:rPr>
              <a:t>kimyasal</a:t>
            </a:r>
            <a:r>
              <a:rPr lang="tr-TR" sz="2000" dirty="0">
                <a:latin typeface="Arial" panose="020B0604020202020204" pitchFamily="34" charset="0"/>
                <a:cs typeface="Arial" panose="020B0604020202020204" pitchFamily="34" charset="0"/>
              </a:rPr>
              <a:t> ve </a:t>
            </a:r>
            <a:r>
              <a:rPr lang="tr-TR" sz="2000" b="1" u="sng" dirty="0">
                <a:latin typeface="Arial" panose="020B0604020202020204" pitchFamily="34" charset="0"/>
                <a:cs typeface="Arial" panose="020B0604020202020204" pitchFamily="34" charset="0"/>
              </a:rPr>
              <a:t>doğal standart maddelerle </a:t>
            </a:r>
            <a:r>
              <a:rPr lang="tr-TR" sz="2000" dirty="0">
                <a:latin typeface="Arial" panose="020B0604020202020204" pitchFamily="34" charset="0"/>
                <a:cs typeface="Arial" panose="020B0604020202020204" pitchFamily="34" charset="0"/>
              </a:rPr>
              <a:t>çalışma yapılması gerekmektedir. Bu çalışmalar sırasında </a:t>
            </a:r>
            <a:r>
              <a:rPr lang="tr-TR" sz="2000" b="1" dirty="0">
                <a:latin typeface="Arial" panose="020B0604020202020204" pitchFamily="34" charset="0"/>
                <a:cs typeface="Arial" panose="020B0604020202020204" pitchFamily="34" charset="0"/>
              </a:rPr>
              <a:t>hem negatif özellikler hem de tat ve </a:t>
            </a:r>
            <a:r>
              <a:rPr lang="tr-TR" sz="2000" b="1" dirty="0" err="1">
                <a:latin typeface="Arial" panose="020B0604020202020204" pitchFamily="34" charset="0"/>
                <a:cs typeface="Arial" panose="020B0604020202020204" pitchFamily="34" charset="0"/>
              </a:rPr>
              <a:t>kinestetik</a:t>
            </a:r>
            <a:r>
              <a:rPr lang="tr-TR" sz="2000" b="1"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özelliklerle ilgili duyular tanımlanmakta ve hafızaya yazılarak tadım sırasında bu bilgilerle değerlendirmelerin yapılması sağlanmaktadır. </a:t>
            </a:r>
            <a:endParaRPr lang="tr-TR" sz="2000" dirty="0" smtClean="0">
              <a:latin typeface="Arial" panose="020B0604020202020204" pitchFamily="34" charset="0"/>
              <a:cs typeface="Arial" panose="020B0604020202020204" pitchFamily="34" charset="0"/>
            </a:endParaRPr>
          </a:p>
          <a:p>
            <a:pPr algn="just">
              <a:lnSpc>
                <a:spcPct val="150000"/>
              </a:lnSpc>
            </a:pPr>
            <a:r>
              <a:rPr lang="tr-TR" sz="2000" dirty="0" smtClean="0">
                <a:latin typeface="Arial" panose="020B0604020202020204" pitchFamily="34" charset="0"/>
                <a:cs typeface="Arial" panose="020B0604020202020204" pitchFamily="34" charset="0"/>
              </a:rPr>
              <a:t>Bozulmanın </a:t>
            </a:r>
            <a:r>
              <a:rPr lang="tr-TR" sz="2000" dirty="0">
                <a:latin typeface="Arial" panose="020B0604020202020204" pitchFamily="34" charset="0"/>
                <a:cs typeface="Arial" panose="020B0604020202020204" pitchFamily="34" charset="0"/>
              </a:rPr>
              <a:t>şiddeti ise yukarıda bahsi geçen düşük ve yüksek kusur algısına yönelik hazırlanan standart kimyasal maddelerle hafızada yer edinilen bilgilere dayanarak değerlendirme yapılmaktadır. Düşük şiddete yakın ise düşük puanlar, yüksek şiddete yakın ise yüksek civarındaki veya orta şiddette ise orta sıralardaki puanlar verilebilmektedir.</a:t>
            </a:r>
          </a:p>
        </p:txBody>
      </p:sp>
    </p:spTree>
    <p:extLst>
      <p:ext uri="{BB962C8B-B14F-4D97-AF65-F5344CB8AC3E}">
        <p14:creationId xmlns:p14="http://schemas.microsoft.com/office/powerpoint/2010/main" val="3842219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942733" y="1137396"/>
            <a:ext cx="10058401" cy="3535327"/>
          </a:xfrm>
          <a:prstGeom prst="rect">
            <a:avLst/>
          </a:prstGeom>
        </p:spPr>
        <p:txBody>
          <a:bodyPr wrap="square">
            <a:spAutoFit/>
          </a:bodyPr>
          <a:lstStyle/>
          <a:p>
            <a:r>
              <a:rPr lang="tr-TR" sz="2800" b="1" dirty="0" smtClean="0">
                <a:latin typeface="Arial" panose="020B0604020202020204" pitchFamily="34" charset="0"/>
                <a:cs typeface="Arial" panose="020B0604020202020204" pitchFamily="34" charset="0"/>
              </a:rPr>
              <a:t>Puanlar</a:t>
            </a:r>
          </a:p>
          <a:p>
            <a:endParaRPr lang="tr-TR" sz="2800" b="1" dirty="0">
              <a:latin typeface="Arial" panose="020B0604020202020204" pitchFamily="34" charset="0"/>
              <a:cs typeface="Arial" panose="020B0604020202020204" pitchFamily="34" charset="0"/>
            </a:endParaRPr>
          </a:p>
          <a:p>
            <a:pPr algn="just">
              <a:lnSpc>
                <a:spcPct val="150000"/>
              </a:lnSpc>
            </a:pPr>
            <a:r>
              <a:rPr lang="tr-TR" dirty="0">
                <a:latin typeface="Arial" panose="020B0604020202020204" pitchFamily="34" charset="0"/>
                <a:cs typeface="Arial" panose="020B0604020202020204" pitchFamily="34" charset="0"/>
              </a:rPr>
              <a:t>Sofralık zeytin tadım profil kağıdında 1 ile 11 arasındaki cetvele işaretlenir. İşaretlenen noktalar cetvelle ölçülerek puanlar üzerine yazılır. Sonrasında panelistlerin profil kağıtları panel lideri tarafından toplanır ve ilgili istatistik programında değerlendirilir. Bu değerlendirme sonucunda negatif özellikler açısından elde edilen ortalama medyan değerine göre</a:t>
            </a:r>
            <a:r>
              <a:rPr lang="tr-TR" dirty="0" smtClean="0">
                <a:latin typeface="Arial" panose="020B0604020202020204" pitchFamily="34" charset="0"/>
                <a:cs typeface="Arial" panose="020B0604020202020204" pitchFamily="34" charset="0"/>
              </a:rPr>
              <a:t>; sınıflandırılır.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293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Kayan Yazı">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432</TotalTime>
  <Words>1304</Words>
  <Application>Microsoft Office PowerPoint</Application>
  <PresentationFormat>Geniş ekran</PresentationFormat>
  <Paragraphs>151</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Calibri</vt:lpstr>
      <vt:lpstr>Calibri Light</vt:lpstr>
      <vt:lpstr>Times New Roman</vt:lpstr>
      <vt:lpstr>Wingdings</vt:lpstr>
      <vt:lpstr>Geçmişe bakış</vt:lpstr>
      <vt:lpstr>PowerPoint Sunusu</vt:lpstr>
      <vt:lpstr>Sofralık Zeytin Tadım  Tekniğine Giriş        Dr. Mehmet ULAŞ İzmir Zeytincilik Araştırma Enstitüsü Müdürlüğü</vt:lpstr>
      <vt:lpstr>Yöntem</vt:lpstr>
      <vt:lpstr>PowerPoint Sunusu</vt:lpstr>
      <vt:lpstr>Duyusal analiz</vt:lpstr>
      <vt:lpstr>Sofralık Zeytin Duyusal Analiz Uygulama Metodu</vt:lpstr>
      <vt:lpstr>PowerPoint Sunusu</vt:lpstr>
      <vt:lpstr>PowerPoint Sunusu</vt:lpstr>
      <vt:lpstr>PowerPoint Sunusu</vt:lpstr>
      <vt:lpstr>PowerPoint Sunusu</vt:lpstr>
      <vt:lpstr>Kinestetik duyumlar (dokunsal)</vt:lpstr>
      <vt:lpstr>Sertlik </vt:lpstr>
      <vt:lpstr>Liflilik </vt:lpstr>
      <vt:lpstr>Gevreklik-Çıtırlık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ULAŞ</dc:creator>
  <cp:lastModifiedBy>Defne</cp:lastModifiedBy>
  <cp:revision>50</cp:revision>
  <dcterms:created xsi:type="dcterms:W3CDTF">2025-09-05T13:47:43Z</dcterms:created>
  <dcterms:modified xsi:type="dcterms:W3CDTF">2025-09-21T10:29:17Z</dcterms:modified>
</cp:coreProperties>
</file>