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74"/>
  </p:notesMasterIdLst>
  <p:sldIdLst>
    <p:sldId id="256" r:id="rId3"/>
    <p:sldId id="362" r:id="rId4"/>
    <p:sldId id="790" r:id="rId5"/>
    <p:sldId id="826" r:id="rId6"/>
    <p:sldId id="363" r:id="rId7"/>
    <p:sldId id="780" r:id="rId8"/>
    <p:sldId id="821" r:id="rId9"/>
    <p:sldId id="845" r:id="rId10"/>
    <p:sldId id="770" r:id="rId11"/>
    <p:sldId id="829" r:id="rId12"/>
    <p:sldId id="828" r:id="rId13"/>
    <p:sldId id="886" r:id="rId14"/>
    <p:sldId id="830" r:id="rId15"/>
    <p:sldId id="887" r:id="rId16"/>
    <p:sldId id="833" r:id="rId17"/>
    <p:sldId id="888" r:id="rId18"/>
    <p:sldId id="889" r:id="rId19"/>
    <p:sldId id="834" r:id="rId20"/>
    <p:sldId id="891" r:id="rId21"/>
    <p:sldId id="836" r:id="rId22"/>
    <p:sldId id="837" r:id="rId23"/>
    <p:sldId id="892" r:id="rId24"/>
    <p:sldId id="838" r:id="rId25"/>
    <p:sldId id="840" r:id="rId26"/>
    <p:sldId id="893" r:id="rId27"/>
    <p:sldId id="843" r:id="rId28"/>
    <p:sldId id="839" r:id="rId29"/>
    <p:sldId id="844" r:id="rId30"/>
    <p:sldId id="851" r:id="rId31"/>
    <p:sldId id="847" r:id="rId32"/>
    <p:sldId id="853" r:id="rId33"/>
    <p:sldId id="854" r:id="rId34"/>
    <p:sldId id="855" r:id="rId35"/>
    <p:sldId id="856" r:id="rId36"/>
    <p:sldId id="857" r:id="rId37"/>
    <p:sldId id="858" r:id="rId38"/>
    <p:sldId id="859" r:id="rId39"/>
    <p:sldId id="860" r:id="rId40"/>
    <p:sldId id="861" r:id="rId41"/>
    <p:sldId id="814" r:id="rId42"/>
    <p:sldId id="777" r:id="rId43"/>
    <p:sldId id="810" r:id="rId44"/>
    <p:sldId id="811" r:id="rId45"/>
    <p:sldId id="862" r:id="rId46"/>
    <p:sldId id="863" r:id="rId47"/>
    <p:sldId id="864" r:id="rId48"/>
    <p:sldId id="865" r:id="rId49"/>
    <p:sldId id="894" r:id="rId50"/>
    <p:sldId id="895" r:id="rId51"/>
    <p:sldId id="896" r:id="rId52"/>
    <p:sldId id="897" r:id="rId53"/>
    <p:sldId id="898" r:id="rId54"/>
    <p:sldId id="872" r:id="rId55"/>
    <p:sldId id="866" r:id="rId56"/>
    <p:sldId id="899" r:id="rId57"/>
    <p:sldId id="900" r:id="rId58"/>
    <p:sldId id="875" r:id="rId59"/>
    <p:sldId id="876" r:id="rId60"/>
    <p:sldId id="877" r:id="rId61"/>
    <p:sldId id="901" r:id="rId62"/>
    <p:sldId id="903" r:id="rId63"/>
    <p:sldId id="878" r:id="rId64"/>
    <p:sldId id="880" r:id="rId65"/>
    <p:sldId id="881" r:id="rId66"/>
    <p:sldId id="882" r:id="rId67"/>
    <p:sldId id="883" r:id="rId68"/>
    <p:sldId id="885" r:id="rId69"/>
    <p:sldId id="257" r:id="rId70"/>
    <p:sldId id="902" r:id="rId71"/>
    <p:sldId id="822" r:id="rId72"/>
    <p:sldId id="785" r:id="rId73"/>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613"/>
    <a:srgbClr val="0033CC"/>
    <a:srgbClr val="1006DE"/>
    <a:srgbClr val="352BF9"/>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30" autoAdjust="0"/>
    <p:restoredTop sz="93878" autoAdjust="0"/>
  </p:normalViewPr>
  <p:slideViewPr>
    <p:cSldViewPr snapToGrid="0">
      <p:cViewPr varScale="1">
        <p:scale>
          <a:sx n="100" d="100"/>
          <a:sy n="100" d="100"/>
        </p:scale>
        <p:origin x="108"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D080CD-91C2-4925-A99E-33E70A1C3FB9}" type="datetimeFigureOut">
              <a:rPr lang="tr-TR" smtClean="0"/>
              <a:t>19.03.2025</a:t>
            </a:fld>
            <a:endParaRPr lang="tr-TR"/>
          </a:p>
        </p:txBody>
      </p:sp>
      <p:sp>
        <p:nvSpPr>
          <p:cNvPr id="4" name="Slayt Resmi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C2498A9-F576-4783-AA0A-9F01C9FCE1EB}" type="slidenum">
              <a:rPr lang="tr-TR" smtClean="0"/>
              <a:t>‹#›</a:t>
            </a:fld>
            <a:endParaRPr lang="tr-TR"/>
          </a:p>
        </p:txBody>
      </p:sp>
    </p:spTree>
    <p:extLst>
      <p:ext uri="{BB962C8B-B14F-4D97-AF65-F5344CB8AC3E}">
        <p14:creationId xmlns:p14="http://schemas.microsoft.com/office/powerpoint/2010/main" val="3596822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C2498A9-F576-4783-AA0A-9F01C9FCE1EB}" type="slidenum">
              <a:rPr lang="tr-TR" smtClean="0"/>
              <a:t>5</a:t>
            </a:fld>
            <a:endParaRPr lang="tr-TR"/>
          </a:p>
        </p:txBody>
      </p:sp>
    </p:spTree>
    <p:extLst>
      <p:ext uri="{BB962C8B-B14F-4D97-AF65-F5344CB8AC3E}">
        <p14:creationId xmlns:p14="http://schemas.microsoft.com/office/powerpoint/2010/main" val="287631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1959B0-819F-4D31-93F1-BE60F66A6E7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A30264F-1CDA-447F-ADEE-40735C21CC44}"/>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53EC519-CE90-45F2-ADF9-7E4C0FE16F3A}"/>
              </a:ext>
            </a:extLst>
          </p:cNvPr>
          <p:cNvSpPr>
            <a:spLocks noGrp="1"/>
          </p:cNvSpPr>
          <p:nvPr>
            <p:ph type="dt" sz="half" idx="10"/>
          </p:nvPr>
        </p:nvSpPr>
        <p:spPr/>
        <p:txBody>
          <a:bodyPr/>
          <a:lstStyle/>
          <a:p>
            <a:fld id="{FAB2A275-2598-4341-8792-CF2E125063D9}" type="datetime1">
              <a:rPr lang="tr-TR" smtClean="0"/>
              <a:t>19.03.2025</a:t>
            </a:fld>
            <a:endParaRPr lang="tr-TR"/>
          </a:p>
        </p:txBody>
      </p:sp>
      <p:sp>
        <p:nvSpPr>
          <p:cNvPr id="5" name="Alt Bilgi Yer Tutucusu 4">
            <a:extLst>
              <a:ext uri="{FF2B5EF4-FFF2-40B4-BE49-F238E27FC236}">
                <a16:creationId xmlns:a16="http://schemas.microsoft.com/office/drawing/2014/main" id="{E29AA41F-D3D2-4464-A879-44154EA3FD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2355D2-6917-4BE0-B42A-2DE1E1BFD806}"/>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398817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DAB638-5CEE-401E-ACA3-AAFBCF75B09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242966B-12F8-479C-9CFC-5123AD704A9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29A6F78-1B3F-4057-B317-7692969B4AF2}"/>
              </a:ext>
            </a:extLst>
          </p:cNvPr>
          <p:cNvSpPr>
            <a:spLocks noGrp="1"/>
          </p:cNvSpPr>
          <p:nvPr>
            <p:ph type="dt" sz="half" idx="10"/>
          </p:nvPr>
        </p:nvSpPr>
        <p:spPr/>
        <p:txBody>
          <a:bodyPr/>
          <a:lstStyle/>
          <a:p>
            <a:fld id="{FE608CC1-ABAC-4635-8715-AA7E4CECC5B9}" type="datetime1">
              <a:rPr lang="tr-TR" smtClean="0"/>
              <a:t>19.03.2025</a:t>
            </a:fld>
            <a:endParaRPr lang="tr-TR"/>
          </a:p>
        </p:txBody>
      </p:sp>
      <p:sp>
        <p:nvSpPr>
          <p:cNvPr id="5" name="Alt Bilgi Yer Tutucusu 4">
            <a:extLst>
              <a:ext uri="{FF2B5EF4-FFF2-40B4-BE49-F238E27FC236}">
                <a16:creationId xmlns:a16="http://schemas.microsoft.com/office/drawing/2014/main" id="{6573126A-28C0-4B72-AD66-2C704398DD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B89A5E-7F0A-46F6-9D22-EE9CDD930231}"/>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157939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806C87A-BF5D-45F3-A0A9-B26458EC3A32}"/>
              </a:ext>
            </a:extLst>
          </p:cNvPr>
          <p:cNvSpPr>
            <a:spLocks noGrp="1"/>
          </p:cNvSpPr>
          <p:nvPr>
            <p:ph type="title" orient="vert"/>
          </p:nvPr>
        </p:nvSpPr>
        <p:spPr>
          <a:xfrm>
            <a:off x="8724902"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C80949-414F-4B5D-A2C1-3291F534A947}"/>
              </a:ext>
            </a:extLst>
          </p:cNvPr>
          <p:cNvSpPr>
            <a:spLocks noGrp="1"/>
          </p:cNvSpPr>
          <p:nvPr>
            <p:ph type="body" orient="vert" idx="1"/>
          </p:nvPr>
        </p:nvSpPr>
        <p:spPr>
          <a:xfrm>
            <a:off x="838203"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35B598E-829E-4A58-A98D-ECF6BAAE625C}"/>
              </a:ext>
            </a:extLst>
          </p:cNvPr>
          <p:cNvSpPr>
            <a:spLocks noGrp="1"/>
          </p:cNvSpPr>
          <p:nvPr>
            <p:ph type="dt" sz="half" idx="10"/>
          </p:nvPr>
        </p:nvSpPr>
        <p:spPr/>
        <p:txBody>
          <a:bodyPr/>
          <a:lstStyle/>
          <a:p>
            <a:fld id="{D62FD5E0-4EC4-412F-8EA8-E4D2FF47C397}" type="datetime1">
              <a:rPr lang="tr-TR" smtClean="0"/>
              <a:t>19.03.2025</a:t>
            </a:fld>
            <a:endParaRPr lang="tr-TR"/>
          </a:p>
        </p:txBody>
      </p:sp>
      <p:sp>
        <p:nvSpPr>
          <p:cNvPr id="5" name="Alt Bilgi Yer Tutucusu 4">
            <a:extLst>
              <a:ext uri="{FF2B5EF4-FFF2-40B4-BE49-F238E27FC236}">
                <a16:creationId xmlns:a16="http://schemas.microsoft.com/office/drawing/2014/main" id="{2B576B22-7D17-4346-8ABE-C0F74E9116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3F0E19-D49D-48CA-ABC7-F28E04D3E7D4}"/>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296465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0DE9D92-E193-BDD5-62D9-7E764A30AB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Unvan 1"/>
          <p:cNvSpPr>
            <a:spLocks noGrp="1"/>
          </p:cNvSpPr>
          <p:nvPr>
            <p:ph type="ctrTitle" hasCustomPrompt="1"/>
          </p:nvPr>
        </p:nvSpPr>
        <p:spPr>
          <a:xfrm>
            <a:off x="1524000" y="4429760"/>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ACFFDCED-5C2D-4937-9DA2-FF6C862853E8}" type="datetime1">
              <a:rPr lang="tr-TR" smtClean="0"/>
              <a:t>19.03.2025</a:t>
            </a:fld>
            <a:endParaRPr lang="tr-TR"/>
          </a:p>
        </p:txBody>
      </p:sp>
      <p:sp>
        <p:nvSpPr>
          <p:cNvPr id="6" name="Slayt Numarası Yer Tutucusu 5"/>
          <p:cNvSpPr>
            <a:spLocks noGrp="1"/>
          </p:cNvSpPr>
          <p:nvPr>
            <p:ph type="sldNum" sz="quarter" idx="12"/>
          </p:nvPr>
        </p:nvSpPr>
        <p:spPr>
          <a:xfrm>
            <a:off x="5806440" y="6357620"/>
            <a:ext cx="579120" cy="501650"/>
          </a:xfrm>
          <a:prstGeom prst="rect">
            <a:avLst/>
          </a:prstGeom>
        </p:spPr>
        <p:txBody>
          <a:bodyPr/>
          <a:lstStyle>
            <a:lvl1pPr>
              <a:defRPr>
                <a:latin typeface="Garamond" panose="02020404030301010803" pitchFamily="18" charset="0"/>
              </a:defRPr>
            </a:lvl1pPr>
          </a:lstStyle>
          <a:p>
            <a:fld id="{7858AF1D-E6D7-4B64-9545-F66A72DEE560}" type="slidenum">
              <a:rPr lang="tr-TR" smtClean="0"/>
              <a:pPr/>
              <a:t>‹#›</a:t>
            </a:fld>
            <a:r>
              <a:rPr lang="tr-TR" dirty="0"/>
              <a:t>/57</a:t>
            </a:r>
          </a:p>
        </p:txBody>
      </p:sp>
    </p:spTree>
    <p:extLst>
      <p:ext uri="{BB962C8B-B14F-4D97-AF65-F5344CB8AC3E}">
        <p14:creationId xmlns:p14="http://schemas.microsoft.com/office/powerpoint/2010/main" val="2290994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p:txBody>
          <a:bodyPr/>
          <a:lstStyle/>
          <a:p>
            <a:r>
              <a:rPr lang="tr-TR"/>
              <a:t>Asıl başlık stili için tıklatın</a:t>
            </a:r>
          </a:p>
        </p:txBody>
      </p:sp>
      <p:sp>
        <p:nvSpPr>
          <p:cNvPr id="4" name="Veri Yer Tutucusu 3"/>
          <p:cNvSpPr>
            <a:spLocks noGrp="1"/>
          </p:cNvSpPr>
          <p:nvPr>
            <p:ph type="dt" sz="half" idx="10"/>
          </p:nvPr>
        </p:nvSpPr>
        <p:spPr/>
        <p:txBody>
          <a:bodyPr/>
          <a:lstStyle/>
          <a:p>
            <a:fld id="{FB9BAC5F-422D-4681-B51C-1FE26CAEC18D}" type="datetime1">
              <a:rPr lang="tr-TR" smtClean="0"/>
              <a:t>19.03.2025</a:t>
            </a:fld>
            <a:endParaRPr lang="tr-TR"/>
          </a:p>
        </p:txBody>
      </p:sp>
      <p:sp>
        <p:nvSpPr>
          <p:cNvPr id="6" name="Slayt Numarası Yer Tutucusu 5"/>
          <p:cNvSpPr>
            <a:spLocks noGrp="1"/>
          </p:cNvSpPr>
          <p:nvPr>
            <p:ph type="sldNum" sz="quarter" idx="12"/>
          </p:nvPr>
        </p:nvSpPr>
        <p:spPr>
          <a:xfrm>
            <a:off x="5806440" y="6401282"/>
            <a:ext cx="579120" cy="320199"/>
          </a:xfrm>
          <a:prstGeom prst="rect">
            <a:avLst/>
          </a:prstGeom>
        </p:spPr>
        <p:txBody>
          <a:bodyPr/>
          <a:lstStyle/>
          <a:p>
            <a:fld id="{7858AF1D-E6D7-4B64-9545-F66A72DEE560}" type="slidenum">
              <a:rPr lang="tr-TR" smtClean="0"/>
              <a:pPr/>
              <a:t>‹#›</a:t>
            </a:fld>
            <a:r>
              <a:rPr lang="tr-TR" dirty="0"/>
              <a:t>/57</a:t>
            </a:r>
          </a:p>
        </p:txBody>
      </p:sp>
    </p:spTree>
    <p:extLst>
      <p:ext uri="{BB962C8B-B14F-4D97-AF65-F5344CB8AC3E}">
        <p14:creationId xmlns:p14="http://schemas.microsoft.com/office/powerpoint/2010/main" val="3212996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4"/>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238B30F-62E0-44F2-86F0-8998499C034E}" type="datetime1">
              <a:rPr lang="tr-TR" smtClean="0"/>
              <a:t>19.03.2025</a:t>
            </a:fld>
            <a:endParaRPr lang="tr-TR"/>
          </a:p>
        </p:txBody>
      </p:sp>
      <p:sp>
        <p:nvSpPr>
          <p:cNvPr id="6" name="Slayt Numarası Yer Tutucusu 5"/>
          <p:cNvSpPr>
            <a:spLocks noGrp="1"/>
          </p:cNvSpPr>
          <p:nvPr>
            <p:ph type="sldNum" sz="quarter" idx="12"/>
          </p:nvPr>
        </p:nvSpPr>
        <p:spPr>
          <a:xfrm>
            <a:off x="5882640" y="6401282"/>
            <a:ext cx="579120" cy="320199"/>
          </a:xfrm>
          <a:prstGeom prst="rect">
            <a:avLst/>
          </a:prstGeom>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25077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13966FB-F11A-4522-A5FD-36DE8AE306AF}" type="datetime1">
              <a:rPr lang="tr-TR" smtClean="0"/>
              <a:t>19.03.2025</a:t>
            </a:fld>
            <a:endParaRPr lang="tr-TR"/>
          </a:p>
        </p:txBody>
      </p:sp>
      <p:sp>
        <p:nvSpPr>
          <p:cNvPr id="6" name="Altbilgi Yer Tutucusu 5"/>
          <p:cNvSpPr>
            <a:spLocks noGrp="1"/>
          </p:cNvSpPr>
          <p:nvPr>
            <p:ph type="ftr" sz="quarter" idx="11"/>
          </p:nvPr>
        </p:nvSpPr>
        <p:spPr>
          <a:xfrm>
            <a:off x="4038600" y="6356356"/>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5882640" y="6401282"/>
            <a:ext cx="579120" cy="320199"/>
          </a:xfrm>
          <a:prstGeom prst="rect">
            <a:avLst/>
          </a:prstGeom>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845874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3"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4451DE3-3DFD-43CD-B622-B6F202663DFC}" type="datetime1">
              <a:rPr lang="tr-TR" smtClean="0"/>
              <a:t>19.03.2025</a:t>
            </a:fld>
            <a:endParaRPr lang="tr-TR"/>
          </a:p>
        </p:txBody>
      </p:sp>
      <p:sp>
        <p:nvSpPr>
          <p:cNvPr id="9" name="Slayt Numarası Yer Tutucusu 8"/>
          <p:cNvSpPr>
            <a:spLocks noGrp="1"/>
          </p:cNvSpPr>
          <p:nvPr>
            <p:ph type="sldNum" sz="quarter" idx="12"/>
          </p:nvPr>
        </p:nvSpPr>
        <p:spPr>
          <a:xfrm>
            <a:off x="5882640" y="6401282"/>
            <a:ext cx="579120" cy="320199"/>
          </a:xfrm>
          <a:prstGeom prst="rect">
            <a:avLst/>
          </a:prstGeom>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797548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84C6987-A45E-47EF-A81B-2CDE6F2B43A9}" type="datetime1">
              <a:rPr lang="tr-TR" smtClean="0"/>
              <a:t>19.03.2025</a:t>
            </a:fld>
            <a:endParaRPr lang="tr-TR"/>
          </a:p>
        </p:txBody>
      </p:sp>
      <p:sp>
        <p:nvSpPr>
          <p:cNvPr id="5" name="Slayt Numarası Yer Tutucusu 4"/>
          <p:cNvSpPr>
            <a:spLocks noGrp="1"/>
          </p:cNvSpPr>
          <p:nvPr>
            <p:ph type="sldNum" sz="quarter" idx="12"/>
          </p:nvPr>
        </p:nvSpPr>
        <p:spPr>
          <a:xfrm>
            <a:off x="5882640" y="6401282"/>
            <a:ext cx="579120" cy="320199"/>
          </a:xfrm>
          <a:prstGeom prst="rect">
            <a:avLst/>
          </a:prstGeom>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245245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218655-B7AA-472C-9BE1-806599C246E1}" type="datetime1">
              <a:rPr lang="tr-TR" smtClean="0"/>
              <a:t>19.03.2025</a:t>
            </a:fld>
            <a:endParaRPr lang="tr-TR"/>
          </a:p>
        </p:txBody>
      </p:sp>
      <p:sp>
        <p:nvSpPr>
          <p:cNvPr id="3" name="Altbilgi Yer Tutucusu 2"/>
          <p:cNvSpPr>
            <a:spLocks noGrp="1"/>
          </p:cNvSpPr>
          <p:nvPr>
            <p:ph type="ftr" sz="quarter" idx="11"/>
          </p:nvPr>
        </p:nvSpPr>
        <p:spPr>
          <a:xfrm>
            <a:off x="4038600" y="6356356"/>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a:xfrm>
            <a:off x="5882640" y="6401282"/>
            <a:ext cx="579120" cy="320199"/>
          </a:xfrm>
          <a:prstGeom prst="rect">
            <a:avLst/>
          </a:prstGeom>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059471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947C1C2-24B9-4019-9CA2-B3360146F8E5}" type="datetime1">
              <a:rPr lang="tr-TR" smtClean="0"/>
              <a:t>19.03.2025</a:t>
            </a:fld>
            <a:endParaRPr lang="tr-TR"/>
          </a:p>
        </p:txBody>
      </p:sp>
      <p:sp>
        <p:nvSpPr>
          <p:cNvPr id="7" name="Slayt Numarası Yer Tutucusu 6"/>
          <p:cNvSpPr>
            <a:spLocks noGrp="1"/>
          </p:cNvSpPr>
          <p:nvPr>
            <p:ph type="sldNum" sz="quarter" idx="12"/>
          </p:nvPr>
        </p:nvSpPr>
        <p:spPr>
          <a:xfrm>
            <a:off x="5882640" y="6401282"/>
            <a:ext cx="579120" cy="320199"/>
          </a:xfrm>
          <a:prstGeom prst="rect">
            <a:avLst/>
          </a:prstGeom>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9354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0C45C0-4B3C-4027-B1AD-CA58529D35D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4674F66-0AAF-4583-9FB8-FEC79820A72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CECBB80-79FF-496A-BABD-622EA1F01753}"/>
              </a:ext>
            </a:extLst>
          </p:cNvPr>
          <p:cNvSpPr>
            <a:spLocks noGrp="1"/>
          </p:cNvSpPr>
          <p:nvPr>
            <p:ph type="dt" sz="half" idx="10"/>
          </p:nvPr>
        </p:nvSpPr>
        <p:spPr/>
        <p:txBody>
          <a:bodyPr/>
          <a:lstStyle/>
          <a:p>
            <a:fld id="{0254DE3A-07AC-4332-AA0C-29A7DF1D8932}" type="datetime1">
              <a:rPr lang="tr-TR" smtClean="0"/>
              <a:t>19.03.2025</a:t>
            </a:fld>
            <a:endParaRPr lang="tr-TR"/>
          </a:p>
        </p:txBody>
      </p:sp>
      <p:sp>
        <p:nvSpPr>
          <p:cNvPr id="5" name="Alt Bilgi Yer Tutucusu 4">
            <a:extLst>
              <a:ext uri="{FF2B5EF4-FFF2-40B4-BE49-F238E27FC236}">
                <a16:creationId xmlns:a16="http://schemas.microsoft.com/office/drawing/2014/main" id="{087F0E4D-2F93-46F0-BC00-85A5FDBEF8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1A9059-63F7-4D14-88DA-DAC9334CE75F}"/>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2558961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73CC2EA-F239-4039-BDF8-AF81E97261E3}" type="datetime1">
              <a:rPr lang="tr-TR" smtClean="0"/>
              <a:t>19.03.2025</a:t>
            </a:fld>
            <a:endParaRPr lang="tr-TR"/>
          </a:p>
        </p:txBody>
      </p:sp>
      <p:sp>
        <p:nvSpPr>
          <p:cNvPr id="6" name="Altbilgi Yer Tutucusu 5"/>
          <p:cNvSpPr>
            <a:spLocks noGrp="1"/>
          </p:cNvSpPr>
          <p:nvPr>
            <p:ph type="ftr" sz="quarter" idx="11"/>
          </p:nvPr>
        </p:nvSpPr>
        <p:spPr>
          <a:xfrm>
            <a:off x="4038600" y="6356356"/>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5882640" y="6401282"/>
            <a:ext cx="579120" cy="320199"/>
          </a:xfrm>
          <a:prstGeom prst="rect">
            <a:avLst/>
          </a:prstGeom>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61136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297EAF-4F4B-4142-AE26-10104489EBB7}" type="datetime1">
              <a:rPr lang="tr-TR" smtClean="0"/>
              <a:t>19.03.2025</a:t>
            </a:fld>
            <a:endParaRPr lang="tr-TR"/>
          </a:p>
        </p:txBody>
      </p:sp>
      <p:sp>
        <p:nvSpPr>
          <p:cNvPr id="5" name="Altbilgi Yer Tutucusu 4"/>
          <p:cNvSpPr>
            <a:spLocks noGrp="1"/>
          </p:cNvSpPr>
          <p:nvPr>
            <p:ph type="ftr" sz="quarter" idx="11"/>
          </p:nvPr>
        </p:nvSpPr>
        <p:spPr>
          <a:xfrm>
            <a:off x="4038600" y="6356356"/>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5882640" y="6401282"/>
            <a:ext cx="579120" cy="320199"/>
          </a:xfrm>
          <a:prstGeom prst="rect">
            <a:avLst/>
          </a:prstGeom>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388114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9420253-E0E8-4E00-8D7B-0904C45685F4}" type="datetime1">
              <a:rPr lang="tr-TR" smtClean="0"/>
              <a:t>19.03.2025</a:t>
            </a:fld>
            <a:endParaRPr lang="tr-TR"/>
          </a:p>
        </p:txBody>
      </p:sp>
      <p:sp>
        <p:nvSpPr>
          <p:cNvPr id="5" name="Altbilgi Yer Tutucusu 4"/>
          <p:cNvSpPr>
            <a:spLocks noGrp="1"/>
          </p:cNvSpPr>
          <p:nvPr>
            <p:ph type="ftr" sz="quarter" idx="11"/>
          </p:nvPr>
        </p:nvSpPr>
        <p:spPr>
          <a:xfrm>
            <a:off x="4038600" y="6356356"/>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5882640" y="6401282"/>
            <a:ext cx="579120" cy="320199"/>
          </a:xfrm>
          <a:prstGeom prst="rect">
            <a:avLst/>
          </a:prstGeom>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4896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ctrTitle" hasCustomPrompt="1"/>
          </p:nvPr>
        </p:nvSpPr>
        <p:spPr>
          <a:xfrm>
            <a:off x="1524000" y="4429760"/>
            <a:ext cx="9144000" cy="990600"/>
          </a:xfrm>
        </p:spPr>
        <p:txBody>
          <a:bodyPr anchor="b"/>
          <a:lstStyle>
            <a:lvl1pPr algn="ctr">
              <a:defRPr sz="2475">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EB0101F1-6DC5-4B1F-9C15-3E8C35FF50E3}" type="datetime1">
              <a:rPr lang="tr-TR" smtClean="0"/>
              <a:t>19.03.2025</a:t>
            </a:fld>
            <a:endParaRPr lang="tr-TR"/>
          </a:p>
        </p:txBody>
      </p:sp>
      <p:sp>
        <p:nvSpPr>
          <p:cNvPr id="6" name="Slayt Numarası Yer Tutucusu 5"/>
          <p:cNvSpPr>
            <a:spLocks noGrp="1"/>
          </p:cNvSpPr>
          <p:nvPr>
            <p:ph type="sldNum" sz="quarter" idx="12"/>
          </p:nvPr>
        </p:nvSpPr>
        <p:spPr>
          <a:xfrm>
            <a:off x="5806440" y="6357620"/>
            <a:ext cx="579120" cy="501650"/>
          </a:xfrm>
        </p:spPr>
        <p:txBody>
          <a:bodyPr/>
          <a:lstStyle>
            <a:lvl1pPr>
              <a:defRPr>
                <a:latin typeface="Garamond" panose="02020404030301010803" pitchFamily="18" charset="0"/>
              </a:defRPr>
            </a:lvl1pPr>
          </a:lstStyle>
          <a:p>
            <a:fld id="{7858AF1D-E6D7-4B64-9545-F66A72DEE560}" type="slidenum">
              <a:rPr lang="tr-TR" smtClean="0"/>
              <a:pPr/>
              <a:t>‹#›</a:t>
            </a:fld>
            <a:r>
              <a:rPr lang="tr-TR" dirty="0"/>
              <a:t>/30</a:t>
            </a:r>
          </a:p>
        </p:txBody>
      </p:sp>
      <p:pic>
        <p:nvPicPr>
          <p:cNvPr id="5" name="Resim 4">
            <a:extLst>
              <a:ext uri="{FF2B5EF4-FFF2-40B4-BE49-F238E27FC236}">
                <a16:creationId xmlns:a16="http://schemas.microsoft.com/office/drawing/2014/main" id="{CD44CF01-629A-4E35-B2A2-509FDC8D7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3" cy="6858000"/>
          </a:xfrm>
          <a:prstGeom prst="rect">
            <a:avLst/>
          </a:prstGeom>
        </p:spPr>
      </p:pic>
    </p:spTree>
    <p:extLst>
      <p:ext uri="{BB962C8B-B14F-4D97-AF65-F5344CB8AC3E}">
        <p14:creationId xmlns:p14="http://schemas.microsoft.com/office/powerpoint/2010/main" val="95823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24593B-70F0-4F10-B437-0F3A4182C46D}"/>
              </a:ext>
            </a:extLst>
          </p:cNvPr>
          <p:cNvSpPr>
            <a:spLocks noGrp="1"/>
          </p:cNvSpPr>
          <p:nvPr>
            <p:ph type="title"/>
          </p:nvPr>
        </p:nvSpPr>
        <p:spPr>
          <a:xfrm>
            <a:off x="831851" y="1709744"/>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491990C-9B6A-45ED-86F9-D736DC248DFB}"/>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7ED2F72-F54D-4796-83E3-3DCB0A8E7896}"/>
              </a:ext>
            </a:extLst>
          </p:cNvPr>
          <p:cNvSpPr>
            <a:spLocks noGrp="1"/>
          </p:cNvSpPr>
          <p:nvPr>
            <p:ph type="dt" sz="half" idx="10"/>
          </p:nvPr>
        </p:nvSpPr>
        <p:spPr/>
        <p:txBody>
          <a:bodyPr/>
          <a:lstStyle/>
          <a:p>
            <a:fld id="{671D6622-6C79-49BC-AE50-04E9A072ED24}" type="datetime1">
              <a:rPr lang="tr-TR" smtClean="0"/>
              <a:t>19.03.2025</a:t>
            </a:fld>
            <a:endParaRPr lang="tr-TR"/>
          </a:p>
        </p:txBody>
      </p:sp>
      <p:sp>
        <p:nvSpPr>
          <p:cNvPr id="5" name="Alt Bilgi Yer Tutucusu 4">
            <a:extLst>
              <a:ext uri="{FF2B5EF4-FFF2-40B4-BE49-F238E27FC236}">
                <a16:creationId xmlns:a16="http://schemas.microsoft.com/office/drawing/2014/main" id="{546C1A76-FDE6-4003-9A75-3CA21CC6C3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2E874E-8943-4913-8CE1-DA14F49373A4}"/>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255794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5E279C-CD09-42EE-8999-D63D158E50F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586CE69-A662-482C-9030-3F791906253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44707FE-B9B3-4F87-805C-D9B920F103F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9F0DE8E-414D-404F-81C3-9B25C15FAB1E}"/>
              </a:ext>
            </a:extLst>
          </p:cNvPr>
          <p:cNvSpPr>
            <a:spLocks noGrp="1"/>
          </p:cNvSpPr>
          <p:nvPr>
            <p:ph type="dt" sz="half" idx="10"/>
          </p:nvPr>
        </p:nvSpPr>
        <p:spPr/>
        <p:txBody>
          <a:bodyPr/>
          <a:lstStyle/>
          <a:p>
            <a:fld id="{3D378CA6-1ACE-4F44-B1DA-EFB3DEAC0219}" type="datetime1">
              <a:rPr lang="tr-TR" smtClean="0"/>
              <a:t>19.03.2025</a:t>
            </a:fld>
            <a:endParaRPr lang="tr-TR"/>
          </a:p>
        </p:txBody>
      </p:sp>
      <p:sp>
        <p:nvSpPr>
          <p:cNvPr id="6" name="Alt Bilgi Yer Tutucusu 5">
            <a:extLst>
              <a:ext uri="{FF2B5EF4-FFF2-40B4-BE49-F238E27FC236}">
                <a16:creationId xmlns:a16="http://schemas.microsoft.com/office/drawing/2014/main" id="{9C11AE03-D3BE-49BB-8E7A-7326BD75531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F265C64-68AD-4A6D-BF0A-ECD77E705AE5}"/>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226602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F3883B-D2D4-4545-8A58-0984175B7409}"/>
              </a:ext>
            </a:extLst>
          </p:cNvPr>
          <p:cNvSpPr>
            <a:spLocks noGrp="1"/>
          </p:cNvSpPr>
          <p:nvPr>
            <p:ph type="title"/>
          </p:nvPr>
        </p:nvSpPr>
        <p:spPr>
          <a:xfrm>
            <a:off x="839788" y="365129"/>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52C5751-154B-49C5-8D42-36D35D15947D}"/>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F815579-A5E5-43ED-B6AE-DC72818ABBFD}"/>
              </a:ext>
            </a:extLst>
          </p:cNvPr>
          <p:cNvSpPr>
            <a:spLocks noGrp="1"/>
          </p:cNvSpPr>
          <p:nvPr>
            <p:ph sz="half" idx="2"/>
          </p:nvPr>
        </p:nvSpPr>
        <p:spPr>
          <a:xfrm>
            <a:off x="839789"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280C411-AB93-4AB7-B772-F30332C2F64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5BF337F-D47C-4E2F-B3AE-9B6478DBB542}"/>
              </a:ext>
            </a:extLst>
          </p:cNvPr>
          <p:cNvSpPr>
            <a:spLocks noGrp="1"/>
          </p:cNvSpPr>
          <p:nvPr>
            <p:ph sz="quarter" idx="4"/>
          </p:nvPr>
        </p:nvSpPr>
        <p:spPr>
          <a:xfrm>
            <a:off x="6172203"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6E5FBF7-D976-4C50-A86D-D4023724481A}"/>
              </a:ext>
            </a:extLst>
          </p:cNvPr>
          <p:cNvSpPr>
            <a:spLocks noGrp="1"/>
          </p:cNvSpPr>
          <p:nvPr>
            <p:ph type="dt" sz="half" idx="10"/>
          </p:nvPr>
        </p:nvSpPr>
        <p:spPr/>
        <p:txBody>
          <a:bodyPr/>
          <a:lstStyle/>
          <a:p>
            <a:fld id="{655B6E44-137D-4B11-9B4B-F2099CB0A5E0}" type="datetime1">
              <a:rPr lang="tr-TR" smtClean="0"/>
              <a:t>19.03.2025</a:t>
            </a:fld>
            <a:endParaRPr lang="tr-TR"/>
          </a:p>
        </p:txBody>
      </p:sp>
      <p:sp>
        <p:nvSpPr>
          <p:cNvPr id="8" name="Alt Bilgi Yer Tutucusu 7">
            <a:extLst>
              <a:ext uri="{FF2B5EF4-FFF2-40B4-BE49-F238E27FC236}">
                <a16:creationId xmlns:a16="http://schemas.microsoft.com/office/drawing/2014/main" id="{203E2758-A70D-4238-B6CE-EED0A8F4015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862E756-37D3-4220-937D-9B40165207D4}"/>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208766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096B96-56D9-406F-BE8D-75DE76B3A8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2F8FF48-C376-4164-AD0F-436E566F4158}"/>
              </a:ext>
            </a:extLst>
          </p:cNvPr>
          <p:cNvSpPr>
            <a:spLocks noGrp="1"/>
          </p:cNvSpPr>
          <p:nvPr>
            <p:ph type="dt" sz="half" idx="10"/>
          </p:nvPr>
        </p:nvSpPr>
        <p:spPr/>
        <p:txBody>
          <a:bodyPr/>
          <a:lstStyle/>
          <a:p>
            <a:fld id="{84EC2ADB-1A7F-404A-BBE0-2F5FA82D51B0}" type="datetime1">
              <a:rPr lang="tr-TR" smtClean="0"/>
              <a:t>19.03.2025</a:t>
            </a:fld>
            <a:endParaRPr lang="tr-TR"/>
          </a:p>
        </p:txBody>
      </p:sp>
      <p:sp>
        <p:nvSpPr>
          <p:cNvPr id="4" name="Alt Bilgi Yer Tutucusu 3">
            <a:extLst>
              <a:ext uri="{FF2B5EF4-FFF2-40B4-BE49-F238E27FC236}">
                <a16:creationId xmlns:a16="http://schemas.microsoft.com/office/drawing/2014/main" id="{88249846-0162-45B1-B835-EBC08D66A18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4B22E5C-0F95-420F-90F6-2EDD3F0AA510}"/>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57002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3DC5883-02D5-4857-A701-E91B1A2FC6B9}"/>
              </a:ext>
            </a:extLst>
          </p:cNvPr>
          <p:cNvSpPr>
            <a:spLocks noGrp="1"/>
          </p:cNvSpPr>
          <p:nvPr>
            <p:ph type="dt" sz="half" idx="10"/>
          </p:nvPr>
        </p:nvSpPr>
        <p:spPr/>
        <p:txBody>
          <a:bodyPr/>
          <a:lstStyle/>
          <a:p>
            <a:fld id="{61A59409-5DA1-4208-8653-6FEEEDF61184}" type="datetime1">
              <a:rPr lang="tr-TR" smtClean="0"/>
              <a:t>19.03.2025</a:t>
            </a:fld>
            <a:endParaRPr lang="tr-TR"/>
          </a:p>
        </p:txBody>
      </p:sp>
      <p:sp>
        <p:nvSpPr>
          <p:cNvPr id="3" name="Alt Bilgi Yer Tutucusu 2">
            <a:extLst>
              <a:ext uri="{FF2B5EF4-FFF2-40B4-BE49-F238E27FC236}">
                <a16:creationId xmlns:a16="http://schemas.microsoft.com/office/drawing/2014/main" id="{759AAF8E-D3F5-435D-A5C1-F5499C3F976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FD518C5-7762-4EC7-A2C4-FFC604A0E4A7}"/>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378867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DC8344-02CF-4900-89EC-F415EBDFD54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95B7047-42CE-44A3-8C85-01E0BB73E5EE}"/>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A50FE9B-A068-48C5-A872-D013B404130B}"/>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31D1C58-D20E-4852-B72F-029EC38265BA}"/>
              </a:ext>
            </a:extLst>
          </p:cNvPr>
          <p:cNvSpPr>
            <a:spLocks noGrp="1"/>
          </p:cNvSpPr>
          <p:nvPr>
            <p:ph type="dt" sz="half" idx="10"/>
          </p:nvPr>
        </p:nvSpPr>
        <p:spPr/>
        <p:txBody>
          <a:bodyPr/>
          <a:lstStyle/>
          <a:p>
            <a:fld id="{51612EDE-9CF3-4FA8-B77D-7CFB54706B1C}" type="datetime1">
              <a:rPr lang="tr-TR" smtClean="0"/>
              <a:t>19.03.2025</a:t>
            </a:fld>
            <a:endParaRPr lang="tr-TR"/>
          </a:p>
        </p:txBody>
      </p:sp>
      <p:sp>
        <p:nvSpPr>
          <p:cNvPr id="6" name="Alt Bilgi Yer Tutucusu 5">
            <a:extLst>
              <a:ext uri="{FF2B5EF4-FFF2-40B4-BE49-F238E27FC236}">
                <a16:creationId xmlns:a16="http://schemas.microsoft.com/office/drawing/2014/main" id="{00E45B3E-2D1C-41E3-8873-D9B28CA67D7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526C00E-3E16-4F1D-BF35-C183A33111CE}"/>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256282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B10D69-3776-446D-9012-7574F3CB0F3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99FB5CF-0B58-4704-90A4-0FECFFB32EBD}"/>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tr-TR"/>
          </a:p>
        </p:txBody>
      </p:sp>
      <p:sp>
        <p:nvSpPr>
          <p:cNvPr id="4" name="Metin Yer Tutucusu 3">
            <a:extLst>
              <a:ext uri="{FF2B5EF4-FFF2-40B4-BE49-F238E27FC236}">
                <a16:creationId xmlns:a16="http://schemas.microsoft.com/office/drawing/2014/main" id="{1821CBF5-808E-4DD8-A4A1-576051B93265}"/>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D9754B6-8C3D-41C1-A2A1-332C7A620587}"/>
              </a:ext>
            </a:extLst>
          </p:cNvPr>
          <p:cNvSpPr>
            <a:spLocks noGrp="1"/>
          </p:cNvSpPr>
          <p:nvPr>
            <p:ph type="dt" sz="half" idx="10"/>
          </p:nvPr>
        </p:nvSpPr>
        <p:spPr/>
        <p:txBody>
          <a:bodyPr/>
          <a:lstStyle/>
          <a:p>
            <a:fld id="{0306AA5D-3D0F-4C48-88A4-E723CEEFD968}" type="datetime1">
              <a:rPr lang="tr-TR" smtClean="0"/>
              <a:t>19.03.2025</a:t>
            </a:fld>
            <a:endParaRPr lang="tr-TR"/>
          </a:p>
        </p:txBody>
      </p:sp>
      <p:sp>
        <p:nvSpPr>
          <p:cNvPr id="6" name="Alt Bilgi Yer Tutucusu 5">
            <a:extLst>
              <a:ext uri="{FF2B5EF4-FFF2-40B4-BE49-F238E27FC236}">
                <a16:creationId xmlns:a16="http://schemas.microsoft.com/office/drawing/2014/main" id="{F85FEBAD-8B15-4027-9341-33A9B529E55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E57AA8F-2268-49F0-9856-0CAA319B1FA8}"/>
              </a:ext>
            </a:extLst>
          </p:cNvPr>
          <p:cNvSpPr>
            <a:spLocks noGrp="1"/>
          </p:cNvSpPr>
          <p:nvPr>
            <p:ph type="sldNum" sz="quarter" idx="12"/>
          </p:nvPr>
        </p:nvSpPr>
        <p:spPr/>
        <p:txBody>
          <a:bodyPr/>
          <a:lstStyle/>
          <a:p>
            <a:fld id="{94B71FB6-B919-4559-B6D5-EF03C7B7F2FB}" type="slidenum">
              <a:rPr lang="tr-TR" smtClean="0"/>
              <a:t>‹#›</a:t>
            </a:fld>
            <a:endParaRPr lang="tr-TR"/>
          </a:p>
        </p:txBody>
      </p:sp>
    </p:spTree>
    <p:extLst>
      <p:ext uri="{BB962C8B-B14F-4D97-AF65-F5344CB8AC3E}">
        <p14:creationId xmlns:p14="http://schemas.microsoft.com/office/powerpoint/2010/main" val="301074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C5F4BBB-3C89-4D16-BBCE-919C08323AE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720126E-4F5B-4496-B065-36A2B323F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9DC75D5-5735-4690-B1A4-998A504CD96A}"/>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D6DEA-83A4-41D5-A6F0-4AB0109EED67}" type="datetime1">
              <a:rPr lang="tr-TR" smtClean="0"/>
              <a:t>19.03.2025</a:t>
            </a:fld>
            <a:endParaRPr lang="tr-TR"/>
          </a:p>
        </p:txBody>
      </p:sp>
      <p:sp>
        <p:nvSpPr>
          <p:cNvPr id="5" name="Alt Bilgi Yer Tutucusu 4">
            <a:extLst>
              <a:ext uri="{FF2B5EF4-FFF2-40B4-BE49-F238E27FC236}">
                <a16:creationId xmlns:a16="http://schemas.microsoft.com/office/drawing/2014/main" id="{56D8BEE7-D339-4FA4-BFCA-DF1C9625D24E}"/>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CD2D55C-4CBA-4D5D-841C-3996F76F7747}"/>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71FB6-B919-4559-B6D5-EF03C7B7F2FB}" type="slidenum">
              <a:rPr lang="tr-TR" smtClean="0"/>
              <a:t>‹#›</a:t>
            </a:fld>
            <a:endParaRPr lang="tr-TR"/>
          </a:p>
        </p:txBody>
      </p:sp>
    </p:spTree>
    <p:extLst>
      <p:ext uri="{BB962C8B-B14F-4D97-AF65-F5344CB8AC3E}">
        <p14:creationId xmlns:p14="http://schemas.microsoft.com/office/powerpoint/2010/main" val="1029414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Başlık Yer Tutucusu 1"/>
          <p:cNvSpPr>
            <a:spLocks noGrp="1"/>
          </p:cNvSpPr>
          <p:nvPr>
            <p:ph type="title"/>
          </p:nvPr>
        </p:nvSpPr>
        <p:spPr>
          <a:xfrm>
            <a:off x="838200" y="1408905"/>
            <a:ext cx="105156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838200" y="2179325"/>
            <a:ext cx="105156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06843-C23B-457D-955B-0DE7DD02E382}" type="datetime1">
              <a:rPr lang="tr-TR" smtClean="0"/>
              <a:t>19.03.2025</a:t>
            </a:fld>
            <a:endParaRPr lang="tr-TR"/>
          </a:p>
        </p:txBody>
      </p:sp>
      <p:sp>
        <p:nvSpPr>
          <p:cNvPr id="8" name="Slayt Numarası Yer Tutucusu 3"/>
          <p:cNvSpPr>
            <a:spLocks noGrp="1"/>
          </p:cNvSpPr>
          <p:nvPr>
            <p:ph type="sldNum" sz="quarter" idx="4"/>
          </p:nvPr>
        </p:nvSpPr>
        <p:spPr>
          <a:xfrm>
            <a:off x="5664772" y="6401282"/>
            <a:ext cx="903453" cy="320199"/>
          </a:xfrm>
          <a:prstGeom prst="rect">
            <a:avLst/>
          </a:prstGeom>
        </p:spPr>
        <p:txBody>
          <a:bodyPr/>
          <a:lstStyle>
            <a:lvl1pPr algn="ctr">
              <a:defRPr sz="1600">
                <a:latin typeface="Garamond" panose="02020404030301010803" pitchFamily="18" charset="0"/>
              </a:defRPr>
            </a:lvl1pPr>
          </a:lstStyle>
          <a:p>
            <a:fld id="{7858AF1D-E6D7-4B64-9545-F66A72DEE560}" type="slidenum">
              <a:rPr lang="tr-TR" smtClean="0"/>
              <a:pPr/>
              <a:t>‹#›</a:t>
            </a:fld>
            <a:r>
              <a:rPr lang="tr-TR"/>
              <a:t>/57</a:t>
            </a:r>
            <a:endParaRPr lang="tr-TR" dirty="0"/>
          </a:p>
        </p:txBody>
      </p:sp>
    </p:spTree>
    <p:extLst>
      <p:ext uri="{BB962C8B-B14F-4D97-AF65-F5344CB8AC3E}">
        <p14:creationId xmlns:p14="http://schemas.microsoft.com/office/powerpoint/2010/main" val="1285127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354"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p:titleStyle>
    <p:bodyStyle>
      <a:lvl1pPr marL="228589" indent="-228589" algn="l" defTabSz="914354" rtl="0" eaLnBrk="1" latinLnBrk="0" hangingPunct="1">
        <a:lnSpc>
          <a:spcPct val="90000"/>
        </a:lnSpc>
        <a:spcBef>
          <a:spcPts val="10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1pPr>
      <a:lvl2pPr marL="685766" indent="-228589" algn="l" defTabSz="914354"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2pPr>
      <a:lvl3pPr marL="1142942" indent="-228589" algn="l" defTabSz="914354"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3pPr>
      <a:lvl4pPr marL="1600120" indent="-228589" algn="l" defTabSz="914354"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4pPr>
      <a:lvl5pPr marL="2057298" indent="-228589" algn="l" defTabSz="914354"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0.jp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60.jpg"/><Relationship Id="rId4" Type="http://schemas.openxmlformats.org/officeDocument/2006/relationships/image" Target="../media/image59.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2.jpg"/></Relationships>
</file>

<file path=ppt/slides/_rels/slide5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4.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6.jpg"/></Relationships>
</file>

<file path=ppt/slides/_rels/slide5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FB9C795F-32BE-4FD8-846D-56D78A50B32C}"/>
              </a:ext>
            </a:extLst>
          </p:cNvPr>
          <p:cNvSpPr txBox="1"/>
          <p:nvPr/>
        </p:nvSpPr>
        <p:spPr>
          <a:xfrm>
            <a:off x="5699760" y="1131279"/>
            <a:ext cx="5593080" cy="769441"/>
          </a:xfrm>
          <a:prstGeom prst="rect">
            <a:avLst/>
          </a:prstGeom>
          <a:noFill/>
        </p:spPr>
        <p:txBody>
          <a:bodyPr wrap="square" rtlCol="0">
            <a:spAutoFit/>
          </a:bodyPr>
          <a:lstStyle/>
          <a:p>
            <a:pPr algn="ctr"/>
            <a:r>
              <a:rPr lang="tr-TR" sz="2200" b="1" dirty="0">
                <a:solidFill>
                  <a:srgbClr val="C00000"/>
                </a:solidFill>
                <a:latin typeface="Montserrat" panose="00000500000000000000" pitchFamily="2" charset="-94"/>
              </a:rPr>
              <a:t>T.C. MERSİN VALİLİĞİ</a:t>
            </a:r>
          </a:p>
          <a:p>
            <a:pPr algn="ctr"/>
            <a:r>
              <a:rPr lang="tr-TR" sz="2200" b="1" dirty="0">
                <a:solidFill>
                  <a:srgbClr val="C00000"/>
                </a:solidFill>
                <a:latin typeface="Montserrat" panose="00000500000000000000" pitchFamily="2" charset="-94"/>
              </a:rPr>
              <a:t>İL TARIM VE ORMAN MÜDÜRLÜĞÜ</a:t>
            </a:r>
          </a:p>
        </p:txBody>
      </p:sp>
      <p:sp>
        <p:nvSpPr>
          <p:cNvPr id="6" name="Metin kutusu 5">
            <a:extLst>
              <a:ext uri="{FF2B5EF4-FFF2-40B4-BE49-F238E27FC236}">
                <a16:creationId xmlns:a16="http://schemas.microsoft.com/office/drawing/2014/main" id="{778B3B58-E274-4F47-A203-7998A7DEFBAC}"/>
              </a:ext>
            </a:extLst>
          </p:cNvPr>
          <p:cNvSpPr txBox="1"/>
          <p:nvPr/>
        </p:nvSpPr>
        <p:spPr>
          <a:xfrm>
            <a:off x="5699760" y="3130615"/>
            <a:ext cx="5593080" cy="769441"/>
          </a:xfrm>
          <a:prstGeom prst="rect">
            <a:avLst/>
          </a:prstGeom>
          <a:noFill/>
        </p:spPr>
        <p:txBody>
          <a:bodyPr wrap="square" rtlCol="0">
            <a:spAutoFit/>
          </a:bodyPr>
          <a:lstStyle/>
          <a:p>
            <a:pPr algn="ctr"/>
            <a:r>
              <a:rPr lang="tr-TR" sz="2200" b="1" dirty="0">
                <a:solidFill>
                  <a:srgbClr val="C00000"/>
                </a:solidFill>
                <a:latin typeface="Montserrat" panose="00000500000000000000" pitchFamily="2" charset="-94"/>
              </a:rPr>
              <a:t>Kırsal Kalkınma ve Örgütlenme </a:t>
            </a:r>
          </a:p>
          <a:p>
            <a:pPr algn="ctr"/>
            <a:r>
              <a:rPr lang="tr-TR" sz="2200" b="1" dirty="0">
                <a:solidFill>
                  <a:srgbClr val="C00000"/>
                </a:solidFill>
                <a:latin typeface="Montserrat" panose="00000500000000000000" pitchFamily="2" charset="-94"/>
              </a:rPr>
              <a:t>Şube Müdürlüğü</a:t>
            </a:r>
          </a:p>
        </p:txBody>
      </p:sp>
      <p:sp>
        <p:nvSpPr>
          <p:cNvPr id="7" name="Metin kutusu 6">
            <a:extLst>
              <a:ext uri="{FF2B5EF4-FFF2-40B4-BE49-F238E27FC236}">
                <a16:creationId xmlns:a16="http://schemas.microsoft.com/office/drawing/2014/main" id="{8DD3DE16-9859-43C8-987A-5831125ED3ED}"/>
              </a:ext>
            </a:extLst>
          </p:cNvPr>
          <p:cNvSpPr txBox="1"/>
          <p:nvPr/>
        </p:nvSpPr>
        <p:spPr>
          <a:xfrm>
            <a:off x="5699760" y="4776005"/>
            <a:ext cx="5593080" cy="707886"/>
          </a:xfrm>
          <a:prstGeom prst="rect">
            <a:avLst/>
          </a:prstGeom>
          <a:noFill/>
        </p:spPr>
        <p:txBody>
          <a:bodyPr wrap="square" rtlCol="0">
            <a:spAutoFit/>
          </a:bodyPr>
          <a:lstStyle/>
          <a:p>
            <a:pPr algn="ctr"/>
            <a:r>
              <a:rPr lang="tr-TR" sz="2000" b="1" dirty="0">
                <a:solidFill>
                  <a:srgbClr val="C00000"/>
                </a:solidFill>
                <a:latin typeface="Montserrat" panose="00000500000000000000" pitchFamily="2" charset="-94"/>
              </a:rPr>
              <a:t>Ömer SEYRAN</a:t>
            </a:r>
          </a:p>
          <a:p>
            <a:pPr algn="ctr"/>
            <a:r>
              <a:rPr lang="tr-TR" sz="2000" b="1" dirty="0">
                <a:solidFill>
                  <a:srgbClr val="C00000"/>
                </a:solidFill>
                <a:latin typeface="Montserrat" panose="00000500000000000000" pitchFamily="2" charset="-94"/>
              </a:rPr>
              <a:t>Şube Müdürü</a:t>
            </a:r>
          </a:p>
        </p:txBody>
      </p:sp>
      <p:sp>
        <p:nvSpPr>
          <p:cNvPr id="8" name="Metin kutusu 7">
            <a:extLst>
              <a:ext uri="{FF2B5EF4-FFF2-40B4-BE49-F238E27FC236}">
                <a16:creationId xmlns:a16="http://schemas.microsoft.com/office/drawing/2014/main" id="{EEE2D661-02BE-4496-9010-13F3ED88EB3C}"/>
              </a:ext>
            </a:extLst>
          </p:cNvPr>
          <p:cNvSpPr txBox="1"/>
          <p:nvPr/>
        </p:nvSpPr>
        <p:spPr>
          <a:xfrm>
            <a:off x="5699760" y="5902404"/>
            <a:ext cx="5593080" cy="400110"/>
          </a:xfrm>
          <a:prstGeom prst="rect">
            <a:avLst/>
          </a:prstGeom>
          <a:noFill/>
        </p:spPr>
        <p:txBody>
          <a:bodyPr wrap="square" rtlCol="0">
            <a:spAutoFit/>
          </a:bodyPr>
          <a:lstStyle/>
          <a:p>
            <a:pPr algn="ctr"/>
            <a:r>
              <a:rPr lang="tr-TR" sz="2000" b="1" dirty="0">
                <a:solidFill>
                  <a:srgbClr val="C00000"/>
                </a:solidFill>
                <a:latin typeface="Montserrat" panose="00000500000000000000" pitchFamily="2" charset="-94"/>
              </a:rPr>
              <a:t>ŞUBAT 2025</a:t>
            </a:r>
          </a:p>
        </p:txBody>
      </p:sp>
    </p:spTree>
    <p:extLst>
      <p:ext uri="{BB962C8B-B14F-4D97-AF65-F5344CB8AC3E}">
        <p14:creationId xmlns:p14="http://schemas.microsoft.com/office/powerpoint/2010/main" val="388254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10</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372892" y="1237644"/>
            <a:ext cx="116122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A-TARIMA DAYALI EKONOMİK YATIRIMLAR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372892" y="2146987"/>
            <a:ext cx="11501057" cy="3682290"/>
          </a:xfrm>
          <a:prstGeom prst="rect">
            <a:avLst/>
          </a:prstGeom>
          <a:noFill/>
        </p:spPr>
        <p:txBody>
          <a:bodyPr wrap="square">
            <a:spAutoFit/>
          </a:bodyPr>
          <a:lstStyle/>
          <a:p>
            <a:pPr algn="just">
              <a:lnSpc>
                <a:spcPct val="150000"/>
              </a:lnSpc>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a) Tarımsal ürünlerin işlenmesi, paketlenmesi ve depolanmasına yönelik yatırımlar, </a:t>
            </a:r>
          </a:p>
          <a:p>
            <a:pPr algn="just">
              <a:lnSpc>
                <a:spcPct val="150000"/>
              </a:lnSpc>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b) Tarımsal üretime yönelik sabit yatırımlar,</a:t>
            </a:r>
          </a:p>
          <a:p>
            <a:pPr algn="just">
              <a:lnSpc>
                <a:spcPct val="150000"/>
              </a:lnSpc>
              <a:spcAft>
                <a:spcPts val="800"/>
              </a:spcAft>
            </a:pPr>
            <a:r>
              <a:rPr lang="tr-TR" sz="2000" dirty="0">
                <a:latin typeface="Montserrat" panose="00000500000000000000" pitchFamily="2" charset="-94"/>
                <a:ea typeface="Times New Roman" panose="02020603050405020304" pitchFamily="18" charset="0"/>
                <a:cs typeface="Times New Roman" panose="02020603050405020304" pitchFamily="18" charset="0"/>
              </a:rPr>
              <a:t>c)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Tebliğ kapsamındaki konularla ilgili yenilenebilir enerji kaynakları kullanımına yönelik yatırımlar,</a:t>
            </a:r>
          </a:p>
          <a:p>
            <a:pPr algn="just">
              <a:lnSpc>
                <a:spcPct val="150000"/>
              </a:lnSpc>
              <a:spcAft>
                <a:spcPts val="800"/>
              </a:spcAft>
            </a:pPr>
            <a:r>
              <a:rPr lang="tr-TR" sz="2000" dirty="0">
                <a:latin typeface="Montserrat" panose="00000500000000000000" pitchFamily="2" charset="-94"/>
                <a:ea typeface="Times New Roman" panose="02020603050405020304" pitchFamily="18" charset="0"/>
                <a:cs typeface="Times New Roman" panose="02020603050405020304" pitchFamily="18" charset="0"/>
              </a:rPr>
              <a:t>ç</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Su ürünleri yetiştiriciliğine yönelik yatırımlar,</a:t>
            </a:r>
          </a:p>
          <a:p>
            <a:pPr algn="just">
              <a:lnSpc>
                <a:spcPct val="150000"/>
              </a:lnSpc>
              <a:spcAft>
                <a:spcPts val="800"/>
              </a:spcAft>
            </a:pPr>
            <a:r>
              <a:rPr lang="tr-TR" sz="2000" dirty="0">
                <a:latin typeface="Montserrat" panose="00000500000000000000" pitchFamily="2" charset="-94"/>
                <a:ea typeface="Times New Roman" panose="02020603050405020304" pitchFamily="18" charset="0"/>
                <a:cs typeface="Times New Roman" panose="02020603050405020304" pitchFamily="18" charset="0"/>
              </a:rPr>
              <a:t>d</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Hayvansal ve bitkisel orijinli gübre işlenmesi, paketlenmesi ve depolanmasına yönelik yatırımlar.</a:t>
            </a:r>
            <a:endParaRPr lang="tr-TR" sz="2000" dirty="0">
              <a:effectLst/>
              <a:latin typeface="Montserrat" panose="00000500000000000000" pitchFamily="2" charset="-9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27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11</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467446" y="1333200"/>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YATIRIM KONULARI</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152043" y="1738535"/>
            <a:ext cx="11501057" cy="2758960"/>
          </a:xfrm>
          <a:prstGeom prst="rect">
            <a:avLst/>
          </a:prstGeom>
          <a:noFill/>
        </p:spPr>
        <p:txBody>
          <a:bodyPr wrap="square">
            <a:spAutoFit/>
          </a:bodyPr>
          <a:lstStyle/>
          <a:p>
            <a:pPr algn="just">
              <a:lnSpc>
                <a:spcPct val="150000"/>
              </a:lnSpc>
              <a:spcAft>
                <a:spcPts val="800"/>
              </a:spcAft>
            </a:pPr>
            <a:r>
              <a:rPr lang="tr-TR" sz="2000" b="1" dirty="0">
                <a:solidFill>
                  <a:srgbClr val="C00000"/>
                </a:solidFill>
                <a:latin typeface="Montserrat" panose="00000500000000000000" pitchFamily="2" charset="-94"/>
                <a:ea typeface="Times New Roman" panose="02020603050405020304" pitchFamily="18" charset="0"/>
                <a:cs typeface="Times New Roman" panose="02020603050405020304" pitchFamily="18" charset="0"/>
              </a:rPr>
              <a:t>a</a:t>
            </a: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 Tarımsal ürünlerin işlenmesi, paketlenmesi ve depolanmasına yönelik yatırımlar;</a:t>
            </a:r>
            <a:endParaRPr lang="tr-TR" sz="2000" dirty="0">
              <a:solidFill>
                <a:srgbClr val="C00000"/>
              </a:solidFill>
              <a:effectLst/>
              <a:latin typeface="Montserrat" panose="00000500000000000000" pitchFamily="2" charset="-94"/>
              <a:ea typeface="Calibri" panose="020F0502020204030204" pitchFamily="34" charset="0"/>
              <a:cs typeface="Times New Roman" panose="02020603050405020304" pitchFamily="18" charset="0"/>
            </a:endParaRPr>
          </a:p>
          <a:p>
            <a:pPr indent="359410" algn="just">
              <a:lnSpc>
                <a:spcPct val="150000"/>
              </a:lnSpc>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1) Tıbbi ve aromatik bitkilere yönelik yatırımlar,</a:t>
            </a:r>
          </a:p>
          <a:p>
            <a:pPr indent="359410" algn="just">
              <a:lnSpc>
                <a:spcPct val="150000"/>
              </a:lnSpc>
              <a:spcAft>
                <a:spcPts val="800"/>
              </a:spcAft>
            </a:pPr>
            <a:r>
              <a:rPr lang="tr-TR" altLang="tr-TR" sz="2000" dirty="0">
                <a:solidFill>
                  <a:srgbClr val="0033CC"/>
                </a:solidFill>
                <a:latin typeface="Montserrat" panose="00000500000000000000" pitchFamily="2" charset="-94"/>
                <a:cs typeface="Times New Roman" panose="02020603050405020304" pitchFamily="18" charset="0"/>
              </a:rPr>
              <a:t>(örnek; Ihlamur, kekik, nane, zencefil </a:t>
            </a:r>
            <a:r>
              <a:rPr lang="tr-TR" altLang="tr-TR" sz="2000" dirty="0" err="1">
                <a:solidFill>
                  <a:srgbClr val="0033CC"/>
                </a:solidFill>
                <a:latin typeface="Montserrat" panose="00000500000000000000" pitchFamily="2" charset="-94"/>
                <a:cs typeface="Times New Roman" panose="02020603050405020304" pitchFamily="18" charset="0"/>
              </a:rPr>
              <a:t>vb</a:t>
            </a:r>
            <a:r>
              <a:rPr lang="tr-TR" altLang="tr-TR" sz="2000" dirty="0">
                <a:solidFill>
                  <a:srgbClr val="0033CC"/>
                </a:solidFill>
                <a:latin typeface="Montserrat" panose="00000500000000000000" pitchFamily="2" charset="-94"/>
                <a:cs typeface="Times New Roman" panose="02020603050405020304" pitchFamily="18" charset="0"/>
              </a:rPr>
              <a:t> </a:t>
            </a:r>
          </a:p>
          <a:p>
            <a:pPr indent="359410" algn="just">
              <a:lnSpc>
                <a:spcPct val="150000"/>
              </a:lnSpc>
              <a:spcAft>
                <a:spcPts val="800"/>
              </a:spcAft>
            </a:pPr>
            <a:r>
              <a:rPr lang="tr-TR" altLang="tr-TR" sz="2000" dirty="0">
                <a:solidFill>
                  <a:srgbClr val="0033CC"/>
                </a:solidFill>
                <a:latin typeface="Montserrat" panose="00000500000000000000" pitchFamily="2" charset="-94"/>
                <a:cs typeface="Times New Roman" panose="02020603050405020304" pitchFamily="18" charset="0"/>
              </a:rPr>
              <a:t>ürün işleme tesisleri)</a:t>
            </a:r>
            <a:endParaRPr lang="tr-TR" sz="2000" dirty="0">
              <a:effectLst/>
              <a:latin typeface="Montserrat" panose="00000500000000000000" pitchFamily="2" charset="-94"/>
              <a:ea typeface="Calibri" panose="020F0502020204030204" pitchFamily="34" charset="0"/>
              <a:cs typeface="Times New Roman" panose="02020603050405020304" pitchFamily="18" charset="0"/>
            </a:endParaRPr>
          </a:p>
          <a:p>
            <a:pPr indent="359410" algn="just">
              <a:lnSpc>
                <a:spcPct val="150000"/>
              </a:lnSpc>
              <a:spcAft>
                <a:spcPts val="800"/>
              </a:spcAft>
            </a:pPr>
            <a:endParaRPr lang="tr-TR" sz="2000" dirty="0">
              <a:effectLst/>
              <a:latin typeface="Montserrat" panose="00000500000000000000" pitchFamily="2" charset="-94"/>
              <a:ea typeface="Calibri" panose="020F0502020204030204" pitchFamily="34" charset="0"/>
              <a:cs typeface="Times New Roman" panose="02020603050405020304" pitchFamily="18" charset="0"/>
            </a:endParaRPr>
          </a:p>
        </p:txBody>
      </p:sp>
      <p:pic>
        <p:nvPicPr>
          <p:cNvPr id="3" name="Resim 2">
            <a:extLst>
              <a:ext uri="{FF2B5EF4-FFF2-40B4-BE49-F238E27FC236}">
                <a16:creationId xmlns:a16="http://schemas.microsoft.com/office/drawing/2014/main" id="{F68A950A-245C-4216-88AF-41C9FECAB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754090"/>
            <a:ext cx="5943957" cy="3523718"/>
          </a:xfrm>
          <a:prstGeom prst="rect">
            <a:avLst/>
          </a:prstGeom>
        </p:spPr>
      </p:pic>
    </p:spTree>
    <p:extLst>
      <p:ext uri="{BB962C8B-B14F-4D97-AF65-F5344CB8AC3E}">
        <p14:creationId xmlns:p14="http://schemas.microsoft.com/office/powerpoint/2010/main" val="240237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12</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467446" y="1333200"/>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YATIRIM KONULARI</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152043" y="1738535"/>
            <a:ext cx="11501057" cy="2194703"/>
          </a:xfrm>
          <a:prstGeom prst="rect">
            <a:avLst/>
          </a:prstGeom>
          <a:noFill/>
        </p:spPr>
        <p:txBody>
          <a:bodyPr wrap="square">
            <a:spAutoFit/>
          </a:bodyPr>
          <a:lstStyle/>
          <a:p>
            <a:pPr indent="359410" algn="just">
              <a:lnSpc>
                <a:spcPct val="150000"/>
              </a:lnSpc>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2) Bitkisel ürünlere yönelik yatırımlar,</a:t>
            </a:r>
          </a:p>
          <a:p>
            <a:pPr indent="359410" algn="just">
              <a:lnSpc>
                <a:spcPct val="150000"/>
              </a:lnSpc>
              <a:spcAft>
                <a:spcPts val="800"/>
              </a:spcAft>
            </a:pPr>
            <a:r>
              <a:rPr lang="tr-TR" altLang="tr-TR" sz="2000" dirty="0">
                <a:solidFill>
                  <a:srgbClr val="0033CC"/>
                </a:solidFill>
                <a:latin typeface="Montserrat" panose="00000500000000000000" pitchFamily="2" charset="-94"/>
                <a:cs typeface="Times New Roman" panose="02020603050405020304" pitchFamily="18" charset="0"/>
              </a:rPr>
              <a:t>(örnek; Zeytinyağı, bakliyat, </a:t>
            </a:r>
            <a:r>
              <a:rPr lang="tr-TR" altLang="tr-TR" sz="2000" dirty="0" err="1">
                <a:solidFill>
                  <a:srgbClr val="0033CC"/>
                </a:solidFill>
                <a:latin typeface="Montserrat" panose="00000500000000000000" pitchFamily="2" charset="-94"/>
                <a:cs typeface="Times New Roman" panose="02020603050405020304" pitchFamily="18" charset="0"/>
              </a:rPr>
              <a:t>bulgur,salça</a:t>
            </a:r>
            <a:r>
              <a:rPr lang="tr-TR" altLang="tr-TR" sz="2000" dirty="0">
                <a:solidFill>
                  <a:srgbClr val="0033CC"/>
                </a:solidFill>
                <a:latin typeface="Montserrat" panose="00000500000000000000" pitchFamily="2" charset="-94"/>
                <a:cs typeface="Times New Roman" panose="02020603050405020304" pitchFamily="18" charset="0"/>
              </a:rPr>
              <a:t>, konserve </a:t>
            </a:r>
            <a:r>
              <a:rPr lang="tr-TR" altLang="tr-TR" sz="2000" dirty="0" err="1">
                <a:solidFill>
                  <a:srgbClr val="0033CC"/>
                </a:solidFill>
                <a:latin typeface="Montserrat" panose="00000500000000000000" pitchFamily="2" charset="-94"/>
                <a:cs typeface="Times New Roman" panose="02020603050405020304" pitchFamily="18" charset="0"/>
              </a:rPr>
              <a:t>v.b</a:t>
            </a:r>
            <a:r>
              <a:rPr lang="tr-TR" altLang="tr-TR" sz="2000" dirty="0">
                <a:solidFill>
                  <a:srgbClr val="0033CC"/>
                </a:solidFill>
                <a:latin typeface="Montserrat" panose="00000500000000000000" pitchFamily="2" charset="-94"/>
                <a:cs typeface="Times New Roman" panose="02020603050405020304" pitchFamily="18" charset="0"/>
              </a:rPr>
              <a:t>. Tesisler</a:t>
            </a:r>
          </a:p>
          <a:p>
            <a:pPr indent="359410" algn="just">
              <a:lnSpc>
                <a:spcPct val="150000"/>
              </a:lnSpc>
              <a:spcAft>
                <a:spcPts val="800"/>
              </a:spcAft>
            </a:pPr>
            <a:r>
              <a:rPr lang="tr-TR" altLang="tr-TR" sz="2000" dirty="0">
                <a:solidFill>
                  <a:srgbClr val="0033CC"/>
                </a:solidFill>
                <a:latin typeface="Montserrat" panose="00000500000000000000" pitchFamily="2" charset="-94"/>
                <a:cs typeface="Times New Roman" panose="02020603050405020304" pitchFamily="18" charset="0"/>
              </a:rPr>
              <a:t>hibe kapsamındadır.)</a:t>
            </a:r>
          </a:p>
          <a:p>
            <a:pPr indent="359410" algn="just">
              <a:lnSpc>
                <a:spcPct val="150000"/>
              </a:lnSpc>
              <a:spcAft>
                <a:spcPts val="800"/>
              </a:spcAft>
            </a:pPr>
            <a:endParaRPr lang="tr-TR" sz="2000" dirty="0">
              <a:effectLst/>
              <a:latin typeface="Montserrat" panose="00000500000000000000" pitchFamily="2" charset="-94"/>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7C4BC161-C253-4E4D-BAE7-331C427CA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46" y="3017078"/>
            <a:ext cx="7871985" cy="3291329"/>
          </a:xfrm>
          <a:prstGeom prst="rect">
            <a:avLst/>
          </a:prstGeom>
        </p:spPr>
      </p:pic>
      <p:pic>
        <p:nvPicPr>
          <p:cNvPr id="7" name="Resim 6">
            <a:extLst>
              <a:ext uri="{FF2B5EF4-FFF2-40B4-BE49-F238E27FC236}">
                <a16:creationId xmlns:a16="http://schemas.microsoft.com/office/drawing/2014/main" id="{EBDAA31E-F5CD-4B7C-9057-BF687B2EE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592" y="3017078"/>
            <a:ext cx="3028950" cy="1514475"/>
          </a:xfrm>
          <a:prstGeom prst="rect">
            <a:avLst/>
          </a:prstGeom>
        </p:spPr>
      </p:pic>
      <p:pic>
        <p:nvPicPr>
          <p:cNvPr id="13" name="Resim 12">
            <a:extLst>
              <a:ext uri="{FF2B5EF4-FFF2-40B4-BE49-F238E27FC236}">
                <a16:creationId xmlns:a16="http://schemas.microsoft.com/office/drawing/2014/main" id="{AE0F54CB-36FC-43E5-A25F-72417E618A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0128" y="1366227"/>
            <a:ext cx="2238375" cy="2047875"/>
          </a:xfrm>
          <a:prstGeom prst="rect">
            <a:avLst/>
          </a:prstGeom>
        </p:spPr>
      </p:pic>
      <p:pic>
        <p:nvPicPr>
          <p:cNvPr id="15" name="Resim 14">
            <a:extLst>
              <a:ext uri="{FF2B5EF4-FFF2-40B4-BE49-F238E27FC236}">
                <a16:creationId xmlns:a16="http://schemas.microsoft.com/office/drawing/2014/main" id="{A9A75FD7-41FA-4582-A6A9-FC8A89DBD0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0029" y="3661266"/>
            <a:ext cx="2158474" cy="2684669"/>
          </a:xfrm>
          <a:prstGeom prst="rect">
            <a:avLst/>
          </a:prstGeom>
        </p:spPr>
      </p:pic>
    </p:spTree>
    <p:extLst>
      <p:ext uri="{BB962C8B-B14F-4D97-AF65-F5344CB8AC3E}">
        <p14:creationId xmlns:p14="http://schemas.microsoft.com/office/powerpoint/2010/main" val="303739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13</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556592" y="1438416"/>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YATIRIM KONULARI</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134351" y="1898884"/>
            <a:ext cx="11501057" cy="1923604"/>
          </a:xfrm>
          <a:prstGeom prst="rect">
            <a:avLst/>
          </a:prstGeom>
          <a:noFill/>
        </p:spPr>
        <p:txBody>
          <a:bodyPr wrap="square">
            <a:spAutoFit/>
          </a:bodyPr>
          <a:lstStyle/>
          <a:p>
            <a:pPr indent="359410" algn="just">
              <a:lnSpc>
                <a:spcPct val="150000"/>
              </a:lnSpc>
              <a:spcAft>
                <a:spcPts val="800"/>
              </a:spcAft>
            </a:pPr>
            <a:r>
              <a:rPr lang="tr-TR" b="1" dirty="0">
                <a:solidFill>
                  <a:srgbClr val="C00000"/>
                </a:solidFill>
                <a:effectLst/>
                <a:latin typeface="Montserrat" panose="00000500000000000000" pitchFamily="2" charset="-94"/>
                <a:ea typeface="Times New Roman" panose="02020603050405020304" pitchFamily="18" charset="0"/>
                <a:cs typeface="Arial" panose="020B0604020202020204" pitchFamily="34" charset="0"/>
              </a:rPr>
              <a:t>3) Hayvansal ürünlere yönelik yatırımlar,</a:t>
            </a:r>
          </a:p>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a) Kırmızı</a:t>
            </a:r>
            <a:r>
              <a:rPr kumimoji="0" lang="tr-TR" b="1" i="0" u="none" strike="noStrike" kern="1200" cap="none" spc="-3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et</a:t>
            </a:r>
            <a:r>
              <a:rPr kumimoji="0" lang="tr-TR" b="1" i="0" u="none" strike="noStrike" kern="1200" cap="none" spc="-3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ve</a:t>
            </a:r>
            <a:r>
              <a:rPr kumimoji="0" lang="tr-TR" b="1" i="0" u="none" strike="noStrike" kern="1200" cap="none" spc="-4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kanatlı</a:t>
            </a:r>
            <a:r>
              <a:rPr kumimoji="0" lang="tr-TR" b="1" i="0" u="none" strike="noStrike" kern="1200" cap="none" spc="-3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eti</a:t>
            </a:r>
            <a:r>
              <a:rPr kumimoji="0" lang="tr-TR" b="1" i="0" u="none" strike="noStrike" kern="1200" cap="none" spc="-2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parçalama</a:t>
            </a:r>
            <a:r>
              <a:rPr kumimoji="0" lang="tr-TR" b="1" i="0" u="none" strike="noStrike" kern="1200" cap="none" spc="-3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ile</a:t>
            </a:r>
            <a:r>
              <a:rPr kumimoji="0" lang="tr-TR" b="1" i="0" u="none" strike="noStrike" kern="1200" cap="none" spc="-2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mamul</a:t>
            </a:r>
            <a:r>
              <a:rPr kumimoji="0" lang="tr-TR" b="1" i="0" u="none" strike="noStrike" kern="1200" cap="none" spc="-1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madde</a:t>
            </a:r>
            <a:r>
              <a:rPr kumimoji="0" lang="tr-TR" b="1" i="0" u="none" strike="noStrike" kern="1200" cap="none" spc="-3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üretimine</a:t>
            </a:r>
            <a:r>
              <a:rPr kumimoji="0" lang="tr-TR" b="1" i="0" u="none" strike="noStrike" kern="1200" cap="none" spc="-4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yönelik</a:t>
            </a:r>
            <a:r>
              <a:rPr kumimoji="0" lang="tr-TR" b="1" i="0" u="none" strike="noStrike" kern="1200" cap="none" spc="-2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yatırımlar</a:t>
            </a:r>
          </a:p>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tr-TR"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Arial" panose="020B0604020202020204" pitchFamily="34" charset="0"/>
              </a:rPr>
              <a:t>Sadece kırmızı etin, sadece kanatlı etinin veya kanatlı ve kırmızı etin birlikte işlendiği, parçalandığı, paketlendiği ve depolandığı tesisler</a:t>
            </a:r>
            <a:r>
              <a:rPr lang="tr-TR" dirty="0">
                <a:solidFill>
                  <a:srgbClr val="901613"/>
                </a:solidFill>
                <a:latin typeface="Montserrat" panose="00000500000000000000" pitchFamily="2" charset="-94"/>
                <a:ea typeface="Times New Roman" panose="02020603050405020304" pitchFamily="18" charset="0"/>
                <a:cs typeface="Arial" panose="020B0604020202020204" pitchFamily="34" charset="0"/>
              </a:rPr>
              <a:t> hibe kapsamındadır.</a:t>
            </a:r>
          </a:p>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tr-TR"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Arial" panose="020B0604020202020204" pitchFamily="34" charset="0"/>
              </a:rPr>
              <a:t>(Örnek: </a:t>
            </a:r>
            <a:r>
              <a:rPr lang="tr-TR" dirty="0">
                <a:solidFill>
                  <a:srgbClr val="901613"/>
                </a:solidFill>
                <a:latin typeface="Montserrat" panose="00000500000000000000" pitchFamily="2" charset="-94"/>
                <a:ea typeface="Times New Roman" panose="02020603050405020304" pitchFamily="18" charset="0"/>
                <a:cs typeface="Arial" panose="020B0604020202020204" pitchFamily="34" charset="0"/>
              </a:rPr>
              <a:t>s</a:t>
            </a:r>
            <a:r>
              <a:rPr kumimoji="0" lang="tr-TR" i="0" u="none" strike="noStrike" kern="1200" cap="none" spc="0" normalizeH="0" baseline="0" noProof="0" dirty="0" err="1">
                <a:ln>
                  <a:noFill/>
                </a:ln>
                <a:solidFill>
                  <a:srgbClr val="901613"/>
                </a:solidFill>
                <a:effectLst/>
                <a:uLnTx/>
                <a:uFillTx/>
                <a:latin typeface="Montserrat" panose="00000500000000000000" pitchFamily="2" charset="-94"/>
                <a:ea typeface="Times New Roman" panose="02020603050405020304" pitchFamily="18" charset="0"/>
                <a:cs typeface="Arial" panose="020B0604020202020204" pitchFamily="34" charset="0"/>
              </a:rPr>
              <a:t>ucuk,sosis,salam</a:t>
            </a:r>
            <a:r>
              <a:rPr lang="tr-TR" dirty="0">
                <a:solidFill>
                  <a:srgbClr val="901613"/>
                </a:solidFill>
                <a:latin typeface="Montserrat" panose="00000500000000000000" pitchFamily="2" charset="-94"/>
                <a:ea typeface="Times New Roman" panose="02020603050405020304" pitchFamily="18" charset="0"/>
                <a:cs typeface="Arial" panose="020B0604020202020204" pitchFamily="34" charset="0"/>
              </a:rPr>
              <a:t>,</a:t>
            </a:r>
            <a:r>
              <a:rPr kumimoji="0" lang="tr-TR"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Arial" panose="020B0604020202020204" pitchFamily="34" charset="0"/>
              </a:rPr>
              <a:t>kavurma </a:t>
            </a:r>
            <a:r>
              <a:rPr kumimoji="0" lang="tr-TR" i="0" u="none" strike="noStrike" kern="1200" cap="none" spc="0" normalizeH="0" baseline="0" noProof="0" dirty="0" err="1">
                <a:ln>
                  <a:noFill/>
                </a:ln>
                <a:solidFill>
                  <a:srgbClr val="901613"/>
                </a:solidFill>
                <a:effectLst/>
                <a:uLnTx/>
                <a:uFillTx/>
                <a:latin typeface="Montserrat" panose="00000500000000000000" pitchFamily="2" charset="-94"/>
                <a:ea typeface="Times New Roman" panose="02020603050405020304" pitchFamily="18" charset="0"/>
                <a:cs typeface="Arial" panose="020B0604020202020204" pitchFamily="34" charset="0"/>
              </a:rPr>
              <a:t>v.b</a:t>
            </a:r>
            <a:r>
              <a:rPr kumimoji="0" lang="tr-TR"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Arial" panose="020B0604020202020204" pitchFamily="34" charset="0"/>
              </a:rPr>
              <a:t> tesisler)</a:t>
            </a:r>
          </a:p>
        </p:txBody>
      </p:sp>
      <p:pic>
        <p:nvPicPr>
          <p:cNvPr id="3" name="Resim 2">
            <a:extLst>
              <a:ext uri="{FF2B5EF4-FFF2-40B4-BE49-F238E27FC236}">
                <a16:creationId xmlns:a16="http://schemas.microsoft.com/office/drawing/2014/main" id="{D76E6BE1-2574-467C-A51F-7E25C2CD7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33" y="3726761"/>
            <a:ext cx="2577798" cy="2577798"/>
          </a:xfrm>
          <a:prstGeom prst="rect">
            <a:avLst/>
          </a:prstGeom>
        </p:spPr>
      </p:pic>
      <p:pic>
        <p:nvPicPr>
          <p:cNvPr id="6" name="Resim 5">
            <a:extLst>
              <a:ext uri="{FF2B5EF4-FFF2-40B4-BE49-F238E27FC236}">
                <a16:creationId xmlns:a16="http://schemas.microsoft.com/office/drawing/2014/main" id="{F1963355-A3B7-4E7C-A4FD-23C8FDCC9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4" y="3915553"/>
            <a:ext cx="2389006" cy="2389006"/>
          </a:xfrm>
          <a:prstGeom prst="rect">
            <a:avLst/>
          </a:prstGeom>
        </p:spPr>
      </p:pic>
      <p:pic>
        <p:nvPicPr>
          <p:cNvPr id="11" name="Resim 10">
            <a:extLst>
              <a:ext uri="{FF2B5EF4-FFF2-40B4-BE49-F238E27FC236}">
                <a16:creationId xmlns:a16="http://schemas.microsoft.com/office/drawing/2014/main" id="{1AE250D9-68E9-4692-B152-A804D7520E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1738" y="4144122"/>
            <a:ext cx="2619375" cy="1743075"/>
          </a:xfrm>
          <a:prstGeom prst="rect">
            <a:avLst/>
          </a:prstGeom>
        </p:spPr>
      </p:pic>
      <p:pic>
        <p:nvPicPr>
          <p:cNvPr id="14" name="Resim 13">
            <a:extLst>
              <a:ext uri="{FF2B5EF4-FFF2-40B4-BE49-F238E27FC236}">
                <a16:creationId xmlns:a16="http://schemas.microsoft.com/office/drawing/2014/main" id="{5E6417A4-6B11-4652-9DC7-D27EB65C41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6658" y="3593576"/>
            <a:ext cx="2938750" cy="2470949"/>
          </a:xfrm>
          <a:prstGeom prst="rect">
            <a:avLst/>
          </a:prstGeom>
        </p:spPr>
      </p:pic>
    </p:spTree>
    <p:extLst>
      <p:ext uri="{BB962C8B-B14F-4D97-AF65-F5344CB8AC3E}">
        <p14:creationId xmlns:p14="http://schemas.microsoft.com/office/powerpoint/2010/main" val="298351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14</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556592" y="1438416"/>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YATIRIM KONULARI</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134351" y="1898884"/>
            <a:ext cx="11501057" cy="185691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tr-TR" b="1" i="0" u="none" strike="noStrike" kern="1200" cap="none" spc="-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b) Su</a:t>
            </a:r>
            <a:r>
              <a:rPr kumimoji="0" lang="tr-TR" b="1" i="0" u="none" strike="noStrike" kern="1200" cap="none" spc="-3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ürünlerinin</a:t>
            </a:r>
            <a:r>
              <a:rPr kumimoji="0" lang="tr-TR" b="1" i="0" u="none" strike="noStrike" kern="1200" cap="none" spc="-1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işlenmesi,</a:t>
            </a:r>
            <a:r>
              <a:rPr kumimoji="0" lang="tr-TR" b="1" i="0" u="none" strike="noStrike" kern="1200" cap="none" spc="-1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paketlenmesi</a:t>
            </a:r>
            <a:r>
              <a:rPr kumimoji="0" lang="tr-TR" b="1" i="0" u="none" strike="noStrike" kern="1200" cap="none" spc="-2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ve</a:t>
            </a:r>
            <a:r>
              <a:rPr kumimoji="0" lang="tr-TR" b="1" i="0" u="none" strike="noStrike" kern="1200" cap="none" spc="-1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depolanmasına</a:t>
            </a:r>
            <a:r>
              <a:rPr kumimoji="0" lang="tr-TR" b="1" i="0" u="none" strike="noStrike" kern="1200" cap="none" spc="-2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 </a:t>
            </a:r>
            <a:r>
              <a:rPr kumimoji="0" lang="tr-TR" b="1" i="0" u="none" strike="noStrike" kern="1200" cap="none" spc="-5"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yönelik </a:t>
            </a:r>
            <a:r>
              <a:rPr kumimoji="0" lang="tr-TR" b="1" i="0" u="none" strike="noStrike" kern="1200" cap="none" spc="-10" normalizeH="0" baseline="0" noProof="0" dirty="0">
                <a:ln>
                  <a:noFill/>
                </a:ln>
                <a:effectLst/>
                <a:uLnTx/>
                <a:uFillTx/>
                <a:latin typeface="Montserrat" panose="00000500000000000000" pitchFamily="2" charset="-94"/>
                <a:ea typeface="Times New Roman" panose="02020603050405020304" pitchFamily="18" charset="0"/>
                <a:cs typeface="Arial" panose="020B0604020202020204" pitchFamily="34" charset="0"/>
              </a:rPr>
              <a:t>yatırımlar</a:t>
            </a:r>
          </a:p>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tr-TR" b="0" i="0" u="none" strike="noStrike" kern="1200" cap="none" spc="-10" normalizeH="0" baseline="0" noProof="0" dirty="0">
                <a:ln>
                  <a:noFill/>
                </a:ln>
                <a:solidFill>
                  <a:srgbClr val="0033CC"/>
                </a:solidFill>
                <a:effectLst/>
                <a:uLnTx/>
                <a:uFillTx/>
                <a:latin typeface="Montserrat" panose="00000500000000000000" pitchFamily="2" charset="-94"/>
                <a:ea typeface="Times New Roman" panose="02020603050405020304" pitchFamily="18" charset="0"/>
                <a:cs typeface="Arial" panose="020B0604020202020204" pitchFamily="34" charset="0"/>
              </a:rPr>
              <a:t>(</a:t>
            </a:r>
            <a:r>
              <a:rPr kumimoji="0" lang="tr-TR" b="1" i="0" u="none" strike="noStrike" kern="1200" cap="none" spc="-10" normalizeH="0" baseline="0" noProof="0" dirty="0">
                <a:ln>
                  <a:noFill/>
                </a:ln>
                <a:solidFill>
                  <a:srgbClr val="0033CC"/>
                </a:solidFill>
                <a:effectLst/>
                <a:uLnTx/>
                <a:uFillTx/>
                <a:latin typeface="Montserrat" panose="00000500000000000000" pitchFamily="2" charset="-94"/>
                <a:ea typeface="Times New Roman" panose="02020603050405020304" pitchFamily="18" charset="0"/>
                <a:cs typeface="Arial" panose="020B0604020202020204" pitchFamily="34" charset="0"/>
              </a:rPr>
              <a:t>Örnek;</a:t>
            </a:r>
            <a:r>
              <a:rPr kumimoji="0" lang="tr-TR" b="1" i="0" u="none" strike="noStrike" kern="1200" cap="none" spc="0" normalizeH="0" baseline="0" noProof="0" dirty="0">
                <a:ln>
                  <a:noFill/>
                </a:ln>
                <a:solidFill>
                  <a:srgbClr val="0033CC"/>
                </a:solidFill>
                <a:effectLst/>
                <a:uLnTx/>
                <a:uFillTx/>
                <a:latin typeface="Montserrat" panose="00000500000000000000" pitchFamily="2" charset="-94"/>
                <a:ea typeface="Times New Roman" panose="02020603050405020304" pitchFamily="18" charset="0"/>
                <a:cs typeface="Arial" panose="020B0604020202020204" pitchFamily="34" charset="0"/>
              </a:rPr>
              <a:t> </a:t>
            </a:r>
            <a:r>
              <a:rPr lang="tr-TR" dirty="0">
                <a:solidFill>
                  <a:srgbClr val="0033CC"/>
                </a:solidFill>
                <a:latin typeface="Montserrat" panose="00000500000000000000" pitchFamily="2" charset="-94"/>
                <a:ea typeface="Times New Roman" panose="02020603050405020304" pitchFamily="18" charset="0"/>
                <a:cs typeface="Arial" panose="020B0604020202020204" pitchFamily="34" charset="0"/>
              </a:rPr>
              <a:t>S</a:t>
            </a:r>
            <a:r>
              <a:rPr kumimoji="0" lang="tr-TR" b="0" i="0" u="none" strike="noStrike" kern="1200" cap="none" spc="0" normalizeH="0" baseline="0" noProof="0" dirty="0">
                <a:ln>
                  <a:noFill/>
                </a:ln>
                <a:solidFill>
                  <a:srgbClr val="0033CC"/>
                </a:solidFill>
                <a:effectLst/>
                <a:uLnTx/>
                <a:uFillTx/>
                <a:latin typeface="Montserrat" panose="00000500000000000000" pitchFamily="2" charset="-94"/>
                <a:ea typeface="Times New Roman" panose="02020603050405020304" pitchFamily="18" charset="0"/>
                <a:cs typeface="Arial" panose="020B0604020202020204" pitchFamily="34" charset="0"/>
              </a:rPr>
              <a:t>u ürünlerinin, donmuş muhafazası, şoklanması, kesme, iç organ alma, </a:t>
            </a:r>
            <a:r>
              <a:rPr kumimoji="0" lang="tr-TR" b="0" i="0" u="none" strike="noStrike" kern="1200" cap="none" spc="0" normalizeH="0" baseline="0" noProof="0" dirty="0" err="1">
                <a:ln>
                  <a:noFill/>
                </a:ln>
                <a:solidFill>
                  <a:srgbClr val="0033CC"/>
                </a:solidFill>
                <a:effectLst/>
                <a:uLnTx/>
                <a:uFillTx/>
                <a:latin typeface="Montserrat" panose="00000500000000000000" pitchFamily="2" charset="-94"/>
                <a:ea typeface="Times New Roman" panose="02020603050405020304" pitchFamily="18" charset="0"/>
                <a:cs typeface="Arial" panose="020B0604020202020204" pitchFamily="34" charset="0"/>
              </a:rPr>
              <a:t>pulkazıma</a:t>
            </a:r>
            <a:r>
              <a:rPr kumimoji="0" lang="tr-TR" b="0" i="0" u="none" strike="noStrike" kern="1200" cap="none" spc="0" normalizeH="0" baseline="0" noProof="0" dirty="0">
                <a:ln>
                  <a:noFill/>
                </a:ln>
                <a:solidFill>
                  <a:srgbClr val="0033CC"/>
                </a:solidFill>
                <a:effectLst/>
                <a:uLnTx/>
                <a:uFillTx/>
                <a:latin typeface="Montserrat" panose="00000500000000000000" pitchFamily="2" charset="-94"/>
                <a:ea typeface="Times New Roman" panose="02020603050405020304" pitchFamily="18" charset="0"/>
                <a:cs typeface="Arial" panose="020B0604020202020204" pitchFamily="34" charset="0"/>
              </a:rPr>
              <a:t>, yıkama, sınıflandırma, kalibrasyon/boylama, temizleme/ayıklama, sterilizasyon sistemleri, işleme amacına (konserveleme, tütsüleme/</a:t>
            </a:r>
            <a:r>
              <a:rPr kumimoji="0" lang="tr-TR" b="0" i="0" u="none" strike="noStrike" kern="1200" cap="none" spc="0" normalizeH="0" baseline="0" noProof="0" dirty="0" err="1">
                <a:ln>
                  <a:noFill/>
                </a:ln>
                <a:solidFill>
                  <a:srgbClr val="0033CC"/>
                </a:solidFill>
                <a:effectLst/>
                <a:uLnTx/>
                <a:uFillTx/>
                <a:latin typeface="Montserrat" panose="00000500000000000000" pitchFamily="2" charset="-94"/>
                <a:ea typeface="Times New Roman" panose="02020603050405020304" pitchFamily="18" charset="0"/>
                <a:cs typeface="Arial" panose="020B0604020202020204" pitchFamily="34" charset="0"/>
              </a:rPr>
              <a:t>fümeleme</a:t>
            </a:r>
            <a:r>
              <a:rPr kumimoji="0" lang="tr-TR" b="0" i="0" u="none" strike="noStrike" kern="1200" cap="none" spc="0" normalizeH="0" baseline="0" noProof="0" dirty="0">
                <a:ln>
                  <a:noFill/>
                </a:ln>
                <a:solidFill>
                  <a:srgbClr val="0033CC"/>
                </a:solidFill>
                <a:effectLst/>
                <a:uLnTx/>
                <a:uFillTx/>
                <a:latin typeface="Montserrat" panose="00000500000000000000" pitchFamily="2" charset="-94"/>
                <a:ea typeface="Times New Roman" panose="02020603050405020304" pitchFamily="18" charset="0"/>
                <a:cs typeface="Arial" panose="020B0604020202020204" pitchFamily="34" charset="0"/>
              </a:rPr>
              <a:t>, salamura etme, </a:t>
            </a:r>
            <a:r>
              <a:rPr kumimoji="0" lang="tr-TR" b="0" i="0" u="none" strike="noStrike" kern="1200" cap="none" spc="0" normalizeH="0" baseline="0" noProof="0" dirty="0" err="1">
                <a:ln>
                  <a:noFill/>
                </a:ln>
                <a:solidFill>
                  <a:srgbClr val="0033CC"/>
                </a:solidFill>
                <a:effectLst/>
                <a:uLnTx/>
                <a:uFillTx/>
                <a:latin typeface="Montserrat" panose="00000500000000000000" pitchFamily="2" charset="-94"/>
                <a:ea typeface="Times New Roman" panose="02020603050405020304" pitchFamily="18" charset="0"/>
                <a:cs typeface="Arial" panose="020B0604020202020204" pitchFamily="34" charset="0"/>
              </a:rPr>
              <a:t>filetolama</a:t>
            </a:r>
            <a:r>
              <a:rPr kumimoji="0" lang="tr-TR" b="0" i="0" u="none" strike="noStrike" kern="1200" cap="none" spc="0" normalizeH="0" baseline="0" noProof="0" dirty="0">
                <a:ln>
                  <a:noFill/>
                </a:ln>
                <a:solidFill>
                  <a:srgbClr val="0033CC"/>
                </a:solidFill>
                <a:effectLst/>
                <a:uLnTx/>
                <a:uFillTx/>
                <a:latin typeface="Montserrat" panose="00000500000000000000" pitchFamily="2" charset="-94"/>
                <a:ea typeface="Times New Roman" panose="02020603050405020304" pitchFamily="18" charset="0"/>
                <a:cs typeface="Arial" panose="020B0604020202020204" pitchFamily="34" charset="0"/>
              </a:rPr>
              <a:t>) yönelik sistemler ile tartma, ambalajlama, paketleme, vakum paketleme ve etiketleme sistemleri için gerekli makine ve ekipman alımı hibe desteği kapsamındadır.)</a:t>
            </a:r>
          </a:p>
        </p:txBody>
      </p:sp>
      <p:pic>
        <p:nvPicPr>
          <p:cNvPr id="3" name="Resim 2">
            <a:extLst>
              <a:ext uri="{FF2B5EF4-FFF2-40B4-BE49-F238E27FC236}">
                <a16:creationId xmlns:a16="http://schemas.microsoft.com/office/drawing/2014/main" id="{76A0F996-FD7F-4BA2-B59F-872324282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85" y="3867007"/>
            <a:ext cx="4291028" cy="2270901"/>
          </a:xfrm>
          <a:prstGeom prst="rect">
            <a:avLst/>
          </a:prstGeom>
        </p:spPr>
      </p:pic>
      <p:pic>
        <p:nvPicPr>
          <p:cNvPr id="6" name="Resim 5">
            <a:extLst>
              <a:ext uri="{FF2B5EF4-FFF2-40B4-BE49-F238E27FC236}">
                <a16:creationId xmlns:a16="http://schemas.microsoft.com/office/drawing/2014/main" id="{00ECDA51-0FB3-4789-B09E-51CC64AAA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624" y="3644395"/>
            <a:ext cx="5148977" cy="2716127"/>
          </a:xfrm>
          <a:prstGeom prst="rect">
            <a:avLst/>
          </a:prstGeom>
        </p:spPr>
      </p:pic>
      <p:pic>
        <p:nvPicPr>
          <p:cNvPr id="11" name="Resim 10">
            <a:extLst>
              <a:ext uri="{FF2B5EF4-FFF2-40B4-BE49-F238E27FC236}">
                <a16:creationId xmlns:a16="http://schemas.microsoft.com/office/drawing/2014/main" id="{D39C4944-1D85-4F29-836E-958E2E431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4473" y="3536083"/>
            <a:ext cx="2466975" cy="1847850"/>
          </a:xfrm>
          <a:prstGeom prst="rect">
            <a:avLst/>
          </a:prstGeom>
        </p:spPr>
      </p:pic>
    </p:spTree>
    <p:extLst>
      <p:ext uri="{BB962C8B-B14F-4D97-AF65-F5344CB8AC3E}">
        <p14:creationId xmlns:p14="http://schemas.microsoft.com/office/powerpoint/2010/main" val="122696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15</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279419" y="1311807"/>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endParaRPr lang="tr-TR" sz="2800" dirty="0">
              <a:solidFill>
                <a:srgbClr val="C00000"/>
              </a:solidFill>
              <a:latin typeface="Montserrat" panose="00000500000000000000" pitchFamily="2" charset="-94"/>
              <a:ea typeface="Calibri" panose="020F0502020204030204" pitchFamily="34" charset="0"/>
            </a:endParaRPr>
          </a:p>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YATIRIM KONULARI</a:t>
            </a:r>
          </a:p>
          <a:p>
            <a:pPr>
              <a:lnSpc>
                <a:spcPct val="100000"/>
              </a:lnSpc>
              <a:spcBef>
                <a:spcPts val="0"/>
              </a:spcBef>
              <a:defRPr/>
            </a:pPr>
            <a:endParaRPr lang="tr-TR" sz="2800" dirty="0">
              <a:solidFill>
                <a:srgbClr val="C00000"/>
              </a:solidFill>
              <a:latin typeface="Montserrat" panose="00000500000000000000" pitchFamily="2" charset="-94"/>
              <a:ea typeface="Calibri" panose="020F0502020204030204" pitchFamily="34" charset="0"/>
            </a:endParaRPr>
          </a:p>
        </p:txBody>
      </p:sp>
      <p:sp>
        <p:nvSpPr>
          <p:cNvPr id="9" name="Metin kutusu 8">
            <a:extLst>
              <a:ext uri="{FF2B5EF4-FFF2-40B4-BE49-F238E27FC236}">
                <a16:creationId xmlns:a16="http://schemas.microsoft.com/office/drawing/2014/main" id="{95AA2BC9-8600-4BA7-A9CE-18AFF0CFDB76}"/>
              </a:ext>
            </a:extLst>
          </p:cNvPr>
          <p:cNvSpPr txBox="1"/>
          <p:nvPr/>
        </p:nvSpPr>
        <p:spPr>
          <a:xfrm>
            <a:off x="422031" y="1790929"/>
            <a:ext cx="11285911" cy="1631216"/>
          </a:xfrm>
          <a:prstGeom prst="rect">
            <a:avLst/>
          </a:prstGeom>
          <a:noFill/>
        </p:spPr>
        <p:txBody>
          <a:bodyPr wrap="square">
            <a:spAutoFit/>
          </a:bodyPr>
          <a:lstStyle/>
          <a:p>
            <a:pPr marL="0" marR="0" lvl="0" indent="0" algn="just" defTabSz="914400" rtl="0" eaLnBrk="0" fontAlgn="base" latinLnBrk="0" hangingPunct="0">
              <a:spcBef>
                <a:spcPct val="0"/>
              </a:spcBef>
              <a:spcAft>
                <a:spcPct val="0"/>
              </a:spcAft>
              <a:buClrTx/>
              <a:buSzTx/>
              <a:buFontTx/>
              <a:buNone/>
              <a:tabLst/>
              <a:defRPr/>
            </a:pPr>
            <a:endParaRPr kumimoji="0" lang="tr-TR" sz="2000" b="1" i="0" u="none" strike="noStrike" kern="1200" cap="none" spc="-5" normalizeH="0" baseline="0" noProof="0" dirty="0">
              <a:ln>
                <a:noFill/>
              </a:ln>
              <a:solidFill>
                <a:srgbClr val="C00000"/>
              </a:solidFill>
              <a:effectLst/>
              <a:uLnTx/>
              <a:uFillTx/>
              <a:latin typeface="Montserrat" panose="00000500000000000000" pitchFamily="2" charset="-94"/>
              <a:ea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r>
              <a:rPr kumimoji="0" lang="tr-TR" sz="2000" b="1" i="0" u="none" strike="noStrike" kern="1200" cap="none" spc="-5" normalizeH="0" baseline="0" noProof="0" dirty="0">
                <a:ln>
                  <a:noFill/>
                </a:ln>
                <a:effectLst/>
                <a:uLnTx/>
                <a:uFillTx/>
                <a:latin typeface="Montserrat" panose="00000500000000000000" pitchFamily="2" charset="-94"/>
                <a:ea typeface="Times New Roman" panose="02020603050405020304" pitchFamily="18" charset="0"/>
              </a:rPr>
              <a:t>c) Büyükbaş ve küçükbaş hayvanların derileri ile küçükbaş hayvanların yapağılarının işlenmesine yönelik yatırımlar</a:t>
            </a:r>
          </a:p>
          <a:p>
            <a:pPr marL="0" marR="0" lvl="0" indent="0" algn="just" defTabSz="914400" rtl="0" eaLnBrk="0" fontAlgn="base" latinLnBrk="0" hangingPunct="0">
              <a:spcBef>
                <a:spcPct val="0"/>
              </a:spcBef>
              <a:spcAft>
                <a:spcPct val="0"/>
              </a:spcAft>
              <a:buClrTx/>
              <a:buSzTx/>
              <a:buFontTx/>
              <a:buNone/>
              <a:tabLst/>
              <a:defRPr/>
            </a:pPr>
            <a:r>
              <a:rPr kumimoji="0" lang="tr-TR" altLang="tr-TR" sz="2000" b="0" i="0" u="none" strike="noStrike" kern="1200" cap="none" spc="0" normalizeH="0" baseline="0" noProof="0" dirty="0">
                <a:ln>
                  <a:noFill/>
                </a:ln>
                <a:solidFill>
                  <a:srgbClr val="0033CC"/>
                </a:solidFill>
                <a:effectLst/>
                <a:uLnTx/>
                <a:uFillTx/>
                <a:latin typeface="Montserrat" panose="00000500000000000000" pitchFamily="2" charset="-94"/>
                <a:ea typeface="Calibri" panose="020F0502020204030204" pitchFamily="34" charset="0"/>
                <a:cs typeface="Times New Roman" panose="02020603050405020304" pitchFamily="18" charset="0"/>
              </a:rPr>
              <a:t>(Deri işleme tesisleri sadece OSB de başvuru yapılabilir)</a:t>
            </a:r>
          </a:p>
          <a:p>
            <a:pPr algn="just">
              <a:spcAft>
                <a:spcPts val="800"/>
              </a:spcAft>
            </a:pPr>
            <a:endParaRPr lang="tr-TR" sz="2000" spc="0" dirty="0">
              <a:solidFill>
                <a:srgbClr val="0000CC"/>
              </a:solidFill>
              <a:effectLst/>
              <a:latin typeface="Montserrat" panose="00000500000000000000" pitchFamily="2" charset="-94"/>
              <a:ea typeface="Times New Roman" panose="02020603050405020304" pitchFamily="18" charset="0"/>
            </a:endParaRPr>
          </a:p>
        </p:txBody>
      </p:sp>
      <p:pic>
        <p:nvPicPr>
          <p:cNvPr id="3" name="Resim 2">
            <a:extLst>
              <a:ext uri="{FF2B5EF4-FFF2-40B4-BE49-F238E27FC236}">
                <a16:creationId xmlns:a16="http://schemas.microsoft.com/office/drawing/2014/main" id="{84160749-476E-4F9E-83B2-87E6246F9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 y="3327542"/>
            <a:ext cx="5059336" cy="2833228"/>
          </a:xfrm>
          <a:prstGeom prst="rect">
            <a:avLst/>
          </a:prstGeom>
        </p:spPr>
      </p:pic>
      <p:pic>
        <p:nvPicPr>
          <p:cNvPr id="6" name="Resim 5">
            <a:extLst>
              <a:ext uri="{FF2B5EF4-FFF2-40B4-BE49-F238E27FC236}">
                <a16:creationId xmlns:a16="http://schemas.microsoft.com/office/drawing/2014/main" id="{E32A9648-6B85-46B8-864A-FF3045AA0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770" y="3252725"/>
            <a:ext cx="4762500" cy="2908045"/>
          </a:xfrm>
          <a:prstGeom prst="rect">
            <a:avLst/>
          </a:prstGeom>
        </p:spPr>
      </p:pic>
    </p:spTree>
    <p:extLst>
      <p:ext uri="{BB962C8B-B14F-4D97-AF65-F5344CB8AC3E}">
        <p14:creationId xmlns:p14="http://schemas.microsoft.com/office/powerpoint/2010/main" val="359711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16</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279419" y="1311807"/>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endParaRPr lang="tr-TR" sz="2800" dirty="0">
              <a:solidFill>
                <a:srgbClr val="C00000"/>
              </a:solidFill>
              <a:latin typeface="Montserrat" panose="00000500000000000000" pitchFamily="2" charset="-94"/>
              <a:ea typeface="Calibri" panose="020F0502020204030204" pitchFamily="34" charset="0"/>
            </a:endParaRPr>
          </a:p>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YATIRIM KONULARI</a:t>
            </a:r>
          </a:p>
          <a:p>
            <a:pPr>
              <a:lnSpc>
                <a:spcPct val="100000"/>
              </a:lnSpc>
              <a:spcBef>
                <a:spcPts val="0"/>
              </a:spcBef>
              <a:defRPr/>
            </a:pPr>
            <a:endParaRPr lang="tr-TR" sz="2800" dirty="0">
              <a:solidFill>
                <a:srgbClr val="C00000"/>
              </a:solidFill>
              <a:latin typeface="Montserrat" panose="00000500000000000000" pitchFamily="2" charset="-94"/>
              <a:ea typeface="Calibri" panose="020F0502020204030204" pitchFamily="34" charset="0"/>
            </a:endParaRPr>
          </a:p>
        </p:txBody>
      </p:sp>
      <p:sp>
        <p:nvSpPr>
          <p:cNvPr id="9" name="Metin kutusu 8">
            <a:extLst>
              <a:ext uri="{FF2B5EF4-FFF2-40B4-BE49-F238E27FC236}">
                <a16:creationId xmlns:a16="http://schemas.microsoft.com/office/drawing/2014/main" id="{95AA2BC9-8600-4BA7-A9CE-18AFF0CFDB76}"/>
              </a:ext>
            </a:extLst>
          </p:cNvPr>
          <p:cNvSpPr txBox="1"/>
          <p:nvPr/>
        </p:nvSpPr>
        <p:spPr>
          <a:xfrm>
            <a:off x="422031" y="1790929"/>
            <a:ext cx="11285911" cy="2246769"/>
          </a:xfrm>
          <a:prstGeom prst="rect">
            <a:avLst/>
          </a:prstGeom>
          <a:noFill/>
        </p:spPr>
        <p:txBody>
          <a:bodyPr wrap="square">
            <a:spAutoFit/>
          </a:bodyPr>
          <a:lstStyle/>
          <a:p>
            <a:pPr marL="0" marR="0" lvl="0" indent="0" algn="just" defTabSz="914400" rtl="0" eaLnBrk="0" fontAlgn="base" latinLnBrk="0" hangingPunct="0">
              <a:spcBef>
                <a:spcPct val="0"/>
              </a:spcBef>
              <a:spcAft>
                <a:spcPct val="0"/>
              </a:spcAft>
              <a:buClrTx/>
              <a:buSzTx/>
              <a:buFontTx/>
              <a:buNone/>
              <a:tabLst/>
              <a:defRPr/>
            </a:pPr>
            <a:endParaRPr kumimoji="0" lang="tr-TR" sz="2000" b="1" i="0" u="none" strike="noStrike" kern="1200" cap="none" spc="-5" normalizeH="0" baseline="0" noProof="0" dirty="0">
              <a:ln>
                <a:noFill/>
              </a:ln>
              <a:solidFill>
                <a:srgbClr val="C00000"/>
              </a:solidFill>
              <a:effectLst/>
              <a:uLnTx/>
              <a:uFillTx/>
              <a:latin typeface="Montserrat" panose="00000500000000000000" pitchFamily="2" charset="-94"/>
              <a:ea typeface="Times New Roman" panose="02020603050405020304" pitchFamily="18" charset="0"/>
            </a:endParaRPr>
          </a:p>
          <a:p>
            <a:pPr algn="just">
              <a:spcAft>
                <a:spcPts val="800"/>
              </a:spcAft>
            </a:pPr>
            <a:r>
              <a:rPr lang="tr-TR" sz="2000" b="1" spc="-5" dirty="0">
                <a:effectLst/>
                <a:latin typeface="Montserrat" panose="00000500000000000000" pitchFamily="2" charset="-94"/>
                <a:ea typeface="Times New Roman" panose="02020603050405020304" pitchFamily="18" charset="0"/>
              </a:rPr>
              <a:t>d) Süt ve süt ürünlerinin işlenmesi, paketlenmesi ve depolanmasına yönelik </a:t>
            </a:r>
            <a:r>
              <a:rPr lang="tr-TR" sz="2000" b="1" spc="-10" dirty="0">
                <a:effectLst/>
                <a:latin typeface="Montserrat" panose="00000500000000000000" pitchFamily="2" charset="-94"/>
                <a:ea typeface="Times New Roman" panose="02020603050405020304" pitchFamily="18" charset="0"/>
              </a:rPr>
              <a:t>yatırımlar</a:t>
            </a:r>
          </a:p>
          <a:p>
            <a:pPr algn="just">
              <a:spcAft>
                <a:spcPts val="800"/>
              </a:spcAft>
            </a:pPr>
            <a:r>
              <a:rPr lang="tr-TR" sz="2000" spc="-10" dirty="0">
                <a:solidFill>
                  <a:srgbClr val="0033CC"/>
                </a:solidFill>
                <a:latin typeface="Montserrat" panose="00000500000000000000" pitchFamily="2" charset="-94"/>
                <a:ea typeface="Times New Roman" panose="02020603050405020304" pitchFamily="18" charset="0"/>
              </a:rPr>
              <a:t>Kapasiteleri </a:t>
            </a:r>
            <a:r>
              <a:rPr lang="tr-TR" sz="2000" spc="0" dirty="0">
                <a:solidFill>
                  <a:srgbClr val="0033CC"/>
                </a:solidFill>
                <a:effectLst/>
                <a:latin typeface="Montserrat" panose="00000500000000000000" pitchFamily="2" charset="-94"/>
                <a:ea typeface="Times New Roman" panose="02020603050405020304" pitchFamily="18" charset="0"/>
              </a:rPr>
              <a:t>en</a:t>
            </a:r>
            <a:r>
              <a:rPr lang="tr-TR" sz="2000" spc="-50" dirty="0">
                <a:solidFill>
                  <a:srgbClr val="0033CC"/>
                </a:solidFill>
                <a:effectLst/>
                <a:latin typeface="Montserrat" panose="00000500000000000000" pitchFamily="2" charset="-94"/>
                <a:ea typeface="Times New Roman" panose="02020603050405020304" pitchFamily="18" charset="0"/>
              </a:rPr>
              <a:t> </a:t>
            </a:r>
            <a:r>
              <a:rPr lang="tr-TR" sz="2000" spc="0" dirty="0">
                <a:solidFill>
                  <a:srgbClr val="0033CC"/>
                </a:solidFill>
                <a:effectLst/>
                <a:latin typeface="Montserrat" panose="00000500000000000000" pitchFamily="2" charset="-94"/>
                <a:ea typeface="Times New Roman" panose="02020603050405020304" pitchFamily="18" charset="0"/>
              </a:rPr>
              <a:t>az</a:t>
            </a:r>
            <a:r>
              <a:rPr lang="tr-TR" sz="2000" spc="-40" dirty="0">
                <a:solidFill>
                  <a:srgbClr val="0033CC"/>
                </a:solidFill>
                <a:effectLst/>
                <a:latin typeface="Montserrat" panose="00000500000000000000" pitchFamily="2" charset="-94"/>
                <a:ea typeface="Times New Roman" panose="02020603050405020304" pitchFamily="18" charset="0"/>
              </a:rPr>
              <a:t> </a:t>
            </a:r>
            <a:r>
              <a:rPr lang="tr-TR" sz="2000" spc="0" dirty="0">
                <a:solidFill>
                  <a:srgbClr val="0033CC"/>
                </a:solidFill>
                <a:effectLst/>
                <a:latin typeface="Montserrat" panose="00000500000000000000" pitchFamily="2" charset="-94"/>
                <a:ea typeface="Times New Roman" panose="02020603050405020304" pitchFamily="18" charset="0"/>
              </a:rPr>
              <a:t>5</a:t>
            </a:r>
            <a:r>
              <a:rPr lang="tr-TR" sz="2000" spc="-55" dirty="0">
                <a:solidFill>
                  <a:srgbClr val="0033CC"/>
                </a:solidFill>
                <a:effectLst/>
                <a:latin typeface="Montserrat" panose="00000500000000000000" pitchFamily="2" charset="-94"/>
                <a:ea typeface="Times New Roman" panose="02020603050405020304" pitchFamily="18" charset="0"/>
              </a:rPr>
              <a:t> </a:t>
            </a:r>
            <a:r>
              <a:rPr lang="tr-TR" sz="2000" spc="0" dirty="0">
                <a:solidFill>
                  <a:srgbClr val="0033CC"/>
                </a:solidFill>
                <a:effectLst/>
                <a:latin typeface="Montserrat" panose="00000500000000000000" pitchFamily="2" charset="-94"/>
                <a:ea typeface="Times New Roman" panose="02020603050405020304" pitchFamily="18" charset="0"/>
              </a:rPr>
              <a:t>ton/gün</a:t>
            </a:r>
            <a:r>
              <a:rPr lang="tr-TR" sz="2000" spc="-50" dirty="0">
                <a:solidFill>
                  <a:srgbClr val="0033CC"/>
                </a:solidFill>
                <a:effectLst/>
                <a:latin typeface="Montserrat" panose="00000500000000000000" pitchFamily="2" charset="-94"/>
                <a:ea typeface="Times New Roman" panose="02020603050405020304" pitchFamily="18" charset="0"/>
              </a:rPr>
              <a:t> </a:t>
            </a:r>
            <a:r>
              <a:rPr lang="tr-TR" sz="2000" spc="0" dirty="0">
                <a:solidFill>
                  <a:srgbClr val="0033CC"/>
                </a:solidFill>
                <a:effectLst/>
                <a:latin typeface="Montserrat" panose="00000500000000000000" pitchFamily="2" charset="-94"/>
                <a:ea typeface="Times New Roman" panose="02020603050405020304" pitchFamily="18" charset="0"/>
              </a:rPr>
              <a:t>kurulu</a:t>
            </a:r>
            <a:r>
              <a:rPr lang="tr-TR" sz="2000" spc="-50" dirty="0">
                <a:solidFill>
                  <a:srgbClr val="0033CC"/>
                </a:solidFill>
                <a:effectLst/>
                <a:latin typeface="Montserrat" panose="00000500000000000000" pitchFamily="2" charset="-94"/>
                <a:ea typeface="Times New Roman" panose="02020603050405020304" pitchFamily="18" charset="0"/>
              </a:rPr>
              <a:t> </a:t>
            </a:r>
            <a:r>
              <a:rPr lang="tr-TR" sz="2000" spc="0" dirty="0">
                <a:solidFill>
                  <a:srgbClr val="0033CC"/>
                </a:solidFill>
                <a:effectLst/>
                <a:latin typeface="Montserrat" panose="00000500000000000000" pitchFamily="2" charset="-94"/>
                <a:ea typeface="Times New Roman" panose="02020603050405020304" pitchFamily="18" charset="0"/>
              </a:rPr>
              <a:t>işleme</a:t>
            </a:r>
            <a:r>
              <a:rPr lang="tr-TR" sz="2000" spc="-60" dirty="0">
                <a:solidFill>
                  <a:srgbClr val="0033CC"/>
                </a:solidFill>
                <a:effectLst/>
                <a:latin typeface="Montserrat" panose="00000500000000000000" pitchFamily="2" charset="-94"/>
                <a:ea typeface="Times New Roman" panose="02020603050405020304" pitchFamily="18" charset="0"/>
              </a:rPr>
              <a:t> </a:t>
            </a:r>
            <a:r>
              <a:rPr lang="tr-TR" sz="2000" spc="0" dirty="0">
                <a:solidFill>
                  <a:srgbClr val="0033CC"/>
                </a:solidFill>
                <a:effectLst/>
                <a:latin typeface="Montserrat" panose="00000500000000000000" pitchFamily="2" charset="-94"/>
                <a:ea typeface="Times New Roman" panose="02020603050405020304" pitchFamily="18" charset="0"/>
              </a:rPr>
              <a:t>kapasitesine</a:t>
            </a:r>
            <a:r>
              <a:rPr lang="tr-TR" sz="2000" spc="-55" dirty="0">
                <a:solidFill>
                  <a:srgbClr val="0033CC"/>
                </a:solidFill>
                <a:effectLst/>
                <a:latin typeface="Montserrat" panose="00000500000000000000" pitchFamily="2" charset="-94"/>
                <a:ea typeface="Times New Roman" panose="02020603050405020304" pitchFamily="18" charset="0"/>
              </a:rPr>
              <a:t> </a:t>
            </a:r>
            <a:r>
              <a:rPr lang="tr-TR" sz="2000" spc="0" dirty="0">
                <a:solidFill>
                  <a:srgbClr val="0033CC"/>
                </a:solidFill>
                <a:effectLst/>
                <a:latin typeface="Montserrat" panose="00000500000000000000" pitchFamily="2" charset="-94"/>
                <a:ea typeface="Times New Roman" panose="02020603050405020304" pitchFamily="18" charset="0"/>
              </a:rPr>
              <a:t>sahip</a:t>
            </a:r>
            <a:r>
              <a:rPr lang="tr-TR" sz="2000" spc="-50" dirty="0">
                <a:solidFill>
                  <a:srgbClr val="0033CC"/>
                </a:solidFill>
                <a:effectLst/>
                <a:latin typeface="Montserrat" panose="00000500000000000000" pitchFamily="2" charset="-94"/>
                <a:ea typeface="Times New Roman" panose="02020603050405020304" pitchFamily="18" charset="0"/>
              </a:rPr>
              <a:t> </a:t>
            </a:r>
            <a:r>
              <a:rPr lang="tr-TR" sz="2000" spc="-10" dirty="0">
                <a:solidFill>
                  <a:srgbClr val="0033CC"/>
                </a:solidFill>
                <a:effectLst/>
                <a:latin typeface="Montserrat" panose="00000500000000000000" pitchFamily="2" charset="-94"/>
                <a:ea typeface="Times New Roman" panose="02020603050405020304" pitchFamily="18" charset="0"/>
              </a:rPr>
              <a:t>olmalı</a:t>
            </a:r>
          </a:p>
          <a:p>
            <a:pPr algn="just">
              <a:spcAft>
                <a:spcPts val="800"/>
              </a:spcAft>
            </a:pPr>
            <a:r>
              <a:rPr lang="tr-TR" sz="2000" spc="-10" dirty="0">
                <a:solidFill>
                  <a:srgbClr val="0033CC"/>
                </a:solidFill>
                <a:effectLst/>
                <a:latin typeface="Montserrat" panose="00000500000000000000" pitchFamily="2" charset="-94"/>
                <a:ea typeface="Times New Roman" panose="02020603050405020304" pitchFamily="18" charset="0"/>
              </a:rPr>
              <a:t>(örnek: paket süt, yoğurt, ayran, peynir  </a:t>
            </a:r>
            <a:r>
              <a:rPr lang="tr-TR" sz="2000" spc="-10" dirty="0" err="1">
                <a:solidFill>
                  <a:srgbClr val="0033CC"/>
                </a:solidFill>
                <a:effectLst/>
                <a:latin typeface="Montserrat" panose="00000500000000000000" pitchFamily="2" charset="-94"/>
                <a:ea typeface="Times New Roman" panose="02020603050405020304" pitchFamily="18" charset="0"/>
              </a:rPr>
              <a:t>v.b</a:t>
            </a:r>
            <a:r>
              <a:rPr lang="tr-TR" sz="2000" spc="-10" dirty="0">
                <a:solidFill>
                  <a:srgbClr val="0033CC"/>
                </a:solidFill>
                <a:effectLst/>
                <a:latin typeface="Montserrat" panose="00000500000000000000" pitchFamily="2" charset="-94"/>
                <a:ea typeface="Times New Roman" panose="02020603050405020304" pitchFamily="18" charset="0"/>
              </a:rPr>
              <a:t>. üretim </a:t>
            </a:r>
            <a:r>
              <a:rPr lang="tr-TR" sz="2000" spc="-10" dirty="0" err="1">
                <a:solidFill>
                  <a:srgbClr val="0033CC"/>
                </a:solidFill>
                <a:effectLst/>
                <a:latin typeface="Montserrat" panose="00000500000000000000" pitchFamily="2" charset="-94"/>
                <a:ea typeface="Times New Roman" panose="02020603050405020304" pitchFamily="18" charset="0"/>
              </a:rPr>
              <a:t>tesisileri</a:t>
            </a:r>
            <a:r>
              <a:rPr lang="tr-TR" sz="2000" spc="-10" dirty="0">
                <a:solidFill>
                  <a:srgbClr val="0033CC"/>
                </a:solidFill>
                <a:effectLst/>
                <a:latin typeface="Montserrat" panose="00000500000000000000" pitchFamily="2" charset="-94"/>
                <a:ea typeface="Times New Roman" panose="02020603050405020304" pitchFamily="18" charset="0"/>
              </a:rPr>
              <a:t>)</a:t>
            </a:r>
            <a:endParaRPr lang="tr-TR" sz="2000" spc="0" dirty="0">
              <a:effectLst/>
              <a:latin typeface="Montserrat" panose="00000500000000000000" pitchFamily="2" charset="-94"/>
              <a:ea typeface="Times New Roman" panose="02020603050405020304" pitchFamily="18" charset="0"/>
            </a:endParaRPr>
          </a:p>
          <a:p>
            <a:pPr algn="just">
              <a:spcAft>
                <a:spcPts val="800"/>
              </a:spcAft>
            </a:pPr>
            <a:endParaRPr lang="tr-TR" sz="2000" spc="0" dirty="0">
              <a:solidFill>
                <a:srgbClr val="0000CC"/>
              </a:solidFill>
              <a:effectLst/>
              <a:latin typeface="Montserrat" panose="00000500000000000000" pitchFamily="2" charset="-94"/>
              <a:ea typeface="Times New Roman" panose="02020603050405020304" pitchFamily="18" charset="0"/>
            </a:endParaRPr>
          </a:p>
        </p:txBody>
      </p:sp>
      <p:pic>
        <p:nvPicPr>
          <p:cNvPr id="3" name="Resim 2">
            <a:extLst>
              <a:ext uri="{FF2B5EF4-FFF2-40B4-BE49-F238E27FC236}">
                <a16:creationId xmlns:a16="http://schemas.microsoft.com/office/drawing/2014/main" id="{1DF775D4-1C00-4E09-AC5B-4D2780F51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53" y="3737610"/>
            <a:ext cx="2921807" cy="2622925"/>
          </a:xfrm>
          <a:prstGeom prst="rect">
            <a:avLst/>
          </a:prstGeom>
        </p:spPr>
      </p:pic>
      <p:pic>
        <p:nvPicPr>
          <p:cNvPr id="6" name="Resim 5">
            <a:extLst>
              <a:ext uri="{FF2B5EF4-FFF2-40B4-BE49-F238E27FC236}">
                <a16:creationId xmlns:a16="http://schemas.microsoft.com/office/drawing/2014/main" id="{91B61B97-9844-4EBF-806F-BC4191C37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1" y="3923187"/>
            <a:ext cx="2987040" cy="1987739"/>
          </a:xfrm>
          <a:prstGeom prst="rect">
            <a:avLst/>
          </a:prstGeom>
        </p:spPr>
      </p:pic>
      <p:pic>
        <p:nvPicPr>
          <p:cNvPr id="11" name="Resim 10">
            <a:extLst>
              <a:ext uri="{FF2B5EF4-FFF2-40B4-BE49-F238E27FC236}">
                <a16:creationId xmlns:a16="http://schemas.microsoft.com/office/drawing/2014/main" id="{9B98D2C2-9A7A-4C7C-AE86-D0108D22C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030" y="3923187"/>
            <a:ext cx="2857500" cy="1987739"/>
          </a:xfrm>
          <a:prstGeom prst="rect">
            <a:avLst/>
          </a:prstGeom>
        </p:spPr>
      </p:pic>
      <p:pic>
        <p:nvPicPr>
          <p:cNvPr id="14" name="Resim 13">
            <a:extLst>
              <a:ext uri="{FF2B5EF4-FFF2-40B4-BE49-F238E27FC236}">
                <a16:creationId xmlns:a16="http://schemas.microsoft.com/office/drawing/2014/main" id="{3C18A2CB-3B12-419C-8E9B-00EF7C5C75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0594" y="3173981"/>
            <a:ext cx="2619375" cy="1743075"/>
          </a:xfrm>
          <a:prstGeom prst="rect">
            <a:avLst/>
          </a:prstGeom>
        </p:spPr>
      </p:pic>
    </p:spTree>
    <p:extLst>
      <p:ext uri="{BB962C8B-B14F-4D97-AF65-F5344CB8AC3E}">
        <p14:creationId xmlns:p14="http://schemas.microsoft.com/office/powerpoint/2010/main" val="249787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17</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279419" y="1311807"/>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endParaRPr lang="tr-TR" sz="2800" dirty="0">
              <a:solidFill>
                <a:srgbClr val="C00000"/>
              </a:solidFill>
              <a:latin typeface="Montserrat" panose="00000500000000000000" pitchFamily="2" charset="-94"/>
              <a:ea typeface="Calibri" panose="020F0502020204030204" pitchFamily="34" charset="0"/>
            </a:endParaRPr>
          </a:p>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YATIRIM KONULARI</a:t>
            </a:r>
          </a:p>
          <a:p>
            <a:pPr>
              <a:lnSpc>
                <a:spcPct val="100000"/>
              </a:lnSpc>
              <a:spcBef>
                <a:spcPts val="0"/>
              </a:spcBef>
              <a:defRPr/>
            </a:pPr>
            <a:endParaRPr lang="tr-TR" sz="2800" dirty="0">
              <a:solidFill>
                <a:srgbClr val="C00000"/>
              </a:solidFill>
              <a:latin typeface="Montserrat" panose="00000500000000000000" pitchFamily="2" charset="-94"/>
              <a:ea typeface="Calibri" panose="020F0502020204030204" pitchFamily="34" charset="0"/>
            </a:endParaRPr>
          </a:p>
        </p:txBody>
      </p:sp>
      <p:sp>
        <p:nvSpPr>
          <p:cNvPr id="9" name="Metin kutusu 8">
            <a:extLst>
              <a:ext uri="{FF2B5EF4-FFF2-40B4-BE49-F238E27FC236}">
                <a16:creationId xmlns:a16="http://schemas.microsoft.com/office/drawing/2014/main" id="{95AA2BC9-8600-4BA7-A9CE-18AFF0CFDB76}"/>
              </a:ext>
            </a:extLst>
          </p:cNvPr>
          <p:cNvSpPr txBox="1"/>
          <p:nvPr/>
        </p:nvSpPr>
        <p:spPr>
          <a:xfrm>
            <a:off x="422031" y="1790929"/>
            <a:ext cx="11285911" cy="1836400"/>
          </a:xfrm>
          <a:prstGeom prst="rect">
            <a:avLst/>
          </a:prstGeom>
          <a:noFill/>
        </p:spPr>
        <p:txBody>
          <a:bodyPr wrap="square">
            <a:spAutoFit/>
          </a:bodyPr>
          <a:lstStyle/>
          <a:p>
            <a:pPr marL="0" marR="0" lvl="0" indent="0" algn="just" defTabSz="914400" rtl="0" eaLnBrk="0" fontAlgn="base" latinLnBrk="0" hangingPunct="0">
              <a:spcBef>
                <a:spcPct val="0"/>
              </a:spcBef>
              <a:spcAft>
                <a:spcPct val="0"/>
              </a:spcAft>
              <a:buClrTx/>
              <a:buSzTx/>
              <a:buFontTx/>
              <a:buNone/>
              <a:tabLst/>
              <a:defRPr/>
            </a:pPr>
            <a:endParaRPr kumimoji="0" lang="tr-TR" sz="2000" b="1" i="0" u="none" strike="noStrike" kern="1200" cap="none" spc="-5" normalizeH="0" baseline="0" noProof="0" dirty="0">
              <a:ln>
                <a:noFill/>
              </a:ln>
              <a:solidFill>
                <a:srgbClr val="C00000"/>
              </a:solidFill>
              <a:effectLst/>
              <a:uLnTx/>
              <a:uFillTx/>
              <a:latin typeface="Montserrat" panose="00000500000000000000" pitchFamily="2" charset="-94"/>
              <a:ea typeface="Times New Roman" panose="02020603050405020304" pitchFamily="18" charset="0"/>
            </a:endParaRPr>
          </a:p>
          <a:p>
            <a:pPr algn="just">
              <a:spcAft>
                <a:spcPts val="800"/>
              </a:spcAft>
            </a:pPr>
            <a:r>
              <a:rPr lang="tr-TR" sz="2000" b="1" spc="-5" dirty="0">
                <a:effectLst/>
                <a:latin typeface="Montserrat" panose="00000500000000000000" pitchFamily="2" charset="-94"/>
                <a:ea typeface="Times New Roman" panose="02020603050405020304" pitchFamily="18" charset="0"/>
              </a:rPr>
              <a:t>e) Süt</a:t>
            </a:r>
            <a:r>
              <a:rPr lang="tr-TR" sz="2000" b="1" spc="-15" dirty="0">
                <a:effectLst/>
                <a:latin typeface="Montserrat" panose="00000500000000000000" pitchFamily="2" charset="-94"/>
                <a:ea typeface="Times New Roman" panose="02020603050405020304" pitchFamily="18" charset="0"/>
              </a:rPr>
              <a:t> </a:t>
            </a:r>
            <a:r>
              <a:rPr lang="tr-TR" sz="2000" b="1" spc="-5" dirty="0">
                <a:effectLst/>
                <a:latin typeface="Montserrat" panose="00000500000000000000" pitchFamily="2" charset="-94"/>
                <a:ea typeface="Times New Roman" panose="02020603050405020304" pitchFamily="18" charset="0"/>
              </a:rPr>
              <a:t>toplama</a:t>
            </a:r>
            <a:r>
              <a:rPr lang="tr-TR" sz="2000" b="1" spc="5" dirty="0">
                <a:effectLst/>
                <a:latin typeface="Montserrat" panose="00000500000000000000" pitchFamily="2" charset="-94"/>
                <a:ea typeface="Times New Roman" panose="02020603050405020304" pitchFamily="18" charset="0"/>
              </a:rPr>
              <a:t> </a:t>
            </a:r>
            <a:r>
              <a:rPr lang="tr-TR" sz="2000" b="1" spc="-10" dirty="0">
                <a:effectLst/>
                <a:latin typeface="Montserrat" panose="00000500000000000000" pitchFamily="2" charset="-94"/>
                <a:ea typeface="Times New Roman" panose="02020603050405020304" pitchFamily="18" charset="0"/>
              </a:rPr>
              <a:t>merkezleri</a:t>
            </a:r>
            <a:endParaRPr lang="tr-TR" sz="2000" b="1" spc="-5" dirty="0">
              <a:effectLst/>
              <a:latin typeface="Montserrat" panose="00000500000000000000" pitchFamily="2" charset="-94"/>
              <a:ea typeface="Times New Roman" panose="02020603050405020304" pitchFamily="18" charset="0"/>
            </a:endParaRPr>
          </a:p>
          <a:p>
            <a:pPr algn="just">
              <a:spcAft>
                <a:spcPts val="800"/>
              </a:spcAft>
            </a:pPr>
            <a:r>
              <a:rPr lang="tr-TR" sz="2000" spc="-5" dirty="0">
                <a:solidFill>
                  <a:srgbClr val="0000CC"/>
                </a:solidFill>
                <a:effectLst/>
                <a:latin typeface="Montserrat" panose="00000500000000000000" pitchFamily="2" charset="-94"/>
                <a:ea typeface="Times New Roman" panose="02020603050405020304" pitchFamily="18" charset="0"/>
              </a:rPr>
              <a:t>(</a:t>
            </a:r>
            <a:r>
              <a:rPr lang="tr-TR" sz="2000" spc="0" dirty="0">
                <a:solidFill>
                  <a:srgbClr val="0000CC"/>
                </a:solidFill>
                <a:effectLst/>
                <a:latin typeface="Montserrat" panose="00000500000000000000" pitchFamily="2" charset="-94"/>
                <a:ea typeface="Times New Roman" panose="02020603050405020304" pitchFamily="18" charset="0"/>
              </a:rPr>
              <a:t>Çiğ</a:t>
            </a:r>
            <a:r>
              <a:rPr lang="tr-TR" sz="2000" spc="-75"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süt</a:t>
            </a:r>
            <a:r>
              <a:rPr lang="tr-TR" sz="2000" spc="-60"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toplamada</a:t>
            </a:r>
            <a:r>
              <a:rPr lang="tr-TR" sz="2000" spc="-70"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kullanılan</a:t>
            </a:r>
            <a:r>
              <a:rPr lang="tr-TR" sz="2000" spc="-70"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tankların</a:t>
            </a:r>
            <a:r>
              <a:rPr lang="tr-TR" sz="2000" spc="-65"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en</a:t>
            </a:r>
            <a:r>
              <a:rPr lang="tr-TR" sz="2000" spc="-65"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az</a:t>
            </a:r>
            <a:r>
              <a:rPr lang="tr-TR" sz="2000" spc="-60"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1000</a:t>
            </a:r>
            <a:r>
              <a:rPr lang="tr-TR" sz="2000" spc="-55"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Litre/gün</a:t>
            </a:r>
            <a:r>
              <a:rPr lang="tr-TR" sz="2000" spc="-65"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kapasitede</a:t>
            </a:r>
            <a:r>
              <a:rPr lang="tr-TR" sz="2000" spc="-70"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olmalı, otomatik temizleme sistemine sahip olmalı,</a:t>
            </a:r>
            <a:r>
              <a:rPr lang="tr-TR" sz="2000" spc="395" dirty="0">
                <a:solidFill>
                  <a:srgbClr val="0000CC"/>
                </a:solidFill>
                <a:effectLst/>
                <a:latin typeface="Montserrat" panose="00000500000000000000" pitchFamily="2" charset="-94"/>
                <a:ea typeface="Times New Roman" panose="02020603050405020304" pitchFamily="18" charset="0"/>
              </a:rPr>
              <a:t> </a:t>
            </a:r>
            <a:r>
              <a:rPr lang="tr-TR" sz="2000" spc="0" dirty="0">
                <a:solidFill>
                  <a:srgbClr val="0000CC"/>
                </a:solidFill>
                <a:effectLst/>
                <a:latin typeface="Montserrat" panose="00000500000000000000" pitchFamily="2" charset="-94"/>
                <a:ea typeface="Times New Roman" panose="02020603050405020304" pitchFamily="18" charset="0"/>
              </a:rPr>
              <a:t>sıcak su kaynağı sağlanmalı) </a:t>
            </a:r>
          </a:p>
          <a:p>
            <a:pPr algn="just">
              <a:spcAft>
                <a:spcPts val="800"/>
              </a:spcAft>
            </a:pPr>
            <a:endParaRPr lang="tr-TR" sz="2000" spc="0" dirty="0">
              <a:solidFill>
                <a:srgbClr val="0000CC"/>
              </a:solidFill>
              <a:effectLst/>
              <a:latin typeface="Montserrat" panose="00000500000000000000" pitchFamily="2" charset="-94"/>
              <a:ea typeface="Times New Roman" panose="02020603050405020304" pitchFamily="18" charset="0"/>
            </a:endParaRPr>
          </a:p>
        </p:txBody>
      </p:sp>
      <p:pic>
        <p:nvPicPr>
          <p:cNvPr id="3" name="Resim 2">
            <a:extLst>
              <a:ext uri="{FF2B5EF4-FFF2-40B4-BE49-F238E27FC236}">
                <a16:creationId xmlns:a16="http://schemas.microsoft.com/office/drawing/2014/main" id="{FB1BC108-A274-4F88-B599-AA7DE4089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58" y="3284220"/>
            <a:ext cx="5640705" cy="2865120"/>
          </a:xfrm>
          <a:prstGeom prst="rect">
            <a:avLst/>
          </a:prstGeom>
        </p:spPr>
      </p:pic>
      <p:pic>
        <p:nvPicPr>
          <p:cNvPr id="6" name="Resim 5">
            <a:extLst>
              <a:ext uri="{FF2B5EF4-FFF2-40B4-BE49-F238E27FC236}">
                <a16:creationId xmlns:a16="http://schemas.microsoft.com/office/drawing/2014/main" id="{B7E0215E-D5C6-4904-9189-A988A5663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187" y="3247986"/>
            <a:ext cx="4150043" cy="2761665"/>
          </a:xfrm>
          <a:prstGeom prst="rect">
            <a:avLst/>
          </a:prstGeom>
        </p:spPr>
      </p:pic>
    </p:spTree>
    <p:extLst>
      <p:ext uri="{BB962C8B-B14F-4D97-AF65-F5344CB8AC3E}">
        <p14:creationId xmlns:p14="http://schemas.microsoft.com/office/powerpoint/2010/main" val="2518904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18</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519445" y="1415768"/>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YATIRIM KONULARI</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279419" y="2017420"/>
            <a:ext cx="11428522" cy="1118255"/>
          </a:xfrm>
          <a:prstGeom prst="rect">
            <a:avLst/>
          </a:prstGeom>
          <a:noFill/>
        </p:spPr>
        <p:txBody>
          <a:bodyPr wrap="square">
            <a:spAutoFit/>
          </a:bodyPr>
          <a:lstStyle/>
          <a:p>
            <a:pPr algn="just">
              <a:spcAft>
                <a:spcPts val="800"/>
              </a:spcAft>
            </a:pPr>
            <a:r>
              <a:rPr lang="tr-TR" sz="2000" b="1" spc="-5" dirty="0">
                <a:solidFill>
                  <a:srgbClr val="C00000"/>
                </a:solidFill>
                <a:latin typeface="Montserrat" panose="00000500000000000000" pitchFamily="2" charset="-94"/>
                <a:ea typeface="Times New Roman" panose="02020603050405020304" pitchFamily="18" charset="0"/>
              </a:rPr>
              <a:t>     </a:t>
            </a:r>
            <a:r>
              <a:rPr lang="tr-TR" sz="2000" b="1" spc="-5" dirty="0">
                <a:solidFill>
                  <a:srgbClr val="C00000"/>
                </a:solidFill>
                <a:effectLst/>
                <a:latin typeface="Montserrat" panose="00000500000000000000" pitchFamily="2" charset="-94"/>
                <a:ea typeface="Times New Roman" panose="02020603050405020304" pitchFamily="18" charset="0"/>
              </a:rPr>
              <a:t>f-Arı</a:t>
            </a:r>
            <a:r>
              <a:rPr lang="tr-TR" sz="2000" b="1" spc="-20" dirty="0">
                <a:solidFill>
                  <a:srgbClr val="C00000"/>
                </a:solidFill>
                <a:effectLst/>
                <a:latin typeface="Montserrat" panose="00000500000000000000" pitchFamily="2" charset="-94"/>
                <a:ea typeface="Times New Roman" panose="02020603050405020304" pitchFamily="18" charset="0"/>
              </a:rPr>
              <a:t> </a:t>
            </a:r>
            <a:r>
              <a:rPr lang="tr-TR" sz="2000" b="1" spc="-5" dirty="0">
                <a:solidFill>
                  <a:srgbClr val="C00000"/>
                </a:solidFill>
                <a:effectLst/>
                <a:latin typeface="Montserrat" panose="00000500000000000000" pitchFamily="2" charset="-94"/>
                <a:ea typeface="Times New Roman" panose="02020603050405020304" pitchFamily="18" charset="0"/>
              </a:rPr>
              <a:t>ürünlerinin</a:t>
            </a:r>
            <a:r>
              <a:rPr lang="tr-TR" sz="2000" b="1" spc="-15" dirty="0">
                <a:solidFill>
                  <a:srgbClr val="C00000"/>
                </a:solidFill>
                <a:effectLst/>
                <a:latin typeface="Montserrat" panose="00000500000000000000" pitchFamily="2" charset="-94"/>
                <a:ea typeface="Times New Roman" panose="02020603050405020304" pitchFamily="18" charset="0"/>
              </a:rPr>
              <a:t> </a:t>
            </a:r>
            <a:r>
              <a:rPr lang="tr-TR" sz="2000" b="1" spc="-5" dirty="0">
                <a:solidFill>
                  <a:srgbClr val="C00000"/>
                </a:solidFill>
                <a:effectLst/>
                <a:latin typeface="Montserrat" panose="00000500000000000000" pitchFamily="2" charset="-94"/>
                <a:ea typeface="Times New Roman" panose="02020603050405020304" pitchFamily="18" charset="0"/>
              </a:rPr>
              <a:t>işlenmesine</a:t>
            </a:r>
            <a:r>
              <a:rPr lang="tr-TR" sz="2000" b="1" spc="-25" dirty="0">
                <a:solidFill>
                  <a:srgbClr val="C00000"/>
                </a:solidFill>
                <a:effectLst/>
                <a:latin typeface="Montserrat" panose="00000500000000000000" pitchFamily="2" charset="-94"/>
                <a:ea typeface="Times New Roman" panose="02020603050405020304" pitchFamily="18" charset="0"/>
              </a:rPr>
              <a:t> </a:t>
            </a:r>
            <a:r>
              <a:rPr lang="tr-TR" sz="2000" b="1" spc="-5" dirty="0">
                <a:solidFill>
                  <a:srgbClr val="C00000"/>
                </a:solidFill>
                <a:effectLst/>
                <a:latin typeface="Montserrat" panose="00000500000000000000" pitchFamily="2" charset="-94"/>
                <a:ea typeface="Times New Roman" panose="02020603050405020304" pitchFamily="18" charset="0"/>
              </a:rPr>
              <a:t>yönelik</a:t>
            </a:r>
            <a:r>
              <a:rPr lang="tr-TR" sz="2000" b="1" spc="-15" dirty="0">
                <a:solidFill>
                  <a:srgbClr val="C00000"/>
                </a:solidFill>
                <a:effectLst/>
                <a:latin typeface="Montserrat" panose="00000500000000000000" pitchFamily="2" charset="-94"/>
                <a:ea typeface="Times New Roman" panose="02020603050405020304" pitchFamily="18" charset="0"/>
              </a:rPr>
              <a:t> </a:t>
            </a:r>
            <a:r>
              <a:rPr lang="tr-TR" sz="2000" b="1" spc="-10" dirty="0">
                <a:solidFill>
                  <a:srgbClr val="C00000"/>
                </a:solidFill>
                <a:effectLst/>
                <a:latin typeface="Montserrat" panose="00000500000000000000" pitchFamily="2" charset="-94"/>
                <a:ea typeface="Times New Roman" panose="02020603050405020304" pitchFamily="18" charset="0"/>
              </a:rPr>
              <a:t>yatırımlar</a:t>
            </a:r>
            <a:endParaRPr lang="tr-TR" sz="2000" b="1" spc="-5" dirty="0">
              <a:solidFill>
                <a:srgbClr val="C00000"/>
              </a:solidFill>
              <a:effectLst/>
              <a:latin typeface="Montserrat" panose="00000500000000000000" pitchFamily="2" charset="-94"/>
              <a:ea typeface="Times New Roman" panose="02020603050405020304" pitchFamily="18" charset="0"/>
            </a:endParaRPr>
          </a:p>
          <a:p>
            <a:pPr algn="just">
              <a:spcAft>
                <a:spcPts val="800"/>
              </a:spcAft>
            </a:pPr>
            <a:r>
              <a:rPr lang="tr-TR" sz="2000" spc="-5" dirty="0">
                <a:solidFill>
                  <a:srgbClr val="0033CC"/>
                </a:solidFill>
                <a:effectLst/>
                <a:latin typeface="Montserrat" panose="00000500000000000000" pitchFamily="2" charset="-94"/>
                <a:ea typeface="Times New Roman" panose="02020603050405020304" pitchFamily="18" charset="0"/>
              </a:rPr>
              <a:t>     (</a:t>
            </a:r>
            <a:r>
              <a:rPr lang="tr-TR" sz="2000" dirty="0">
                <a:solidFill>
                  <a:srgbClr val="0033CC"/>
                </a:solidFill>
                <a:effectLst/>
                <a:latin typeface="Montserrat" panose="00000500000000000000" pitchFamily="2" charset="-94"/>
                <a:ea typeface="Times New Roman" panose="02020603050405020304" pitchFamily="18" charset="0"/>
              </a:rPr>
              <a:t>Arı ürünlerinin (bal, polen, arı sütü, </a:t>
            </a:r>
            <a:r>
              <a:rPr lang="tr-TR" sz="2000" dirty="0" err="1">
                <a:solidFill>
                  <a:srgbClr val="0033CC"/>
                </a:solidFill>
                <a:effectLst/>
                <a:latin typeface="Montserrat" panose="00000500000000000000" pitchFamily="2" charset="-94"/>
                <a:ea typeface="Times New Roman" panose="02020603050405020304" pitchFamily="18" charset="0"/>
              </a:rPr>
              <a:t>propolis</a:t>
            </a:r>
            <a:r>
              <a:rPr lang="tr-TR" sz="2000" dirty="0">
                <a:solidFill>
                  <a:srgbClr val="0033CC"/>
                </a:solidFill>
                <a:effectLst/>
                <a:latin typeface="Montserrat" panose="00000500000000000000" pitchFamily="2" charset="-94"/>
                <a:ea typeface="Times New Roman" panose="02020603050405020304" pitchFamily="18" charset="0"/>
              </a:rPr>
              <a:t> vb.) işlenmesi, paketlenmesi ve depolanmasına yönelik tüm yatırımlar)</a:t>
            </a:r>
            <a:endParaRPr lang="tr-TR" sz="2000" dirty="0">
              <a:solidFill>
                <a:srgbClr val="0033CC"/>
              </a:solidFill>
              <a:effectLst/>
              <a:latin typeface="Montserrat" panose="00000500000000000000" pitchFamily="2" charset="-94"/>
              <a:ea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15686215-76B3-4C27-BEC6-ADA524A77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19" y="3465593"/>
            <a:ext cx="2781129" cy="2843767"/>
          </a:xfrm>
          <a:prstGeom prst="rect">
            <a:avLst/>
          </a:prstGeom>
        </p:spPr>
      </p:pic>
      <p:pic>
        <p:nvPicPr>
          <p:cNvPr id="6" name="Resim 5">
            <a:extLst>
              <a:ext uri="{FF2B5EF4-FFF2-40B4-BE49-F238E27FC236}">
                <a16:creationId xmlns:a16="http://schemas.microsoft.com/office/drawing/2014/main" id="{80D05CD0-C617-402C-B2B2-256AD8CD6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296" y="3465593"/>
            <a:ext cx="2695177" cy="2695177"/>
          </a:xfrm>
          <a:prstGeom prst="rect">
            <a:avLst/>
          </a:prstGeom>
        </p:spPr>
      </p:pic>
      <p:pic>
        <p:nvPicPr>
          <p:cNvPr id="11" name="Resim 10">
            <a:extLst>
              <a:ext uri="{FF2B5EF4-FFF2-40B4-BE49-F238E27FC236}">
                <a16:creationId xmlns:a16="http://schemas.microsoft.com/office/drawing/2014/main" id="{C4411891-8F06-463A-9BDD-27F91E85D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706" y="3465593"/>
            <a:ext cx="2659399" cy="2695176"/>
          </a:xfrm>
          <a:prstGeom prst="rect">
            <a:avLst/>
          </a:prstGeom>
        </p:spPr>
      </p:pic>
      <p:pic>
        <p:nvPicPr>
          <p:cNvPr id="14" name="Resim 13">
            <a:extLst>
              <a:ext uri="{FF2B5EF4-FFF2-40B4-BE49-F238E27FC236}">
                <a16:creationId xmlns:a16="http://schemas.microsoft.com/office/drawing/2014/main" id="{0124BED9-E426-4565-9660-AF61FC65C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8505" y="4206241"/>
            <a:ext cx="3119437" cy="2003704"/>
          </a:xfrm>
          <a:prstGeom prst="rect">
            <a:avLst/>
          </a:prstGeom>
        </p:spPr>
      </p:pic>
    </p:spTree>
    <p:extLst>
      <p:ext uri="{BB962C8B-B14F-4D97-AF65-F5344CB8AC3E}">
        <p14:creationId xmlns:p14="http://schemas.microsoft.com/office/powerpoint/2010/main" val="3339559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19</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519445" y="1415768"/>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YATIRIM KONULARI</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279420" y="2347338"/>
            <a:ext cx="11428522" cy="2758960"/>
          </a:xfrm>
          <a:prstGeom prst="rect">
            <a:avLst/>
          </a:prstGeom>
          <a:noFill/>
        </p:spPr>
        <p:txBody>
          <a:bodyPr wrap="square">
            <a:spAutoFit/>
          </a:bodyPr>
          <a:lstStyle/>
          <a:p>
            <a:pPr indent="359410" algn="just">
              <a:lnSpc>
                <a:spcPct val="150000"/>
              </a:lnSpc>
              <a:spcAft>
                <a:spcPts val="800"/>
              </a:spcAft>
            </a:pP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4) Çelik silo konusuna yönelik yatırımlar,</a:t>
            </a:r>
          </a:p>
          <a:p>
            <a:pPr indent="359410" algn="just">
              <a:lnSpc>
                <a:spcPct val="150000"/>
              </a:lnSpc>
              <a:spcAft>
                <a:spcPts val="800"/>
              </a:spcAft>
            </a:pPr>
            <a:endPar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p>
            <a:pPr indent="359410" algn="just">
              <a:lnSpc>
                <a:spcPct val="150000"/>
              </a:lnSpc>
              <a:spcAft>
                <a:spcPts val="800"/>
              </a:spcAft>
            </a:pPr>
            <a:endParaRPr lang="tr-TR" sz="2000" b="1" dirty="0">
              <a:solidFill>
                <a:srgbClr val="C00000"/>
              </a:solidFill>
              <a:latin typeface="Montserrat" panose="00000500000000000000" pitchFamily="2" charset="-94"/>
              <a:ea typeface="Times New Roman" panose="02020603050405020304" pitchFamily="18" charset="0"/>
              <a:cs typeface="Times New Roman" panose="02020603050405020304" pitchFamily="18" charset="0"/>
            </a:endParaRPr>
          </a:p>
          <a:p>
            <a:pPr indent="359410" algn="just">
              <a:lnSpc>
                <a:spcPct val="150000"/>
              </a:lnSpc>
              <a:spcAft>
                <a:spcPts val="800"/>
              </a:spcAft>
            </a:pP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5) Soğuk hava deposu konusuna yönelik yatırımlar,  </a:t>
            </a:r>
          </a:p>
          <a:p>
            <a:pPr indent="359410" algn="just">
              <a:lnSpc>
                <a:spcPct val="150000"/>
              </a:lnSpc>
              <a:spcAft>
                <a:spcPts val="800"/>
              </a:spcAft>
            </a:pPr>
            <a:r>
              <a:rPr lang="tr-TR" sz="2000" spc="0" dirty="0">
                <a:solidFill>
                  <a:srgbClr val="0033CC"/>
                </a:solidFill>
                <a:effectLst/>
                <a:latin typeface="Montserrat" panose="00000500000000000000" pitchFamily="2" charset="-94"/>
                <a:ea typeface="Times New Roman" panose="02020603050405020304" pitchFamily="18" charset="0"/>
              </a:rPr>
              <a:t>(</a:t>
            </a:r>
            <a:r>
              <a:rPr lang="tr-TR" sz="2000" dirty="0">
                <a:solidFill>
                  <a:srgbClr val="0033CC"/>
                </a:solidFill>
                <a:effectLst/>
                <a:latin typeface="Montserrat" panose="00000500000000000000" pitchFamily="2" charset="-94"/>
                <a:ea typeface="Times New Roman" panose="02020603050405020304" pitchFamily="18" charset="0"/>
              </a:rPr>
              <a:t>depolama hacmi en az 1500 m</a:t>
            </a:r>
            <a:r>
              <a:rPr lang="tr-TR" sz="2000" baseline="30000" dirty="0">
                <a:solidFill>
                  <a:srgbClr val="0033CC"/>
                </a:solidFill>
                <a:effectLst/>
                <a:latin typeface="Montserrat" panose="00000500000000000000" pitchFamily="2" charset="-94"/>
                <a:ea typeface="Times New Roman" panose="02020603050405020304" pitchFamily="18" charset="0"/>
              </a:rPr>
              <a:t>3</a:t>
            </a:r>
            <a:r>
              <a:rPr lang="tr-TR" sz="2000" dirty="0">
                <a:solidFill>
                  <a:srgbClr val="0033CC"/>
                </a:solidFill>
                <a:effectLst/>
                <a:latin typeface="Montserrat" panose="00000500000000000000" pitchFamily="2" charset="-94"/>
                <a:ea typeface="Times New Roman" panose="02020603050405020304" pitchFamily="18" charset="0"/>
              </a:rPr>
              <a:t> ve en fazla 10.000 m</a:t>
            </a:r>
            <a:r>
              <a:rPr lang="tr-TR" sz="2000" baseline="30000" dirty="0">
                <a:solidFill>
                  <a:srgbClr val="0033CC"/>
                </a:solidFill>
                <a:effectLst/>
                <a:latin typeface="Montserrat" panose="00000500000000000000" pitchFamily="2" charset="-94"/>
                <a:ea typeface="Times New Roman" panose="02020603050405020304" pitchFamily="18" charset="0"/>
              </a:rPr>
              <a:t>3</a:t>
            </a:r>
            <a:r>
              <a:rPr lang="tr-TR" sz="2000" dirty="0">
                <a:solidFill>
                  <a:srgbClr val="0033CC"/>
                </a:solidFill>
                <a:effectLst/>
                <a:latin typeface="Montserrat" panose="00000500000000000000" pitchFamily="2" charset="-94"/>
                <a:ea typeface="Times New Roman" panose="02020603050405020304" pitchFamily="18" charset="0"/>
              </a:rPr>
              <a:t> olmalı)</a:t>
            </a:r>
            <a:endParaRPr lang="tr-TR" sz="2000" dirty="0">
              <a:solidFill>
                <a:srgbClr val="0033CC"/>
              </a:solidFill>
              <a:effectLst/>
              <a:latin typeface="Montserrat" panose="00000500000000000000" pitchFamily="2" charset="-94"/>
              <a:ea typeface="Calibri" panose="020F0502020204030204" pitchFamily="34" charset="0"/>
              <a:cs typeface="Times New Roman" panose="02020603050405020304" pitchFamily="18" charset="0"/>
            </a:endParaRPr>
          </a:p>
        </p:txBody>
      </p:sp>
      <p:pic>
        <p:nvPicPr>
          <p:cNvPr id="3" name="Resim 2">
            <a:extLst>
              <a:ext uri="{FF2B5EF4-FFF2-40B4-BE49-F238E27FC236}">
                <a16:creationId xmlns:a16="http://schemas.microsoft.com/office/drawing/2014/main" id="{F939CA64-6F7C-4BEF-AC77-82624C9B8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624" y="1280160"/>
            <a:ext cx="4431317" cy="2577399"/>
          </a:xfrm>
          <a:prstGeom prst="rect">
            <a:avLst/>
          </a:prstGeom>
        </p:spPr>
      </p:pic>
      <p:pic>
        <p:nvPicPr>
          <p:cNvPr id="6" name="Resim 5">
            <a:extLst>
              <a:ext uri="{FF2B5EF4-FFF2-40B4-BE49-F238E27FC236}">
                <a16:creationId xmlns:a16="http://schemas.microsoft.com/office/drawing/2014/main" id="{D6D75479-9263-49F3-9F5E-20E8745CF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542" y="3990975"/>
            <a:ext cx="3381038" cy="2379234"/>
          </a:xfrm>
          <a:prstGeom prst="rect">
            <a:avLst/>
          </a:prstGeom>
        </p:spPr>
      </p:pic>
    </p:spTree>
    <p:extLst>
      <p:ext uri="{BB962C8B-B14F-4D97-AF65-F5344CB8AC3E}">
        <p14:creationId xmlns:p14="http://schemas.microsoft.com/office/powerpoint/2010/main" val="351179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r>
              <a:rPr lang="tr-TR" b="1" dirty="0">
                <a:solidFill>
                  <a:prstClr val="white"/>
                </a:solidFill>
              </a:rPr>
              <a:t>2</a:t>
            </a:r>
          </a:p>
          <a:p>
            <a:pPr defTabSz="914354">
              <a:defRPr/>
            </a:pPr>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11" name="Metin kutusu 10">
            <a:extLst>
              <a:ext uri="{FF2B5EF4-FFF2-40B4-BE49-F238E27FC236}">
                <a16:creationId xmlns:a16="http://schemas.microsoft.com/office/drawing/2014/main" id="{DFB51F0A-5E49-461C-A5BB-DA729299E6D4}"/>
              </a:ext>
            </a:extLst>
          </p:cNvPr>
          <p:cNvSpPr txBox="1"/>
          <p:nvPr/>
        </p:nvSpPr>
        <p:spPr>
          <a:xfrm>
            <a:off x="-187926" y="1577820"/>
            <a:ext cx="12061875" cy="3702360"/>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altLang="tr-TR" sz="3200" b="1" i="0" u="none" strike="noStrike" kern="1200" cap="none" spc="0" normalizeH="0" baseline="0" noProof="0" dirty="0">
                <a:ln>
                  <a:noFill/>
                </a:ln>
                <a:effectLst/>
                <a:uLnTx/>
                <a:uFillTx/>
                <a:latin typeface="Montserrat" panose="00000500000000000000" pitchFamily="2" charset="-94"/>
                <a:cs typeface="Times New Roman" panose="02020603050405020304" pitchFamily="18" charset="0"/>
              </a:rPr>
              <a:t>KIRSAL KALKINMA DESTEKLERİ KAPSAMINDA</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altLang="tr-TR" sz="3200" b="1"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rPr>
              <a:t>TARIMA DAYALI EKONOMİK YATIRIMLARIN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altLang="tr-TR" sz="3200" b="1" i="0" u="none" strike="noStrike" kern="1200" cap="none" spc="0" normalizeH="0" baseline="0" noProof="0" dirty="0">
                <a:ln>
                  <a:noFill/>
                </a:ln>
                <a:effectLst/>
                <a:uLnTx/>
                <a:uFillTx/>
                <a:latin typeface="Montserrat" panose="00000500000000000000" pitchFamily="2" charset="-94"/>
                <a:cs typeface="Times New Roman" panose="02020603050405020304" pitchFamily="18" charset="0"/>
              </a:rPr>
              <a:t>VE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altLang="tr-TR" sz="3200" b="1"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rPr>
              <a:t>  KIRSAL EKONOMİK ALTYAPI YATIRIMLARININ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altLang="tr-TR" sz="3200" b="1" i="0" u="none" strike="noStrike" kern="1200" cap="none" spc="0" normalizeH="0" baseline="0" noProof="0" dirty="0">
                <a:ln>
                  <a:noFill/>
                </a:ln>
                <a:effectLst/>
                <a:uLnTx/>
                <a:uFillTx/>
                <a:latin typeface="Montserrat" panose="00000500000000000000" pitchFamily="2" charset="-94"/>
                <a:cs typeface="Times New Roman" panose="02020603050405020304" pitchFamily="18" charset="0"/>
              </a:rPr>
              <a:t>DESTEKLENMESİ PROJESİ</a:t>
            </a:r>
          </a:p>
        </p:txBody>
      </p:sp>
    </p:spTree>
    <p:extLst>
      <p:ext uri="{BB962C8B-B14F-4D97-AF65-F5344CB8AC3E}">
        <p14:creationId xmlns:p14="http://schemas.microsoft.com/office/powerpoint/2010/main" val="481237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20</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611434" y="1307771"/>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YATIRIM KONULARI</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289888" y="1820358"/>
            <a:ext cx="11612223" cy="4765087"/>
          </a:xfrm>
          <a:prstGeom prst="rect">
            <a:avLst/>
          </a:prstGeom>
          <a:noFill/>
        </p:spPr>
        <p:txBody>
          <a:bodyPr wrap="square">
            <a:spAutoFit/>
          </a:bodyPr>
          <a:lstStyle/>
          <a:p>
            <a:pPr indent="359410" algn="just">
              <a:lnSpc>
                <a:spcPct val="114000"/>
              </a:lnSpc>
              <a:spcAft>
                <a:spcPts val="800"/>
              </a:spcAft>
            </a:pPr>
            <a:r>
              <a:rPr lang="tr-TR"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B) Tarımsal üretime yönelik sabit yatırım konularında;</a:t>
            </a:r>
            <a:endParaRPr lang="tr-TR" dirty="0">
              <a:solidFill>
                <a:srgbClr val="C00000"/>
              </a:solidFill>
              <a:effectLst/>
              <a:latin typeface="Montserrat" panose="00000500000000000000" pitchFamily="2" charset="-94"/>
              <a:ea typeface="Calibri" panose="020F0502020204030204" pitchFamily="34" charset="0"/>
              <a:cs typeface="Times New Roman" panose="02020603050405020304" pitchFamily="18" charset="0"/>
            </a:endParaRPr>
          </a:p>
          <a:p>
            <a:pPr marL="342900" indent="-342900" algn="just">
              <a:lnSpc>
                <a:spcPct val="114000"/>
              </a:lnSpc>
              <a:spcAft>
                <a:spcPts val="800"/>
              </a:spcAft>
              <a:buAutoNum type="arabicParenR"/>
            </a:pPr>
            <a:r>
              <a:rPr lang="tr-TR" b="1" dirty="0">
                <a:effectLst/>
                <a:latin typeface="Montserrat" panose="00000500000000000000" pitchFamily="2" charset="-94"/>
                <a:ea typeface="Times New Roman" panose="02020603050405020304" pitchFamily="18" charset="0"/>
                <a:cs typeface="Times New Roman" panose="02020603050405020304" pitchFamily="18" charset="0"/>
              </a:rPr>
              <a:t>Kapalı ortamda bitkisel üretime yönelik yatırımlar (Sera),</a:t>
            </a:r>
          </a:p>
          <a:p>
            <a:pPr algn="just">
              <a:lnSpc>
                <a:spcPct val="114000"/>
              </a:lnSpc>
              <a:spcAft>
                <a:spcPts val="800"/>
              </a:spcAft>
            </a:pPr>
            <a:endParaRPr lang="tr-TR" dirty="0">
              <a:effectLst/>
              <a:latin typeface="Montserrat" panose="00000500000000000000" pitchFamily="2" charset="-94"/>
              <a:ea typeface="Times New Roman" panose="02020603050405020304" pitchFamily="18" charset="0"/>
              <a:cs typeface="Times New Roman" panose="02020603050405020304" pitchFamily="18" charset="0"/>
            </a:endParaRPr>
          </a:p>
          <a:p>
            <a:pPr algn="just">
              <a:lnSpc>
                <a:spcPct val="114000"/>
              </a:lnSpc>
            </a:pPr>
            <a:r>
              <a:rPr lang="tr-TR" spc="0" dirty="0">
                <a:effectLst/>
                <a:latin typeface="Montserrat" panose="00000500000000000000" pitchFamily="2" charset="-94"/>
                <a:ea typeface="Times New Roman" panose="02020603050405020304" pitchFamily="18" charset="0"/>
              </a:rPr>
              <a:t>Bu kapsamda </a:t>
            </a:r>
            <a:r>
              <a:rPr lang="tr-TR" b="1" spc="0" dirty="0">
                <a:effectLst/>
                <a:latin typeface="Montserrat" panose="00000500000000000000" pitchFamily="2" charset="-94"/>
                <a:ea typeface="Times New Roman" panose="02020603050405020304" pitchFamily="18" charset="0"/>
              </a:rPr>
              <a:t>iklimlendirme, sulama ve gübreleme sistemini </a:t>
            </a:r>
            <a:r>
              <a:rPr lang="tr-TR" spc="0" dirty="0">
                <a:effectLst/>
                <a:latin typeface="Montserrat" panose="00000500000000000000" pitchFamily="2" charset="-94"/>
                <a:ea typeface="Times New Roman" panose="02020603050405020304" pitchFamily="18" charset="0"/>
              </a:rPr>
              <a:t>de içeren yeni tesis niteliğinde modern seraların yapımı ya da teknoloji yenileme ve/veya modernizasyon niteliğinde iklimlendirme, sulama ve/veya gübreleme sistemi ile </a:t>
            </a:r>
            <a:r>
              <a:rPr lang="tr-TR" b="1" spc="0" dirty="0">
                <a:effectLst/>
                <a:latin typeface="Montserrat" panose="00000500000000000000" pitchFamily="2" charset="-94"/>
                <a:ea typeface="Times New Roman" panose="02020603050405020304" pitchFamily="18" charset="0"/>
              </a:rPr>
              <a:t>yenilenebilir enerji kullanımına</a:t>
            </a:r>
            <a:r>
              <a:rPr lang="tr-TR" spc="0" dirty="0">
                <a:effectLst/>
                <a:latin typeface="Montserrat" panose="00000500000000000000" pitchFamily="2" charset="-94"/>
                <a:ea typeface="Times New Roman" panose="02020603050405020304" pitchFamily="18" charset="0"/>
              </a:rPr>
              <a:t> yönelik başvuru yapılabilir.</a:t>
            </a:r>
          </a:p>
          <a:p>
            <a:pPr marR="290195" lvl="0" indent="0" algn="just">
              <a:lnSpc>
                <a:spcPct val="114000"/>
              </a:lnSpc>
              <a:buSzPts val="1200"/>
              <a:tabLst>
                <a:tab pos="588645" algn="l"/>
              </a:tabLst>
            </a:pPr>
            <a:r>
              <a:rPr lang="tr-TR" spc="0" dirty="0">
                <a:effectLst/>
                <a:latin typeface="Montserrat" panose="00000500000000000000" pitchFamily="2" charset="-94"/>
                <a:ea typeface="Times New Roman" panose="02020603050405020304" pitchFamily="18" charset="0"/>
              </a:rPr>
              <a:t>Modern</a:t>
            </a:r>
            <a:r>
              <a:rPr lang="tr-TR" spc="-7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sera</a:t>
            </a:r>
            <a:r>
              <a:rPr lang="tr-TR" spc="-7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başvurularında</a:t>
            </a:r>
            <a:r>
              <a:rPr lang="tr-TR" spc="-4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yeni</a:t>
            </a:r>
            <a:r>
              <a:rPr lang="tr-TR" spc="-6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tesisler</a:t>
            </a:r>
            <a:r>
              <a:rPr lang="tr-TR" spc="-6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için</a:t>
            </a:r>
            <a:r>
              <a:rPr lang="tr-TR" spc="-6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hibe</a:t>
            </a:r>
            <a:r>
              <a:rPr lang="tr-TR" spc="-5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kapsamında</a:t>
            </a:r>
            <a:r>
              <a:rPr lang="tr-TR" spc="-7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kabul</a:t>
            </a:r>
            <a:r>
              <a:rPr lang="tr-TR" spc="-5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edilecek</a:t>
            </a:r>
            <a:r>
              <a:rPr lang="tr-TR" spc="-6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dekar</a:t>
            </a:r>
            <a:r>
              <a:rPr lang="tr-TR" spc="-6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başı </a:t>
            </a:r>
            <a:r>
              <a:rPr lang="tr-TR" spc="-10" dirty="0">
                <a:effectLst/>
                <a:latin typeface="Montserrat" panose="00000500000000000000" pitchFamily="2" charset="-94"/>
                <a:ea typeface="Times New Roman" panose="02020603050405020304" pitchFamily="18" charset="0"/>
              </a:rPr>
              <a:t>maliyet;</a:t>
            </a:r>
            <a:endParaRPr lang="tr-TR" spc="0" dirty="0">
              <a:effectLst/>
              <a:latin typeface="Montserrat" panose="00000500000000000000" pitchFamily="2" charset="-94"/>
              <a:ea typeface="Times New Roman" panose="02020603050405020304" pitchFamily="18" charset="0"/>
            </a:endParaRPr>
          </a:p>
          <a:p>
            <a:pPr marL="342900" marR="180975" lvl="0" indent="-342900">
              <a:buSzPts val="1200"/>
              <a:buFont typeface="Arial" panose="020B0604020202020204" pitchFamily="34" charset="0"/>
              <a:buChar char="•"/>
              <a:tabLst>
                <a:tab pos="514985" algn="l"/>
              </a:tabLst>
            </a:pPr>
            <a:endParaRPr lang="tr-TR" sz="2000" spc="0" dirty="0">
              <a:effectLst/>
              <a:latin typeface="Montserrat" panose="00000500000000000000" pitchFamily="2" charset="-94"/>
              <a:ea typeface="Times New Roman" panose="02020603050405020304" pitchFamily="18" charset="0"/>
            </a:endParaRPr>
          </a:p>
          <a:p>
            <a:pPr marL="342900" lvl="0" indent="-342900">
              <a:buSzPts val="1200"/>
              <a:buFont typeface="Wingdings" panose="05000000000000000000" pitchFamily="2" charset="2"/>
              <a:buChar char=""/>
              <a:tabLst>
                <a:tab pos="989330" algn="l"/>
              </a:tabLst>
            </a:pPr>
            <a:r>
              <a:rPr lang="tr-TR" sz="2000" spc="0" dirty="0">
                <a:effectLst/>
                <a:latin typeface="Montserrat" panose="00000500000000000000" pitchFamily="2" charset="-94"/>
                <a:ea typeface="Wingdings" panose="05000000000000000000" pitchFamily="2" charset="2"/>
                <a:cs typeface="Wingdings" panose="05000000000000000000" pitchFamily="2" charset="2"/>
              </a:rPr>
              <a:t>Topraklı</a:t>
            </a:r>
            <a:r>
              <a:rPr lang="tr-TR" sz="2000" spc="-15"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seralarda en</a:t>
            </a:r>
            <a:r>
              <a:rPr lang="tr-TR" sz="2000" spc="-5"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fazla</a:t>
            </a:r>
            <a:r>
              <a:rPr lang="tr-TR" sz="2000" spc="-10" dirty="0">
                <a:effectLst/>
                <a:latin typeface="Montserrat" panose="00000500000000000000" pitchFamily="2" charset="-94"/>
                <a:ea typeface="Wingdings" panose="05000000000000000000" pitchFamily="2" charset="2"/>
                <a:cs typeface="Wingdings" panose="05000000000000000000" pitchFamily="2" charset="2"/>
              </a:rPr>
              <a:t> </a:t>
            </a:r>
            <a:r>
              <a:rPr lang="tr-TR" sz="2000" b="1" spc="0" dirty="0">
                <a:effectLst/>
                <a:latin typeface="Montserrat" panose="00000500000000000000" pitchFamily="2" charset="-94"/>
                <a:ea typeface="Wingdings" panose="05000000000000000000" pitchFamily="2" charset="2"/>
                <a:cs typeface="Wingdings" panose="05000000000000000000" pitchFamily="2" charset="2"/>
              </a:rPr>
              <a:t>910.000</a:t>
            </a:r>
            <a:r>
              <a:rPr lang="tr-TR" sz="2000" spc="0" dirty="0">
                <a:effectLst/>
                <a:latin typeface="Montserrat" panose="00000500000000000000" pitchFamily="2" charset="-94"/>
                <a:ea typeface="Wingdings" panose="05000000000000000000" pitchFamily="2" charset="2"/>
                <a:cs typeface="Wingdings" panose="05000000000000000000" pitchFamily="2" charset="2"/>
              </a:rPr>
              <a:t> </a:t>
            </a:r>
            <a:r>
              <a:rPr lang="tr-TR" sz="2000" spc="-10" dirty="0">
                <a:effectLst/>
                <a:latin typeface="Montserrat" panose="00000500000000000000" pitchFamily="2" charset="-94"/>
                <a:ea typeface="Wingdings" panose="05000000000000000000" pitchFamily="2" charset="2"/>
                <a:cs typeface="Wingdings" panose="05000000000000000000" pitchFamily="2" charset="2"/>
              </a:rPr>
              <a:t>TL/</a:t>
            </a:r>
            <a:r>
              <a:rPr lang="tr-TR" sz="2000" spc="-10" dirty="0" err="1">
                <a:effectLst/>
                <a:latin typeface="Montserrat" panose="00000500000000000000" pitchFamily="2" charset="-94"/>
                <a:ea typeface="Wingdings" panose="05000000000000000000" pitchFamily="2" charset="2"/>
                <a:cs typeface="Wingdings" panose="05000000000000000000" pitchFamily="2" charset="2"/>
              </a:rPr>
              <a:t>daa</a:t>
            </a:r>
            <a:endParaRPr lang="tr-TR" sz="2000" spc="0" dirty="0">
              <a:effectLst/>
              <a:latin typeface="Montserrat" panose="00000500000000000000" pitchFamily="2" charset="-94"/>
              <a:ea typeface="Wingdings" panose="05000000000000000000" pitchFamily="2" charset="2"/>
              <a:cs typeface="Wingdings" panose="05000000000000000000" pitchFamily="2" charset="2"/>
            </a:endParaRPr>
          </a:p>
          <a:p>
            <a:pPr marL="342900" lvl="0" indent="-342900">
              <a:buSzPts val="1200"/>
              <a:buFont typeface="Wingdings" panose="05000000000000000000" pitchFamily="2" charset="2"/>
              <a:buChar char=""/>
              <a:tabLst>
                <a:tab pos="989330" algn="l"/>
              </a:tabLst>
            </a:pPr>
            <a:r>
              <a:rPr lang="tr-TR" sz="2000" spc="0" dirty="0">
                <a:effectLst/>
                <a:latin typeface="Montserrat" panose="00000500000000000000" pitchFamily="2" charset="-94"/>
                <a:ea typeface="Wingdings" panose="05000000000000000000" pitchFamily="2" charset="2"/>
                <a:cs typeface="Wingdings" panose="05000000000000000000" pitchFamily="2" charset="2"/>
              </a:rPr>
              <a:t>Topraksız</a:t>
            </a:r>
            <a:r>
              <a:rPr lang="tr-TR" sz="2000" spc="-5"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seralarda en</a:t>
            </a:r>
            <a:r>
              <a:rPr lang="tr-TR" sz="2000" spc="-5"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fazla</a:t>
            </a:r>
            <a:r>
              <a:rPr lang="tr-TR" sz="2000" spc="-10" dirty="0">
                <a:effectLst/>
                <a:latin typeface="Montserrat" panose="00000500000000000000" pitchFamily="2" charset="-94"/>
                <a:ea typeface="Wingdings" panose="05000000000000000000" pitchFamily="2" charset="2"/>
                <a:cs typeface="Wingdings" panose="05000000000000000000" pitchFamily="2" charset="2"/>
              </a:rPr>
              <a:t> </a:t>
            </a:r>
            <a:r>
              <a:rPr lang="tr-TR" sz="2000" b="1" spc="0" dirty="0">
                <a:effectLst/>
                <a:latin typeface="Montserrat" panose="00000500000000000000" pitchFamily="2" charset="-94"/>
                <a:ea typeface="Wingdings" panose="05000000000000000000" pitchFamily="2" charset="2"/>
                <a:cs typeface="Wingdings" panose="05000000000000000000" pitchFamily="2" charset="2"/>
              </a:rPr>
              <a:t>1.000.000</a:t>
            </a:r>
            <a:r>
              <a:rPr lang="tr-TR" sz="2000" spc="0" dirty="0">
                <a:effectLst/>
                <a:latin typeface="Montserrat" panose="00000500000000000000" pitchFamily="2" charset="-94"/>
                <a:ea typeface="Wingdings" panose="05000000000000000000" pitchFamily="2" charset="2"/>
                <a:cs typeface="Wingdings" panose="05000000000000000000" pitchFamily="2" charset="2"/>
              </a:rPr>
              <a:t> </a:t>
            </a:r>
            <a:r>
              <a:rPr lang="tr-TR" sz="2000" spc="-10" dirty="0">
                <a:effectLst/>
                <a:latin typeface="Montserrat" panose="00000500000000000000" pitchFamily="2" charset="-94"/>
                <a:ea typeface="Wingdings" panose="05000000000000000000" pitchFamily="2" charset="2"/>
                <a:cs typeface="Wingdings" panose="05000000000000000000" pitchFamily="2" charset="2"/>
              </a:rPr>
              <a:t>TL/</a:t>
            </a:r>
            <a:r>
              <a:rPr lang="tr-TR" sz="2000" spc="-10" dirty="0" err="1">
                <a:effectLst/>
                <a:latin typeface="Montserrat" panose="00000500000000000000" pitchFamily="2" charset="-94"/>
                <a:ea typeface="Wingdings" panose="05000000000000000000" pitchFamily="2" charset="2"/>
                <a:cs typeface="Wingdings" panose="05000000000000000000" pitchFamily="2" charset="2"/>
              </a:rPr>
              <a:t>daa</a:t>
            </a:r>
            <a:endParaRPr lang="tr-TR" sz="2000" spc="0" dirty="0">
              <a:effectLst/>
              <a:latin typeface="Montserrat" panose="00000500000000000000" pitchFamily="2" charset="-94"/>
              <a:ea typeface="Wingdings" panose="05000000000000000000" pitchFamily="2" charset="2"/>
              <a:cs typeface="Wingdings" panose="05000000000000000000" pitchFamily="2" charset="2"/>
            </a:endParaRPr>
          </a:p>
          <a:p>
            <a:pPr marL="342900" lvl="0" indent="-342900">
              <a:spcBef>
                <a:spcPts val="10"/>
              </a:spcBef>
              <a:spcAft>
                <a:spcPts val="0"/>
              </a:spcAft>
              <a:buSzPts val="1200"/>
              <a:buFont typeface="Wingdings" panose="05000000000000000000" pitchFamily="2" charset="2"/>
              <a:buChar char=""/>
              <a:tabLst>
                <a:tab pos="989330" algn="l"/>
              </a:tabLst>
            </a:pPr>
            <a:r>
              <a:rPr lang="tr-TR" sz="2000" spc="0" dirty="0">
                <a:effectLst/>
                <a:latin typeface="Montserrat" panose="00000500000000000000" pitchFamily="2" charset="-94"/>
                <a:ea typeface="Wingdings" panose="05000000000000000000" pitchFamily="2" charset="2"/>
                <a:cs typeface="Wingdings" panose="05000000000000000000" pitchFamily="2" charset="2"/>
              </a:rPr>
              <a:t>Topraksız,</a:t>
            </a:r>
            <a:r>
              <a:rPr lang="tr-TR" sz="2000" spc="-5"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err="1">
                <a:effectLst/>
                <a:latin typeface="Montserrat" panose="00000500000000000000" pitchFamily="2" charset="-94"/>
                <a:ea typeface="Wingdings" panose="05000000000000000000" pitchFamily="2" charset="2"/>
                <a:cs typeface="Wingdings" panose="05000000000000000000" pitchFamily="2" charset="2"/>
              </a:rPr>
              <a:t>sislemeli</a:t>
            </a:r>
            <a:r>
              <a:rPr lang="tr-TR" sz="2000" spc="0" dirty="0">
                <a:effectLst/>
                <a:latin typeface="Montserrat" panose="00000500000000000000" pitchFamily="2" charset="-94"/>
                <a:ea typeface="Wingdings" panose="05000000000000000000" pitchFamily="2" charset="2"/>
                <a:cs typeface="Wingdings" panose="05000000000000000000" pitchFamily="2" charset="2"/>
              </a:rPr>
              <a:t>,</a:t>
            </a:r>
            <a:r>
              <a:rPr lang="tr-TR" sz="2000" spc="-5"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cam seralarda</a:t>
            </a:r>
            <a:r>
              <a:rPr lang="tr-TR" sz="2000" spc="-5"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en fazla</a:t>
            </a:r>
            <a:r>
              <a:rPr lang="tr-TR" sz="2000" b="1" spc="-10" dirty="0">
                <a:effectLst/>
                <a:latin typeface="Montserrat" panose="00000500000000000000" pitchFamily="2" charset="-94"/>
                <a:ea typeface="Wingdings" panose="05000000000000000000" pitchFamily="2" charset="2"/>
                <a:cs typeface="Wingdings" panose="05000000000000000000" pitchFamily="2" charset="2"/>
              </a:rPr>
              <a:t> </a:t>
            </a:r>
            <a:r>
              <a:rPr lang="tr-TR" sz="2000" b="1" spc="0" dirty="0">
                <a:effectLst/>
                <a:latin typeface="Montserrat" panose="00000500000000000000" pitchFamily="2" charset="-94"/>
                <a:ea typeface="Wingdings" panose="05000000000000000000" pitchFamily="2" charset="2"/>
                <a:cs typeface="Wingdings" panose="05000000000000000000" pitchFamily="2" charset="2"/>
              </a:rPr>
              <a:t>1.200.000</a:t>
            </a:r>
            <a:r>
              <a:rPr lang="tr-TR" sz="2000" b="1" spc="-5" dirty="0">
                <a:effectLst/>
                <a:latin typeface="Montserrat" panose="00000500000000000000" pitchFamily="2" charset="-94"/>
                <a:ea typeface="Wingdings" panose="05000000000000000000" pitchFamily="2" charset="2"/>
                <a:cs typeface="Wingdings" panose="05000000000000000000" pitchFamily="2" charset="2"/>
              </a:rPr>
              <a:t> </a:t>
            </a:r>
            <a:r>
              <a:rPr lang="tr-TR" sz="2000" spc="-10" dirty="0">
                <a:effectLst/>
                <a:latin typeface="Montserrat" panose="00000500000000000000" pitchFamily="2" charset="-94"/>
                <a:ea typeface="Wingdings" panose="05000000000000000000" pitchFamily="2" charset="2"/>
                <a:cs typeface="Wingdings" panose="05000000000000000000" pitchFamily="2" charset="2"/>
              </a:rPr>
              <a:t>TL/</a:t>
            </a:r>
            <a:r>
              <a:rPr lang="tr-TR" sz="2000" spc="-10" dirty="0" err="1">
                <a:effectLst/>
                <a:latin typeface="Montserrat" panose="00000500000000000000" pitchFamily="2" charset="-94"/>
                <a:ea typeface="Wingdings" panose="05000000000000000000" pitchFamily="2" charset="2"/>
                <a:cs typeface="Wingdings" panose="05000000000000000000" pitchFamily="2" charset="2"/>
              </a:rPr>
              <a:t>daa</a:t>
            </a:r>
            <a:endParaRPr lang="tr-TR" sz="2000" spc="0" dirty="0">
              <a:effectLst/>
              <a:latin typeface="Montserrat" panose="00000500000000000000" pitchFamily="2" charset="-94"/>
              <a:ea typeface="Wingdings" panose="05000000000000000000" pitchFamily="2" charset="2"/>
              <a:cs typeface="Wingdings" panose="05000000000000000000" pitchFamily="2" charset="2"/>
            </a:endParaRPr>
          </a:p>
          <a:p>
            <a:pPr marL="342900" marR="177165" lvl="0" indent="-342900">
              <a:spcAft>
                <a:spcPts val="0"/>
              </a:spcAft>
              <a:buSzPts val="1200"/>
              <a:buFont typeface="Wingdings" panose="05000000000000000000" pitchFamily="2" charset="2"/>
              <a:buChar char=""/>
              <a:tabLst>
                <a:tab pos="989965" algn="l"/>
              </a:tabLst>
            </a:pPr>
            <a:r>
              <a:rPr lang="tr-TR" sz="2000" spc="0" dirty="0">
                <a:effectLst/>
                <a:latin typeface="Montserrat" panose="00000500000000000000" pitchFamily="2" charset="-94"/>
                <a:ea typeface="Wingdings" panose="05000000000000000000" pitchFamily="2" charset="2"/>
                <a:cs typeface="Wingdings" panose="05000000000000000000" pitchFamily="2" charset="2"/>
              </a:rPr>
              <a:t>Topraksız,</a:t>
            </a:r>
            <a:r>
              <a:rPr lang="tr-TR" sz="2000" spc="400"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err="1">
                <a:effectLst/>
                <a:latin typeface="Montserrat" panose="00000500000000000000" pitchFamily="2" charset="-94"/>
                <a:ea typeface="Wingdings" panose="05000000000000000000" pitchFamily="2" charset="2"/>
                <a:cs typeface="Wingdings" panose="05000000000000000000" pitchFamily="2" charset="2"/>
              </a:rPr>
              <a:t>sislemeli</a:t>
            </a:r>
            <a:r>
              <a:rPr lang="tr-TR" sz="2000" spc="400"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ve</a:t>
            </a:r>
            <a:r>
              <a:rPr lang="tr-TR" sz="2000" spc="400"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su</a:t>
            </a:r>
            <a:r>
              <a:rPr lang="tr-TR" sz="2000" spc="400"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kültürü</a:t>
            </a:r>
            <a:r>
              <a:rPr lang="tr-TR" sz="2000" spc="400"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a:t>
            </a:r>
            <a:r>
              <a:rPr lang="tr-TR" sz="2000" spc="0" dirty="0" err="1">
                <a:effectLst/>
                <a:latin typeface="Montserrat" panose="00000500000000000000" pitchFamily="2" charset="-94"/>
                <a:ea typeface="Wingdings" panose="05000000000000000000" pitchFamily="2" charset="2"/>
                <a:cs typeface="Wingdings" panose="05000000000000000000" pitchFamily="2" charset="2"/>
              </a:rPr>
              <a:t>Hidroponik</a:t>
            </a:r>
            <a:r>
              <a:rPr lang="tr-TR" sz="2000" spc="0" dirty="0">
                <a:effectLst/>
                <a:latin typeface="Montserrat" panose="00000500000000000000" pitchFamily="2" charset="-94"/>
                <a:ea typeface="Wingdings" panose="05000000000000000000" pitchFamily="2" charset="2"/>
                <a:cs typeface="Wingdings" panose="05000000000000000000" pitchFamily="2" charset="2"/>
              </a:rPr>
              <a:t>)</a:t>
            </a:r>
            <a:r>
              <a:rPr lang="tr-TR" sz="2000" spc="400"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kullanan</a:t>
            </a:r>
            <a:r>
              <a:rPr lang="tr-TR" sz="2000" spc="400"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seralarda</a:t>
            </a:r>
            <a:r>
              <a:rPr lang="tr-TR" sz="2000" spc="400" dirty="0">
                <a:effectLst/>
                <a:latin typeface="Montserrat" panose="00000500000000000000" pitchFamily="2" charset="-94"/>
                <a:ea typeface="Wingdings" panose="05000000000000000000" pitchFamily="2" charset="2"/>
                <a:cs typeface="Wingdings" panose="05000000000000000000" pitchFamily="2" charset="2"/>
              </a:rPr>
              <a:t> </a:t>
            </a:r>
            <a:r>
              <a:rPr lang="tr-TR" sz="2000" spc="0" dirty="0">
                <a:effectLst/>
                <a:latin typeface="Montserrat" panose="00000500000000000000" pitchFamily="2" charset="-94"/>
                <a:ea typeface="Wingdings" panose="05000000000000000000" pitchFamily="2" charset="2"/>
                <a:cs typeface="Wingdings" panose="05000000000000000000" pitchFamily="2" charset="2"/>
              </a:rPr>
              <a:t>örtü malzemesine bakılmaksızın en fazla </a:t>
            </a:r>
            <a:r>
              <a:rPr lang="tr-TR" sz="2000" b="1" spc="0" dirty="0">
                <a:effectLst/>
                <a:latin typeface="Montserrat" panose="00000500000000000000" pitchFamily="2" charset="-94"/>
                <a:ea typeface="Wingdings" panose="05000000000000000000" pitchFamily="2" charset="2"/>
                <a:cs typeface="Wingdings" panose="05000000000000000000" pitchFamily="2" charset="2"/>
              </a:rPr>
              <a:t>1.350.000</a:t>
            </a:r>
            <a:r>
              <a:rPr lang="tr-TR" sz="2000" spc="0" dirty="0">
                <a:effectLst/>
                <a:latin typeface="Montserrat" panose="00000500000000000000" pitchFamily="2" charset="-94"/>
                <a:ea typeface="Wingdings" panose="05000000000000000000" pitchFamily="2" charset="2"/>
                <a:cs typeface="Wingdings" panose="05000000000000000000" pitchFamily="2" charset="2"/>
              </a:rPr>
              <a:t> TL/</a:t>
            </a:r>
            <a:r>
              <a:rPr lang="tr-TR" sz="2000" spc="0" dirty="0" err="1">
                <a:effectLst/>
                <a:latin typeface="Montserrat" panose="00000500000000000000" pitchFamily="2" charset="-94"/>
                <a:ea typeface="Wingdings" panose="05000000000000000000" pitchFamily="2" charset="2"/>
                <a:cs typeface="Wingdings" panose="05000000000000000000" pitchFamily="2" charset="2"/>
              </a:rPr>
              <a:t>daa</a:t>
            </a:r>
            <a:endParaRPr lang="tr-TR" sz="2000" spc="0" dirty="0">
              <a:effectLst/>
              <a:latin typeface="Montserrat" panose="00000500000000000000" pitchFamily="2" charset="-94"/>
              <a:ea typeface="Wingdings" panose="05000000000000000000" pitchFamily="2" charset="2"/>
              <a:cs typeface="Wingdings" panose="05000000000000000000" pitchFamily="2" charset="2"/>
            </a:endParaRPr>
          </a:p>
          <a:p>
            <a:pPr marL="988695"/>
            <a:r>
              <a:rPr lang="tr-TR" sz="2000" spc="-10" dirty="0">
                <a:effectLst/>
                <a:latin typeface="Montserrat" panose="00000500000000000000" pitchFamily="2" charset="-94"/>
                <a:ea typeface="Times New Roman" panose="02020603050405020304" pitchFamily="18" charset="0"/>
              </a:rPr>
              <a:t>olmalıdır.</a:t>
            </a:r>
            <a:endParaRPr lang="tr-TR" sz="2000" dirty="0">
              <a:effectLst/>
              <a:latin typeface="Montserrat" panose="00000500000000000000" pitchFamily="2" charset="-94"/>
              <a:ea typeface="Times New Roman" panose="02020603050405020304" pitchFamily="18" charset="0"/>
            </a:endParaRPr>
          </a:p>
        </p:txBody>
      </p:sp>
      <p:pic>
        <p:nvPicPr>
          <p:cNvPr id="3" name="Resim 2">
            <a:extLst>
              <a:ext uri="{FF2B5EF4-FFF2-40B4-BE49-F238E27FC236}">
                <a16:creationId xmlns:a16="http://schemas.microsoft.com/office/drawing/2014/main" id="{1CEA738C-3216-4486-9CA2-1B00D4837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773" y="0"/>
            <a:ext cx="4620406" cy="3074670"/>
          </a:xfrm>
          <a:prstGeom prst="rect">
            <a:avLst/>
          </a:prstGeom>
        </p:spPr>
      </p:pic>
    </p:spTree>
    <p:extLst>
      <p:ext uri="{BB962C8B-B14F-4D97-AF65-F5344CB8AC3E}">
        <p14:creationId xmlns:p14="http://schemas.microsoft.com/office/powerpoint/2010/main" val="37279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21</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86021" y="1163463"/>
            <a:ext cx="11501057" cy="2755113"/>
          </a:xfrm>
          <a:prstGeom prst="rect">
            <a:avLst/>
          </a:prstGeom>
          <a:noFill/>
        </p:spPr>
        <p:txBody>
          <a:bodyPr wrap="square">
            <a:spAutoFit/>
          </a:bodyPr>
          <a:lstStyle/>
          <a:p>
            <a:pPr indent="359410" algn="just">
              <a:lnSpc>
                <a:spcPct val="150000"/>
              </a:lnSpc>
              <a:spcAft>
                <a:spcPts val="800"/>
              </a:spcAft>
            </a:pP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2) Büyükbaş hayvan yetiştiriciliğine yönelik yatırımlar,</a:t>
            </a:r>
          </a:p>
          <a:p>
            <a:pPr algn="just">
              <a:lnSpc>
                <a:spcPct val="115000"/>
              </a:lnSpc>
            </a:pPr>
            <a:r>
              <a:rPr lang="tr-TR" sz="2000" b="1" spc="0" dirty="0">
                <a:effectLst/>
                <a:latin typeface="Montserrat" panose="00000500000000000000" pitchFamily="2" charset="-94"/>
                <a:ea typeface="Times New Roman" panose="02020603050405020304" pitchFamily="18" charset="0"/>
              </a:rPr>
              <a:t>Damızlık</a:t>
            </a:r>
            <a:r>
              <a:rPr lang="tr-TR" sz="2000" b="1" spc="-30" dirty="0">
                <a:effectLst/>
                <a:latin typeface="Montserrat" panose="00000500000000000000" pitchFamily="2" charset="-94"/>
                <a:ea typeface="Times New Roman" panose="02020603050405020304" pitchFamily="18" charset="0"/>
              </a:rPr>
              <a:t> </a:t>
            </a:r>
            <a:r>
              <a:rPr lang="tr-TR" sz="2000" b="1" spc="0" dirty="0">
                <a:effectLst/>
                <a:latin typeface="Montserrat" panose="00000500000000000000" pitchFamily="2" charset="-94"/>
                <a:ea typeface="Times New Roman" panose="02020603050405020304" pitchFamily="18" charset="0"/>
              </a:rPr>
              <a:t>hayvan</a:t>
            </a:r>
            <a:r>
              <a:rPr lang="tr-TR" sz="2000" b="1" spc="-20" dirty="0">
                <a:effectLst/>
                <a:latin typeface="Montserrat" panose="00000500000000000000" pitchFamily="2" charset="-94"/>
                <a:ea typeface="Times New Roman" panose="02020603050405020304" pitchFamily="18" charset="0"/>
              </a:rPr>
              <a:t> </a:t>
            </a:r>
            <a:r>
              <a:rPr lang="tr-TR" sz="2000" b="1" spc="0" dirty="0">
                <a:effectLst/>
                <a:latin typeface="Montserrat" panose="00000500000000000000" pitchFamily="2" charset="-94"/>
                <a:ea typeface="Times New Roman" panose="02020603050405020304" pitchFamily="18" charset="0"/>
              </a:rPr>
              <a:t>(sığır/manda)</a:t>
            </a:r>
            <a:r>
              <a:rPr lang="tr-TR" sz="2000" b="1" spc="-20" dirty="0">
                <a:effectLst/>
                <a:latin typeface="Montserrat" panose="00000500000000000000" pitchFamily="2" charset="-94"/>
                <a:ea typeface="Times New Roman" panose="02020603050405020304" pitchFamily="18" charset="0"/>
              </a:rPr>
              <a:t> </a:t>
            </a:r>
            <a:r>
              <a:rPr lang="tr-TR" sz="2000" b="1" spc="-10" dirty="0">
                <a:effectLst/>
                <a:latin typeface="Montserrat" panose="00000500000000000000" pitchFamily="2" charset="-94"/>
                <a:ea typeface="Times New Roman" panose="02020603050405020304" pitchFamily="18" charset="0"/>
              </a:rPr>
              <a:t>yetiştiriciliği</a:t>
            </a:r>
            <a:endParaRPr lang="tr-TR" sz="2000" b="1" spc="0" dirty="0">
              <a:effectLst/>
              <a:latin typeface="Montserrat" panose="00000500000000000000" pitchFamily="2" charset="-94"/>
              <a:ea typeface="Times New Roman" panose="02020603050405020304" pitchFamily="18" charset="0"/>
            </a:endParaRPr>
          </a:p>
          <a:p>
            <a:pPr algn="just">
              <a:lnSpc>
                <a:spcPct val="115000"/>
              </a:lnSpc>
            </a:pPr>
            <a:r>
              <a:rPr lang="tr-TR" sz="2000" spc="0" dirty="0">
                <a:effectLst/>
                <a:latin typeface="Montserrat" panose="00000500000000000000" pitchFamily="2" charset="-94"/>
                <a:ea typeface="Times New Roman" panose="02020603050405020304" pitchFamily="18" charset="0"/>
              </a:rPr>
              <a:t>Projede yer</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alan</a:t>
            </a:r>
            <a:r>
              <a:rPr lang="tr-TR" sz="2000" spc="-10"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tesis, damızlık</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hayvan yetiştiriciliği</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için</a:t>
            </a:r>
            <a:r>
              <a:rPr lang="tr-TR" sz="2000" spc="-10"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en az </a:t>
            </a:r>
            <a:r>
              <a:rPr lang="tr-TR" sz="2000" b="1" spc="0" dirty="0">
                <a:effectLst/>
                <a:latin typeface="Montserrat" panose="00000500000000000000" pitchFamily="2" charset="-94"/>
                <a:ea typeface="Times New Roman" panose="02020603050405020304" pitchFamily="18" charset="0"/>
              </a:rPr>
              <a:t>25</a:t>
            </a:r>
            <a:r>
              <a:rPr lang="tr-TR" sz="2000" b="1" spc="-5" dirty="0">
                <a:effectLst/>
                <a:latin typeface="Montserrat" panose="00000500000000000000" pitchFamily="2" charset="-94"/>
                <a:ea typeface="Times New Roman" panose="02020603050405020304" pitchFamily="18" charset="0"/>
              </a:rPr>
              <a:t> </a:t>
            </a:r>
            <a:r>
              <a:rPr lang="tr-TR" sz="2000" b="1" spc="0" dirty="0">
                <a:effectLst/>
                <a:latin typeface="Montserrat" panose="00000500000000000000" pitchFamily="2" charset="-94"/>
                <a:ea typeface="Times New Roman" panose="02020603050405020304" pitchFamily="18" charset="0"/>
              </a:rPr>
              <a:t>baş</a:t>
            </a:r>
            <a:r>
              <a:rPr lang="tr-TR" sz="2000" b="1"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(sağmal</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ve</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gebe düve) kapasiteli olmalıdır. </a:t>
            </a:r>
          </a:p>
          <a:p>
            <a:pPr algn="just">
              <a:lnSpc>
                <a:spcPct val="115000"/>
              </a:lnSpc>
            </a:pPr>
            <a:r>
              <a:rPr lang="tr-TR" sz="2000" b="1" dirty="0">
                <a:effectLst/>
                <a:latin typeface="Montserrat" panose="00000500000000000000" pitchFamily="2" charset="-94"/>
                <a:ea typeface="Times New Roman" panose="02020603050405020304" pitchFamily="18" charset="0"/>
              </a:rPr>
              <a:t>Büyükbaş</a:t>
            </a:r>
            <a:r>
              <a:rPr lang="tr-TR" sz="2000" b="1" spc="-15" dirty="0">
                <a:effectLst/>
                <a:latin typeface="Montserrat" panose="00000500000000000000" pitchFamily="2" charset="-94"/>
                <a:ea typeface="Times New Roman" panose="02020603050405020304" pitchFamily="18" charset="0"/>
              </a:rPr>
              <a:t> </a:t>
            </a:r>
            <a:r>
              <a:rPr lang="tr-TR" sz="2000" b="1" dirty="0">
                <a:effectLst/>
                <a:latin typeface="Montserrat" panose="00000500000000000000" pitchFamily="2" charset="-94"/>
                <a:ea typeface="Times New Roman" panose="02020603050405020304" pitchFamily="18" charset="0"/>
              </a:rPr>
              <a:t>besi</a:t>
            </a:r>
            <a:r>
              <a:rPr lang="tr-TR" sz="2000" b="1" spc="-15" dirty="0">
                <a:effectLst/>
                <a:latin typeface="Montserrat" panose="00000500000000000000" pitchFamily="2" charset="-94"/>
                <a:ea typeface="Times New Roman" panose="02020603050405020304" pitchFamily="18" charset="0"/>
              </a:rPr>
              <a:t> </a:t>
            </a:r>
            <a:r>
              <a:rPr lang="tr-TR" sz="2000" b="1" dirty="0">
                <a:effectLst/>
                <a:latin typeface="Montserrat" panose="00000500000000000000" pitchFamily="2" charset="-94"/>
                <a:ea typeface="Times New Roman" panose="02020603050405020304" pitchFamily="18" charset="0"/>
              </a:rPr>
              <a:t>işletmeleri</a:t>
            </a:r>
          </a:p>
          <a:p>
            <a:pPr algn="just">
              <a:lnSpc>
                <a:spcPct val="115000"/>
              </a:lnSpc>
            </a:pPr>
            <a:r>
              <a:rPr lang="tr-TR" sz="2000" spc="0" dirty="0">
                <a:effectLst/>
                <a:latin typeface="Montserrat" panose="00000500000000000000" pitchFamily="2" charset="-94"/>
                <a:ea typeface="Times New Roman" panose="02020603050405020304" pitchFamily="18" charset="0"/>
              </a:rPr>
              <a:t>Projede</a:t>
            </a:r>
            <a:r>
              <a:rPr lang="tr-TR" sz="2000" spc="-1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yer alan</a:t>
            </a:r>
            <a:r>
              <a:rPr lang="tr-TR" sz="2000" spc="-10"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tesis</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en az </a:t>
            </a:r>
            <a:r>
              <a:rPr lang="tr-TR" sz="2000" b="1" spc="0" dirty="0">
                <a:effectLst/>
                <a:latin typeface="Montserrat" panose="00000500000000000000" pitchFamily="2" charset="-94"/>
                <a:ea typeface="Times New Roman" panose="02020603050405020304" pitchFamily="18" charset="0"/>
              </a:rPr>
              <a:t>25</a:t>
            </a:r>
            <a:r>
              <a:rPr lang="tr-TR" sz="2000" b="1" spc="-10" dirty="0">
                <a:effectLst/>
                <a:latin typeface="Montserrat" panose="00000500000000000000" pitchFamily="2" charset="-94"/>
                <a:ea typeface="Times New Roman" panose="02020603050405020304" pitchFamily="18" charset="0"/>
              </a:rPr>
              <a:t> </a:t>
            </a:r>
            <a:r>
              <a:rPr lang="tr-TR" sz="2000" b="1" spc="0" dirty="0">
                <a:effectLst/>
                <a:latin typeface="Montserrat" panose="00000500000000000000" pitchFamily="2" charset="-94"/>
                <a:ea typeface="Times New Roman" panose="02020603050405020304" pitchFamily="18" charset="0"/>
              </a:rPr>
              <a:t>baş</a:t>
            </a:r>
            <a:r>
              <a:rPr lang="tr-TR" sz="2000" b="1" spc="-10"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kapasiteli </a:t>
            </a:r>
            <a:r>
              <a:rPr lang="tr-TR" sz="2000" spc="-10" dirty="0">
                <a:effectLst/>
                <a:latin typeface="Montserrat" panose="00000500000000000000" pitchFamily="2" charset="-94"/>
                <a:ea typeface="Times New Roman" panose="02020603050405020304" pitchFamily="18" charset="0"/>
              </a:rPr>
              <a:t>olmalıdır.</a:t>
            </a:r>
            <a:endParaRPr lang="tr-TR" sz="2000" dirty="0">
              <a:effectLst/>
              <a:latin typeface="Montserrat" panose="00000500000000000000" pitchFamily="2" charset="-94"/>
              <a:ea typeface="Calibri" panose="020F0502020204030204" pitchFamily="34" charset="0"/>
              <a:cs typeface="Times New Roman" panose="02020603050405020304" pitchFamily="18" charset="0"/>
            </a:endParaRPr>
          </a:p>
          <a:p>
            <a:pPr algn="just">
              <a:lnSpc>
                <a:spcPct val="115000"/>
              </a:lnSpc>
            </a:pPr>
            <a:r>
              <a:rPr lang="tr-TR" sz="2000" b="1" spc="0" dirty="0">
                <a:effectLst/>
                <a:latin typeface="Montserrat" panose="00000500000000000000" pitchFamily="2" charset="-94"/>
                <a:ea typeface="Times New Roman" panose="02020603050405020304" pitchFamily="18" charset="0"/>
              </a:rPr>
              <a:t>NOT: Canlı hayvan </a:t>
            </a:r>
            <a:r>
              <a:rPr lang="tr-TR" sz="2000" b="1" dirty="0">
                <a:latin typeface="Montserrat" panose="00000500000000000000" pitchFamily="2" charset="-94"/>
                <a:ea typeface="Times New Roman" panose="02020603050405020304" pitchFamily="18" charset="0"/>
              </a:rPr>
              <a:t>a</a:t>
            </a:r>
            <a:r>
              <a:rPr lang="tr-TR" sz="2000" b="1" spc="0" dirty="0">
                <a:effectLst/>
                <a:latin typeface="Montserrat" panose="00000500000000000000" pitchFamily="2" charset="-94"/>
                <a:ea typeface="Times New Roman" panose="02020603050405020304" pitchFamily="18" charset="0"/>
              </a:rPr>
              <a:t>lımı </a:t>
            </a:r>
            <a:r>
              <a:rPr lang="tr-TR" sz="2000" b="1" dirty="0">
                <a:latin typeface="Montserrat" panose="00000500000000000000" pitchFamily="2" charset="-94"/>
                <a:ea typeface="Times New Roman" panose="02020603050405020304" pitchFamily="18" charset="0"/>
              </a:rPr>
              <a:t>h</a:t>
            </a:r>
            <a:r>
              <a:rPr lang="tr-TR" sz="2000" b="1" spc="0" dirty="0">
                <a:effectLst/>
                <a:latin typeface="Montserrat" panose="00000500000000000000" pitchFamily="2" charset="-94"/>
                <a:ea typeface="Times New Roman" panose="02020603050405020304" pitchFamily="18" charset="0"/>
              </a:rPr>
              <a:t>ibe </a:t>
            </a:r>
            <a:r>
              <a:rPr lang="tr-TR" sz="2000" b="1" dirty="0">
                <a:latin typeface="Montserrat" panose="00000500000000000000" pitchFamily="2" charset="-94"/>
                <a:ea typeface="Times New Roman" panose="02020603050405020304" pitchFamily="18" charset="0"/>
              </a:rPr>
              <a:t>d</a:t>
            </a:r>
            <a:r>
              <a:rPr lang="tr-TR" sz="2000" b="1" spc="0" dirty="0">
                <a:effectLst/>
                <a:latin typeface="Montserrat" panose="00000500000000000000" pitchFamily="2" charset="-94"/>
                <a:ea typeface="Times New Roman" panose="02020603050405020304" pitchFamily="18" charset="0"/>
              </a:rPr>
              <a:t>esteği kapsamında değildir.!!!</a:t>
            </a:r>
          </a:p>
        </p:txBody>
      </p:sp>
      <p:pic>
        <p:nvPicPr>
          <p:cNvPr id="3" name="Resim 2">
            <a:extLst>
              <a:ext uri="{FF2B5EF4-FFF2-40B4-BE49-F238E27FC236}">
                <a16:creationId xmlns:a16="http://schemas.microsoft.com/office/drawing/2014/main" id="{E00CE97B-8563-4A8C-B1A4-E4526FB6B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3967941"/>
            <a:ext cx="4290002" cy="2415112"/>
          </a:xfrm>
          <a:prstGeom prst="rect">
            <a:avLst/>
          </a:prstGeom>
        </p:spPr>
      </p:pic>
      <p:pic>
        <p:nvPicPr>
          <p:cNvPr id="6" name="Resim 5">
            <a:extLst>
              <a:ext uri="{FF2B5EF4-FFF2-40B4-BE49-F238E27FC236}">
                <a16:creationId xmlns:a16="http://schemas.microsoft.com/office/drawing/2014/main" id="{D27C2B49-FED3-4E7A-9E95-5A7C11FF0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638" y="3827136"/>
            <a:ext cx="4146752" cy="2415112"/>
          </a:xfrm>
          <a:prstGeom prst="rect">
            <a:avLst/>
          </a:prstGeom>
        </p:spPr>
      </p:pic>
    </p:spTree>
    <p:extLst>
      <p:ext uri="{BB962C8B-B14F-4D97-AF65-F5344CB8AC3E}">
        <p14:creationId xmlns:p14="http://schemas.microsoft.com/office/powerpoint/2010/main" val="3969803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22</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206885" y="1117396"/>
            <a:ext cx="11501057" cy="2216504"/>
          </a:xfrm>
          <a:prstGeom prst="rect">
            <a:avLst/>
          </a:prstGeom>
          <a:noFill/>
        </p:spPr>
        <p:txBody>
          <a:bodyPr wrap="square">
            <a:spAutoFit/>
          </a:bodyPr>
          <a:lstStyle/>
          <a:p>
            <a:pPr indent="359410" algn="just">
              <a:lnSpc>
                <a:spcPct val="150000"/>
              </a:lnSpc>
              <a:spcAft>
                <a:spcPts val="800"/>
              </a:spcAft>
            </a:pP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3) Küçükbaş hayvan yetiştiriciliğine yönelik yatırımlar,</a:t>
            </a:r>
          </a:p>
          <a:p>
            <a:pPr marR="288925" lvl="0" indent="0" algn="just">
              <a:spcAft>
                <a:spcPts val="0"/>
              </a:spcAft>
              <a:buSzPts val="1200"/>
              <a:tabLst>
                <a:tab pos="612775" algn="l"/>
              </a:tabLst>
            </a:pPr>
            <a:r>
              <a:rPr lang="tr-TR" sz="2000" spc="0" dirty="0">
                <a:effectLst/>
                <a:latin typeface="Montserrat" panose="00000500000000000000" pitchFamily="2" charset="-94"/>
                <a:ea typeface="Times New Roman" panose="02020603050405020304" pitchFamily="18" charset="0"/>
              </a:rPr>
              <a:t>Küçükbaş hayvanlar için; sabit yatırım projelerindeki et/süt koyunculuğu ile et/süt </a:t>
            </a:r>
            <a:r>
              <a:rPr lang="tr-TR" sz="2000" spc="0" dirty="0" err="1">
                <a:effectLst/>
                <a:latin typeface="Montserrat" panose="00000500000000000000" pitchFamily="2" charset="-94"/>
                <a:ea typeface="Times New Roman" panose="02020603050405020304" pitchFamily="18" charset="0"/>
              </a:rPr>
              <a:t>keçiciliği</a:t>
            </a:r>
            <a:r>
              <a:rPr lang="tr-TR" sz="2000" spc="0" dirty="0">
                <a:effectLst/>
                <a:latin typeface="Montserrat" panose="00000500000000000000" pitchFamily="2" charset="-94"/>
                <a:ea typeface="Times New Roman" panose="02020603050405020304" pitchFamily="18" charset="0"/>
              </a:rPr>
              <a:t> tesisleri en az </a:t>
            </a:r>
            <a:r>
              <a:rPr lang="tr-TR" sz="2000" b="1" spc="0" dirty="0">
                <a:effectLst/>
                <a:latin typeface="Montserrat" panose="00000500000000000000" pitchFamily="2" charset="-94"/>
                <a:ea typeface="Times New Roman" panose="02020603050405020304" pitchFamily="18" charset="0"/>
              </a:rPr>
              <a:t>150 baş </a:t>
            </a:r>
            <a:r>
              <a:rPr lang="tr-TR" sz="2000" spc="0" dirty="0">
                <a:effectLst/>
                <a:latin typeface="Montserrat" panose="00000500000000000000" pitchFamily="2" charset="-94"/>
                <a:ea typeface="Times New Roman" panose="02020603050405020304" pitchFamily="18" charset="0"/>
              </a:rPr>
              <a:t>kapasiteli olacak şekilde planlanmalıdır.</a:t>
            </a:r>
          </a:p>
          <a:p>
            <a:pPr marR="288290" lvl="0" indent="0" algn="just">
              <a:spcAft>
                <a:spcPts val="0"/>
              </a:spcAft>
              <a:buSzPts val="1200"/>
              <a:tabLst>
                <a:tab pos="612775" algn="l"/>
              </a:tabLst>
            </a:pPr>
            <a:r>
              <a:rPr lang="tr-TR" sz="2000" spc="0" dirty="0">
                <a:effectLst/>
                <a:latin typeface="Montserrat" panose="00000500000000000000" pitchFamily="2" charset="-94"/>
                <a:ea typeface="Times New Roman" panose="02020603050405020304" pitchFamily="18" charset="0"/>
              </a:rPr>
              <a:t>	Ayrı bölümlerde yer alması şartıyla, koyun ve keçi yetiştiriciliği aynı tesiste </a:t>
            </a:r>
            <a:r>
              <a:rPr lang="tr-TR" sz="2000" spc="-10" dirty="0">
                <a:effectLst/>
                <a:latin typeface="Montserrat" panose="00000500000000000000" pitchFamily="2" charset="-94"/>
                <a:ea typeface="Times New Roman" panose="02020603050405020304" pitchFamily="18" charset="0"/>
              </a:rPr>
              <a:t>projelendirilebilir.</a:t>
            </a:r>
            <a:endParaRPr lang="tr-TR" sz="2000" b="1" spc="0" dirty="0">
              <a:effectLst/>
              <a:latin typeface="Montserrat" panose="00000500000000000000" pitchFamily="2" charset="-94"/>
              <a:ea typeface="Times New Roman" panose="02020603050405020304" pitchFamily="18" charset="0"/>
            </a:endParaRPr>
          </a:p>
          <a:p>
            <a:pPr algn="just">
              <a:lnSpc>
                <a:spcPct val="115000"/>
              </a:lnSpc>
            </a:pPr>
            <a:r>
              <a:rPr lang="tr-TR" sz="2000" b="1" spc="0" dirty="0">
                <a:effectLst/>
                <a:latin typeface="Montserrat" panose="00000500000000000000" pitchFamily="2" charset="-94"/>
                <a:ea typeface="Times New Roman" panose="02020603050405020304" pitchFamily="18" charset="0"/>
              </a:rPr>
              <a:t>NOT: Canlı hayvan </a:t>
            </a:r>
            <a:r>
              <a:rPr lang="tr-TR" sz="2000" b="1" dirty="0">
                <a:latin typeface="Montserrat" panose="00000500000000000000" pitchFamily="2" charset="-94"/>
                <a:ea typeface="Times New Roman" panose="02020603050405020304" pitchFamily="18" charset="0"/>
              </a:rPr>
              <a:t>a</a:t>
            </a:r>
            <a:r>
              <a:rPr lang="tr-TR" sz="2000" b="1" spc="0" dirty="0">
                <a:effectLst/>
                <a:latin typeface="Montserrat" panose="00000500000000000000" pitchFamily="2" charset="-94"/>
                <a:ea typeface="Times New Roman" panose="02020603050405020304" pitchFamily="18" charset="0"/>
              </a:rPr>
              <a:t>lımı </a:t>
            </a:r>
            <a:r>
              <a:rPr lang="tr-TR" sz="2000" b="1" dirty="0">
                <a:latin typeface="Montserrat" panose="00000500000000000000" pitchFamily="2" charset="-94"/>
                <a:ea typeface="Times New Roman" panose="02020603050405020304" pitchFamily="18" charset="0"/>
              </a:rPr>
              <a:t>h</a:t>
            </a:r>
            <a:r>
              <a:rPr lang="tr-TR" sz="2000" b="1" spc="0" dirty="0">
                <a:effectLst/>
                <a:latin typeface="Montserrat" panose="00000500000000000000" pitchFamily="2" charset="-94"/>
                <a:ea typeface="Times New Roman" panose="02020603050405020304" pitchFamily="18" charset="0"/>
              </a:rPr>
              <a:t>ibe </a:t>
            </a:r>
            <a:r>
              <a:rPr lang="tr-TR" sz="2000" b="1" dirty="0">
                <a:latin typeface="Montserrat" panose="00000500000000000000" pitchFamily="2" charset="-94"/>
                <a:ea typeface="Times New Roman" panose="02020603050405020304" pitchFamily="18" charset="0"/>
              </a:rPr>
              <a:t>d</a:t>
            </a:r>
            <a:r>
              <a:rPr lang="tr-TR" sz="2000" b="1" spc="0" dirty="0">
                <a:effectLst/>
                <a:latin typeface="Montserrat" panose="00000500000000000000" pitchFamily="2" charset="-94"/>
                <a:ea typeface="Times New Roman" panose="02020603050405020304" pitchFamily="18" charset="0"/>
              </a:rPr>
              <a:t>esteği kapsamında değildir.!!!</a:t>
            </a:r>
          </a:p>
        </p:txBody>
      </p:sp>
      <p:pic>
        <p:nvPicPr>
          <p:cNvPr id="3" name="Resim 2">
            <a:extLst>
              <a:ext uri="{FF2B5EF4-FFF2-40B4-BE49-F238E27FC236}">
                <a16:creationId xmlns:a16="http://schemas.microsoft.com/office/drawing/2014/main" id="{829A84DF-AD14-49FD-8395-F0801B1F9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5" y="3429000"/>
            <a:ext cx="4929605" cy="2857500"/>
          </a:xfrm>
          <a:prstGeom prst="rect">
            <a:avLst/>
          </a:prstGeom>
        </p:spPr>
      </p:pic>
      <p:pic>
        <p:nvPicPr>
          <p:cNvPr id="6" name="Resim 5">
            <a:extLst>
              <a:ext uri="{FF2B5EF4-FFF2-40B4-BE49-F238E27FC236}">
                <a16:creationId xmlns:a16="http://schemas.microsoft.com/office/drawing/2014/main" id="{025CA8EE-033D-4ED8-B6EF-F86D28A35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694" y="3341357"/>
            <a:ext cx="4718685" cy="2903807"/>
          </a:xfrm>
          <a:prstGeom prst="rect">
            <a:avLst/>
          </a:prstGeom>
        </p:spPr>
      </p:pic>
    </p:spTree>
    <p:extLst>
      <p:ext uri="{BB962C8B-B14F-4D97-AF65-F5344CB8AC3E}">
        <p14:creationId xmlns:p14="http://schemas.microsoft.com/office/powerpoint/2010/main" val="151208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33340"/>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23</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76021" y="1152417"/>
            <a:ext cx="12039957" cy="2811026"/>
          </a:xfrm>
          <a:prstGeom prst="rect">
            <a:avLst/>
          </a:prstGeom>
          <a:noFill/>
        </p:spPr>
        <p:txBody>
          <a:bodyPr wrap="square">
            <a:spAutoFit/>
          </a:bodyPr>
          <a:lstStyle/>
          <a:p>
            <a:pPr indent="359410" algn="just">
              <a:lnSpc>
                <a:spcPct val="150000"/>
              </a:lnSpc>
              <a:spcAft>
                <a:spcPts val="800"/>
              </a:spcAft>
            </a:pP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4) Kanatlı hayvan yetiştiriciliğine yönelik yatırımlar,</a:t>
            </a:r>
          </a:p>
          <a:p>
            <a:pPr marR="290195" lvl="0" indent="0" algn="l">
              <a:buSzPts val="1200"/>
              <a:tabLst>
                <a:tab pos="588645" algn="l"/>
              </a:tabLst>
            </a:pPr>
            <a:r>
              <a:rPr lang="tr-TR" sz="2000" spc="0" dirty="0">
                <a:effectLst/>
                <a:latin typeface="Montserrat" panose="00000500000000000000" pitchFamily="2" charset="-94"/>
                <a:ea typeface="Times New Roman" panose="02020603050405020304" pitchFamily="18" charset="0"/>
              </a:rPr>
              <a:t>Bu</a:t>
            </a:r>
            <a:r>
              <a:rPr lang="tr-TR" sz="2000" spc="-7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konuda</a:t>
            </a:r>
            <a:r>
              <a:rPr lang="tr-TR" sz="2000" spc="-75" dirty="0">
                <a:effectLst/>
                <a:latin typeface="Montserrat" panose="00000500000000000000" pitchFamily="2" charset="-94"/>
                <a:ea typeface="Times New Roman" panose="02020603050405020304" pitchFamily="18" charset="0"/>
              </a:rPr>
              <a:t> </a:t>
            </a:r>
            <a:r>
              <a:rPr lang="tr-TR" sz="2000" b="1" spc="0" dirty="0">
                <a:effectLst/>
                <a:latin typeface="Montserrat" panose="00000500000000000000" pitchFamily="2" charset="-94"/>
                <a:ea typeface="Times New Roman" panose="02020603050405020304" pitchFamily="18" charset="0"/>
              </a:rPr>
              <a:t>sadece</a:t>
            </a:r>
            <a:r>
              <a:rPr lang="tr-TR" sz="2000" b="1" spc="-75" dirty="0">
                <a:effectLst/>
                <a:latin typeface="Montserrat" panose="00000500000000000000" pitchFamily="2" charset="-94"/>
                <a:ea typeface="Times New Roman" panose="02020603050405020304" pitchFamily="18" charset="0"/>
              </a:rPr>
              <a:t> </a:t>
            </a:r>
            <a:r>
              <a:rPr lang="tr-TR" sz="2000" b="1" spc="0" dirty="0">
                <a:effectLst/>
                <a:latin typeface="Montserrat" panose="00000500000000000000" pitchFamily="2" charset="-94"/>
                <a:ea typeface="Times New Roman" panose="02020603050405020304" pitchFamily="18" charset="0"/>
              </a:rPr>
              <a:t>kapasite</a:t>
            </a:r>
            <a:r>
              <a:rPr lang="tr-TR" sz="2000" b="1" spc="-80" dirty="0">
                <a:effectLst/>
                <a:latin typeface="Montserrat" panose="00000500000000000000" pitchFamily="2" charset="-94"/>
                <a:ea typeface="Times New Roman" panose="02020603050405020304" pitchFamily="18" charset="0"/>
              </a:rPr>
              <a:t> </a:t>
            </a:r>
            <a:r>
              <a:rPr lang="tr-TR" sz="2000" b="1" spc="0" dirty="0">
                <a:effectLst/>
                <a:latin typeface="Montserrat" panose="00000500000000000000" pitchFamily="2" charset="-94"/>
                <a:ea typeface="Times New Roman" panose="02020603050405020304" pitchFamily="18" charset="0"/>
              </a:rPr>
              <a:t>artırımı</a:t>
            </a:r>
            <a:r>
              <a:rPr lang="tr-TR" sz="2000" b="1" spc="-7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ile</a:t>
            </a:r>
            <a:r>
              <a:rPr lang="tr-TR" sz="2000" spc="-75" dirty="0">
                <a:effectLst/>
                <a:latin typeface="Montserrat" panose="00000500000000000000" pitchFamily="2" charset="-94"/>
                <a:ea typeface="Times New Roman" panose="02020603050405020304" pitchFamily="18" charset="0"/>
              </a:rPr>
              <a:t> </a:t>
            </a:r>
            <a:r>
              <a:rPr lang="tr-TR" sz="2000" b="1" spc="0" dirty="0">
                <a:effectLst/>
                <a:latin typeface="Montserrat" panose="00000500000000000000" pitchFamily="2" charset="-94"/>
                <a:ea typeface="Times New Roman" panose="02020603050405020304" pitchFamily="18" charset="0"/>
              </a:rPr>
              <a:t>teknoloji yenileme ve/veya modernizasyon </a:t>
            </a:r>
            <a:r>
              <a:rPr lang="tr-TR" sz="2000" spc="0" dirty="0">
                <a:effectLst/>
                <a:latin typeface="Montserrat" panose="00000500000000000000" pitchFamily="2" charset="-94"/>
                <a:ea typeface="Times New Roman" panose="02020603050405020304" pitchFamily="18" charset="0"/>
              </a:rPr>
              <a:t>niteliğindeki başvurular hibe kapsamındadır. Yeni Tesis başvuruları kabul edilmeyecektir.</a:t>
            </a:r>
          </a:p>
          <a:p>
            <a:pPr lvl="0" indent="0" algn="l">
              <a:spcBef>
                <a:spcPts val="5"/>
              </a:spcBef>
              <a:spcAft>
                <a:spcPts val="0"/>
              </a:spcAft>
              <a:buSzPts val="1200"/>
              <a:tabLst>
                <a:tab pos="588645" algn="l"/>
              </a:tabLst>
            </a:pPr>
            <a:r>
              <a:rPr lang="tr-TR" sz="2000" spc="0" dirty="0">
                <a:effectLst/>
                <a:latin typeface="Montserrat" panose="00000500000000000000" pitchFamily="2" charset="-94"/>
                <a:ea typeface="Times New Roman" panose="02020603050405020304" pitchFamily="18" charset="0"/>
              </a:rPr>
              <a:t>Tarımsal</a:t>
            </a:r>
            <a:r>
              <a:rPr lang="tr-TR" sz="2000" spc="-20"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işletmelerin</a:t>
            </a:r>
            <a:r>
              <a:rPr lang="tr-TR" sz="2000" spc="-15" dirty="0">
                <a:effectLst/>
                <a:latin typeface="Montserrat" panose="00000500000000000000" pitchFamily="2" charset="-94"/>
                <a:ea typeface="Times New Roman" panose="02020603050405020304" pitchFamily="18" charset="0"/>
              </a:rPr>
              <a:t> </a:t>
            </a:r>
            <a:r>
              <a:rPr lang="tr-TR" sz="2000" spc="-10" dirty="0">
                <a:effectLst/>
                <a:latin typeface="Montserrat" panose="00000500000000000000" pitchFamily="2" charset="-94"/>
                <a:ea typeface="Times New Roman" panose="02020603050405020304" pitchFamily="18" charset="0"/>
              </a:rPr>
              <a:t>kapasitesi;</a:t>
            </a:r>
            <a:endParaRPr lang="tr-TR" sz="2000" dirty="0">
              <a:latin typeface="Montserrat" panose="00000500000000000000" pitchFamily="2" charset="-94"/>
              <a:ea typeface="Times New Roman" panose="02020603050405020304" pitchFamily="18" charset="0"/>
            </a:endParaRPr>
          </a:p>
          <a:p>
            <a:pPr marL="342900" lvl="0" indent="-342900" algn="l">
              <a:spcBef>
                <a:spcPts val="5"/>
              </a:spcBef>
              <a:spcAft>
                <a:spcPts val="0"/>
              </a:spcAft>
              <a:buSzPct val="100000"/>
              <a:buFont typeface="Arial" panose="020B0604020202020204" pitchFamily="34" charset="0"/>
              <a:buChar char="•"/>
              <a:tabLst>
                <a:tab pos="588645" algn="l"/>
              </a:tabLst>
            </a:pPr>
            <a:r>
              <a:rPr lang="tr-TR" sz="2000" spc="-5" dirty="0">
                <a:effectLst/>
                <a:latin typeface="Montserrat" panose="00000500000000000000" pitchFamily="2" charset="-94"/>
                <a:ea typeface="Times New Roman" panose="02020603050405020304" pitchFamily="18" charset="0"/>
              </a:rPr>
              <a:t>1.000 - 15.000       </a:t>
            </a:r>
            <a:r>
              <a:rPr lang="tr-TR" sz="2000" b="1" spc="-10" dirty="0">
                <a:effectLst/>
                <a:latin typeface="Montserrat" panose="00000500000000000000" pitchFamily="2" charset="-94"/>
                <a:ea typeface="Times New Roman" panose="02020603050405020304" pitchFamily="18" charset="0"/>
              </a:rPr>
              <a:t>hindi/dönem,</a:t>
            </a:r>
            <a:endParaRPr lang="tr-TR" sz="2000" b="1" spc="-5" dirty="0">
              <a:latin typeface="Montserrat" panose="00000500000000000000" pitchFamily="2" charset="-94"/>
              <a:ea typeface="Times New Roman" panose="02020603050405020304" pitchFamily="18" charset="0"/>
            </a:endParaRPr>
          </a:p>
          <a:p>
            <a:pPr marL="342900" lvl="0" indent="-342900" algn="l">
              <a:spcBef>
                <a:spcPts val="5"/>
              </a:spcBef>
              <a:spcAft>
                <a:spcPts val="0"/>
              </a:spcAft>
              <a:buSzPct val="100000"/>
              <a:buFont typeface="Arial" panose="020B0604020202020204" pitchFamily="34" charset="0"/>
              <a:buChar char="•"/>
              <a:tabLst>
                <a:tab pos="588645" algn="l"/>
              </a:tabLst>
            </a:pPr>
            <a:r>
              <a:rPr lang="tr-TR" sz="2000" spc="-5" dirty="0">
                <a:effectLst/>
                <a:latin typeface="Montserrat" panose="00000500000000000000" pitchFamily="2" charset="-94"/>
                <a:ea typeface="Times New Roman" panose="02020603050405020304" pitchFamily="18" charset="0"/>
              </a:rPr>
              <a:t>350 -     3000</a:t>
            </a:r>
            <a:r>
              <a:rPr lang="tr-TR" sz="2000" spc="-15" dirty="0">
                <a:effectLst/>
                <a:latin typeface="Montserrat" panose="00000500000000000000" pitchFamily="2" charset="-94"/>
                <a:ea typeface="Times New Roman" panose="02020603050405020304" pitchFamily="18" charset="0"/>
              </a:rPr>
              <a:t>        </a:t>
            </a:r>
            <a:r>
              <a:rPr lang="tr-TR" sz="2000" b="1" spc="-10" dirty="0">
                <a:effectLst/>
                <a:latin typeface="Montserrat" panose="00000500000000000000" pitchFamily="2" charset="-94"/>
                <a:ea typeface="Times New Roman" panose="02020603050405020304" pitchFamily="18" charset="0"/>
              </a:rPr>
              <a:t>kaz/dönem</a:t>
            </a:r>
            <a:endParaRPr lang="tr-TR" sz="2000" b="1" spc="-5" dirty="0">
              <a:latin typeface="Montserrat" panose="00000500000000000000" pitchFamily="2" charset="-94"/>
              <a:ea typeface="Times New Roman" panose="02020603050405020304" pitchFamily="18" charset="0"/>
            </a:endParaRPr>
          </a:p>
          <a:p>
            <a:pPr marL="342900" lvl="0" indent="-342900" algn="l">
              <a:spcBef>
                <a:spcPts val="5"/>
              </a:spcBef>
              <a:spcAft>
                <a:spcPts val="0"/>
              </a:spcAft>
              <a:buSzPct val="100000"/>
              <a:buFont typeface="Arial" panose="020B0604020202020204" pitchFamily="34" charset="0"/>
              <a:buChar char="•"/>
              <a:tabLst>
                <a:tab pos="588645" algn="l"/>
              </a:tabLst>
            </a:pPr>
            <a:r>
              <a:rPr lang="tr-TR" sz="2000" spc="-5" dirty="0">
                <a:latin typeface="Montserrat" panose="00000500000000000000" pitchFamily="2" charset="-94"/>
                <a:ea typeface="Times New Roman" panose="02020603050405020304" pitchFamily="18" charset="0"/>
              </a:rPr>
              <a:t>7.5</a:t>
            </a:r>
            <a:r>
              <a:rPr lang="tr-TR" sz="2000" spc="-5" dirty="0">
                <a:effectLst/>
                <a:latin typeface="Montserrat" panose="00000500000000000000" pitchFamily="2" charset="-94"/>
                <a:ea typeface="Times New Roman" panose="02020603050405020304" pitchFamily="18" charset="0"/>
              </a:rPr>
              <a:t>00 -100.000    </a:t>
            </a:r>
            <a:r>
              <a:rPr lang="tr-TR" sz="2000" b="1" spc="-5" dirty="0">
                <a:effectLst/>
                <a:latin typeface="Montserrat" panose="00000500000000000000" pitchFamily="2" charset="-94"/>
                <a:ea typeface="Times New Roman" panose="02020603050405020304" pitchFamily="18" charset="0"/>
              </a:rPr>
              <a:t>yumurta</a:t>
            </a:r>
            <a:r>
              <a:rPr lang="tr-TR" sz="2000" b="1" spc="-15" dirty="0">
                <a:effectLst/>
                <a:latin typeface="Montserrat" panose="00000500000000000000" pitchFamily="2" charset="-94"/>
                <a:ea typeface="Times New Roman" panose="02020603050405020304" pitchFamily="18" charset="0"/>
              </a:rPr>
              <a:t> </a:t>
            </a:r>
            <a:r>
              <a:rPr lang="tr-TR" sz="2000" b="1" spc="-5" dirty="0">
                <a:effectLst/>
                <a:latin typeface="Montserrat" panose="00000500000000000000" pitchFamily="2" charset="-94"/>
                <a:ea typeface="Times New Roman" panose="02020603050405020304" pitchFamily="18" charset="0"/>
              </a:rPr>
              <a:t>tavukçuluğu/dönem</a:t>
            </a:r>
          </a:p>
          <a:p>
            <a:pPr marL="342900" lvl="0" indent="-342900" algn="l">
              <a:spcBef>
                <a:spcPts val="5"/>
              </a:spcBef>
              <a:spcAft>
                <a:spcPts val="0"/>
              </a:spcAft>
              <a:buSzPct val="100000"/>
              <a:buFont typeface="Arial" panose="020B0604020202020204" pitchFamily="34" charset="0"/>
              <a:buChar char="•"/>
              <a:tabLst>
                <a:tab pos="588645" algn="l"/>
              </a:tabLst>
            </a:pPr>
            <a:r>
              <a:rPr lang="tr-TR" sz="2000" spc="-5" dirty="0">
                <a:latin typeface="Montserrat" panose="00000500000000000000" pitchFamily="2" charset="-94"/>
                <a:ea typeface="Times New Roman" panose="02020603050405020304" pitchFamily="18" charset="0"/>
              </a:rPr>
              <a:t>5.000-100.000</a:t>
            </a:r>
            <a:r>
              <a:rPr lang="tr-TR" sz="2000" b="1" spc="-5" dirty="0">
                <a:effectLst/>
                <a:latin typeface="Montserrat" panose="00000500000000000000" pitchFamily="2" charset="-94"/>
                <a:ea typeface="Times New Roman" panose="02020603050405020304" pitchFamily="18" charset="0"/>
              </a:rPr>
              <a:t>    </a:t>
            </a:r>
            <a:r>
              <a:rPr lang="tr-TR" sz="2000" b="1" spc="-5" dirty="0" err="1">
                <a:effectLst/>
                <a:latin typeface="Montserrat" panose="00000500000000000000" pitchFamily="2" charset="-94"/>
                <a:ea typeface="Times New Roman" panose="02020603050405020304" pitchFamily="18" charset="0"/>
              </a:rPr>
              <a:t>broyler</a:t>
            </a:r>
            <a:r>
              <a:rPr lang="tr-TR" sz="2000" b="1" spc="-5" dirty="0">
                <a:effectLst/>
                <a:latin typeface="Montserrat" panose="00000500000000000000" pitchFamily="2" charset="-94"/>
                <a:ea typeface="Times New Roman" panose="02020603050405020304" pitchFamily="18" charset="0"/>
              </a:rPr>
              <a:t> </a:t>
            </a:r>
            <a:r>
              <a:rPr lang="tr-TR" sz="2000" b="1" spc="-10" dirty="0">
                <a:effectLst/>
                <a:latin typeface="Montserrat" panose="00000500000000000000" pitchFamily="2" charset="-94"/>
                <a:ea typeface="Times New Roman" panose="02020603050405020304" pitchFamily="18" charset="0"/>
              </a:rPr>
              <a:t>(tavuk)/dönem</a:t>
            </a:r>
            <a:r>
              <a:rPr lang="tr-TR" sz="2000" b="1" spc="-5" dirty="0">
                <a:latin typeface="Montserrat" panose="00000500000000000000" pitchFamily="2" charset="-94"/>
                <a:ea typeface="Times New Roman" panose="02020603050405020304" pitchFamily="18" charset="0"/>
              </a:rPr>
              <a:t>     </a:t>
            </a:r>
            <a:r>
              <a:rPr lang="tr-TR" sz="2000" spc="-5" dirty="0">
                <a:latin typeface="Montserrat" panose="00000500000000000000" pitchFamily="2" charset="-94"/>
                <a:ea typeface="Times New Roman" panose="02020603050405020304" pitchFamily="18" charset="0"/>
              </a:rPr>
              <a:t>olmalıdır….</a:t>
            </a:r>
          </a:p>
        </p:txBody>
      </p:sp>
      <p:pic>
        <p:nvPicPr>
          <p:cNvPr id="6" name="Resim 5">
            <a:extLst>
              <a:ext uri="{FF2B5EF4-FFF2-40B4-BE49-F238E27FC236}">
                <a16:creationId xmlns:a16="http://schemas.microsoft.com/office/drawing/2014/main" id="{EB60CC7A-1BB1-4A6D-B070-761BA8BAF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085" y="2468880"/>
            <a:ext cx="3819401" cy="3714730"/>
          </a:xfrm>
          <a:prstGeom prst="rect">
            <a:avLst/>
          </a:prstGeom>
        </p:spPr>
      </p:pic>
      <p:pic>
        <p:nvPicPr>
          <p:cNvPr id="8" name="Resim 7">
            <a:extLst>
              <a:ext uri="{FF2B5EF4-FFF2-40B4-BE49-F238E27FC236}">
                <a16:creationId xmlns:a16="http://schemas.microsoft.com/office/drawing/2014/main" id="{DA61AA51-0A8F-4C66-A465-03A606C77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34" y="4050119"/>
            <a:ext cx="3228776" cy="2264962"/>
          </a:xfrm>
          <a:prstGeom prst="rect">
            <a:avLst/>
          </a:prstGeom>
        </p:spPr>
      </p:pic>
      <p:pic>
        <p:nvPicPr>
          <p:cNvPr id="13" name="Resim 12">
            <a:extLst>
              <a:ext uri="{FF2B5EF4-FFF2-40B4-BE49-F238E27FC236}">
                <a16:creationId xmlns:a16="http://schemas.microsoft.com/office/drawing/2014/main" id="{0CDF2633-6417-44AD-9568-EE9C65FD01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710" y="4050118"/>
            <a:ext cx="3511118" cy="2133492"/>
          </a:xfrm>
          <a:prstGeom prst="rect">
            <a:avLst/>
          </a:prstGeom>
        </p:spPr>
      </p:pic>
    </p:spTree>
    <p:extLst>
      <p:ext uri="{BB962C8B-B14F-4D97-AF65-F5344CB8AC3E}">
        <p14:creationId xmlns:p14="http://schemas.microsoft.com/office/powerpoint/2010/main" val="424441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24</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206885" y="1232905"/>
            <a:ext cx="11501057" cy="2195473"/>
          </a:xfrm>
          <a:prstGeom prst="rect">
            <a:avLst/>
          </a:prstGeom>
          <a:noFill/>
        </p:spPr>
        <p:txBody>
          <a:bodyPr wrap="square">
            <a:spAutoFit/>
          </a:bodyPr>
          <a:lstStyle/>
          <a:p>
            <a:pPr indent="359410" algn="just">
              <a:lnSpc>
                <a:spcPct val="150000"/>
              </a:lnSpc>
              <a:spcAft>
                <a:spcPts val="800"/>
              </a:spcAft>
            </a:pP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5) Kültür mantarı üretimine yönelik yatırımlar</a:t>
            </a:r>
            <a:r>
              <a:rPr lang="tr-TR" sz="2000" b="1" dirty="0">
                <a:solidFill>
                  <a:srgbClr val="C00000"/>
                </a:solidFill>
                <a:latin typeface="Montserrat" panose="00000500000000000000" pitchFamily="2" charset="-94"/>
                <a:ea typeface="Times New Roman" panose="02020603050405020304" pitchFamily="18" charset="0"/>
                <a:cs typeface="Times New Roman" panose="02020603050405020304" pitchFamily="18" charset="0"/>
              </a:rPr>
              <a:t>;</a:t>
            </a:r>
            <a:endPar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p>
            <a:pPr marR="290195" indent="0">
              <a:buSzPts val="1200"/>
              <a:tabLst>
                <a:tab pos="588645" algn="l"/>
              </a:tabLst>
            </a:pPr>
            <a:r>
              <a:rPr lang="tr-TR" sz="2000" spc="0" dirty="0">
                <a:effectLst/>
                <a:latin typeface="Montserrat" panose="00000500000000000000" pitchFamily="2" charset="-94"/>
                <a:ea typeface="Times New Roman" panose="02020603050405020304" pitchFamily="18" charset="0"/>
              </a:rPr>
              <a:t>	Kültür mantarı üretimine yönelik sabit yatırımlar mantar üretim tesisi ve bu tesisin kapasitesine uygun </a:t>
            </a:r>
            <a:r>
              <a:rPr lang="tr-TR" sz="2000" spc="0" dirty="0" err="1">
                <a:effectLst/>
                <a:latin typeface="Montserrat" panose="00000500000000000000" pitchFamily="2" charset="-94"/>
                <a:ea typeface="Times New Roman" panose="02020603050405020304" pitchFamily="18" charset="0"/>
              </a:rPr>
              <a:t>kompost</a:t>
            </a:r>
            <a:r>
              <a:rPr lang="tr-TR" sz="2000" spc="0" dirty="0">
                <a:effectLst/>
                <a:latin typeface="Montserrat" panose="00000500000000000000" pitchFamily="2" charset="-94"/>
                <a:ea typeface="Times New Roman" panose="02020603050405020304" pitchFamily="18" charset="0"/>
              </a:rPr>
              <a:t> hazırlama ünitesi ile birlikte projelendirilebileceği gibi sadece mantar üretim tesisi olarak da projelendirilebilir.</a:t>
            </a:r>
          </a:p>
          <a:p>
            <a:pPr marR="290195" indent="0">
              <a:buSzPts val="1200"/>
              <a:tabLst>
                <a:tab pos="588645" algn="l"/>
              </a:tabLst>
            </a:pPr>
            <a:endParaRPr lang="tr-TR" sz="2000" spc="0" dirty="0">
              <a:effectLst/>
              <a:latin typeface="Montserrat" panose="00000500000000000000" pitchFamily="2" charset="-94"/>
              <a:ea typeface="Times New Roman" panose="02020603050405020304" pitchFamily="18" charset="0"/>
            </a:endParaRPr>
          </a:p>
          <a:p>
            <a:pPr marL="457200" lvl="1" indent="0" algn="just">
              <a:buSzPts val="1200"/>
              <a:tabLst>
                <a:tab pos="765175" algn="l"/>
              </a:tabLst>
            </a:pPr>
            <a:endParaRPr lang="tr-TR" sz="2000" dirty="0">
              <a:effectLst/>
              <a:latin typeface="Montserrat" panose="00000500000000000000" pitchFamily="2" charset="-94"/>
              <a:ea typeface="Times New Roman" panose="02020603050405020304" pitchFamily="18" charset="0"/>
            </a:endParaRPr>
          </a:p>
        </p:txBody>
      </p:sp>
      <p:pic>
        <p:nvPicPr>
          <p:cNvPr id="3" name="Resim 2">
            <a:extLst>
              <a:ext uri="{FF2B5EF4-FFF2-40B4-BE49-F238E27FC236}">
                <a16:creationId xmlns:a16="http://schemas.microsoft.com/office/drawing/2014/main" id="{A624C63F-615F-4A8A-BF7E-C0BB4E94C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5" y="2862579"/>
            <a:ext cx="6905625" cy="3444875"/>
          </a:xfrm>
          <a:prstGeom prst="rect">
            <a:avLst/>
          </a:prstGeom>
        </p:spPr>
      </p:pic>
      <p:pic>
        <p:nvPicPr>
          <p:cNvPr id="6" name="Resim 5">
            <a:extLst>
              <a:ext uri="{FF2B5EF4-FFF2-40B4-BE49-F238E27FC236}">
                <a16:creationId xmlns:a16="http://schemas.microsoft.com/office/drawing/2014/main" id="{C233116F-798A-480D-985D-A055D9375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9049" y="2887661"/>
            <a:ext cx="4298661" cy="3193099"/>
          </a:xfrm>
          <a:prstGeom prst="rect">
            <a:avLst/>
          </a:prstGeom>
        </p:spPr>
      </p:pic>
      <p:pic>
        <p:nvPicPr>
          <p:cNvPr id="8" name="Resim 7">
            <a:extLst>
              <a:ext uri="{FF2B5EF4-FFF2-40B4-BE49-F238E27FC236}">
                <a16:creationId xmlns:a16="http://schemas.microsoft.com/office/drawing/2014/main" id="{14E7B499-D43E-433B-98E6-5A8143BC1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495" y="4164329"/>
            <a:ext cx="2143125" cy="2143125"/>
          </a:xfrm>
          <a:prstGeom prst="rect">
            <a:avLst/>
          </a:prstGeom>
        </p:spPr>
      </p:pic>
    </p:spTree>
    <p:extLst>
      <p:ext uri="{BB962C8B-B14F-4D97-AF65-F5344CB8AC3E}">
        <p14:creationId xmlns:p14="http://schemas.microsoft.com/office/powerpoint/2010/main" val="1205103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25</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345471" y="1178921"/>
            <a:ext cx="11501057" cy="3118803"/>
          </a:xfrm>
          <a:prstGeom prst="rect">
            <a:avLst/>
          </a:prstGeom>
          <a:noFill/>
        </p:spPr>
        <p:txBody>
          <a:bodyPr wrap="square">
            <a:spAutoFit/>
          </a:bodyPr>
          <a:lstStyle/>
          <a:p>
            <a:pPr indent="359410" algn="just">
              <a:lnSpc>
                <a:spcPct val="150000"/>
              </a:lnSpc>
              <a:spcAft>
                <a:spcPts val="800"/>
              </a:spcAft>
            </a:pP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6) Büyükbaş ve küçükbaş hayvan kesimhanelerine yönelik yatırımlar</a:t>
            </a:r>
            <a:r>
              <a:rPr lang="tr-TR" sz="2000" b="1" dirty="0">
                <a:solidFill>
                  <a:srgbClr val="C00000"/>
                </a:solidFill>
                <a:latin typeface="Montserrat" panose="00000500000000000000" pitchFamily="2" charset="-94"/>
                <a:ea typeface="Times New Roman" panose="02020603050405020304" pitchFamily="18" charset="0"/>
                <a:cs typeface="Times New Roman" panose="02020603050405020304" pitchFamily="18" charset="0"/>
              </a:rPr>
              <a:t>;</a:t>
            </a:r>
            <a:endPar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p>
            <a:pPr marR="290195" indent="0" algn="just">
              <a:buSzPts val="1200"/>
              <a:tabLst>
                <a:tab pos="588645" algn="l"/>
              </a:tabLst>
            </a:pPr>
            <a:r>
              <a:rPr lang="tr-TR" sz="2000" dirty="0">
                <a:effectLst/>
                <a:latin typeface="Montserrat" panose="00000500000000000000" pitchFamily="2" charset="-94"/>
                <a:ea typeface="Times New Roman" panose="02020603050405020304" pitchFamily="18" charset="0"/>
              </a:rPr>
              <a:t>	Sadece </a:t>
            </a:r>
            <a:r>
              <a:rPr lang="tr-TR" sz="2000" b="1" dirty="0">
                <a:effectLst/>
                <a:latin typeface="Montserrat" panose="00000500000000000000" pitchFamily="2" charset="-94"/>
                <a:ea typeface="Times New Roman" panose="02020603050405020304" pitchFamily="18" charset="0"/>
              </a:rPr>
              <a:t>faal olan kesimhaneler için  </a:t>
            </a:r>
            <a:r>
              <a:rPr lang="tr-TR" sz="2000" dirty="0">
                <a:effectLst/>
                <a:latin typeface="Montserrat" panose="00000500000000000000" pitchFamily="2" charset="-94"/>
                <a:ea typeface="Times New Roman" panose="02020603050405020304" pitchFamily="18" charset="0"/>
              </a:rPr>
              <a:t>Kapasite artırımı ile teknoloji yenileme ve/veya modernizasyon niteliğindeki projeler başvuru yapabilirler.</a:t>
            </a:r>
          </a:p>
          <a:p>
            <a:pPr marR="290195" indent="0" algn="just">
              <a:buSzPts val="1200"/>
              <a:tabLst>
                <a:tab pos="588645" algn="l"/>
              </a:tabLst>
            </a:pPr>
            <a:endParaRPr lang="tr-TR" sz="2000" dirty="0">
              <a:effectLst/>
              <a:latin typeface="Montserrat" panose="00000500000000000000" pitchFamily="2" charset="-94"/>
              <a:ea typeface="Times New Roman" panose="02020603050405020304" pitchFamily="18" charset="0"/>
            </a:endParaRPr>
          </a:p>
          <a:p>
            <a:pPr marR="290195" algn="just">
              <a:buSzPts val="1200"/>
              <a:tabLst>
                <a:tab pos="588645" algn="l"/>
              </a:tabLs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a:t>
            </a: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7) Kanatlı hayvan kesimhanelerine yönelik yatırımlar</a:t>
            </a:r>
            <a:r>
              <a:rPr lang="tr-TR" sz="2000" b="1" dirty="0">
                <a:solidFill>
                  <a:srgbClr val="C00000"/>
                </a:solidFill>
                <a:latin typeface="Montserrat" panose="00000500000000000000" pitchFamily="2" charset="-94"/>
                <a:ea typeface="Times New Roman" panose="02020603050405020304" pitchFamily="18" charset="0"/>
                <a:cs typeface="Times New Roman" panose="02020603050405020304" pitchFamily="18" charset="0"/>
              </a:rPr>
              <a:t>;</a:t>
            </a:r>
          </a:p>
          <a:p>
            <a:pPr marR="290195" algn="just">
              <a:buSzPts val="1200"/>
              <a:tabLst>
                <a:tab pos="588645" algn="l"/>
              </a:tabLst>
            </a:pPr>
            <a:endParaRPr lang="tr-TR" sz="2000" b="1" dirty="0">
              <a:solidFill>
                <a:srgbClr val="C00000"/>
              </a:solidFill>
              <a:latin typeface="Montserrat" panose="00000500000000000000" pitchFamily="2" charset="-94"/>
              <a:ea typeface="Times New Roman" panose="02020603050405020304" pitchFamily="18" charset="0"/>
              <a:cs typeface="Times New Roman" panose="02020603050405020304" pitchFamily="18" charset="0"/>
            </a:endParaRPr>
          </a:p>
          <a:p>
            <a:pPr marR="290195" algn="just">
              <a:buSzPts val="1200"/>
              <a:tabLst>
                <a:tab pos="588645" algn="l"/>
              </a:tabLst>
            </a:pPr>
            <a:r>
              <a:rPr lang="tr-TR" sz="2000" spc="0" dirty="0">
                <a:effectLst/>
                <a:latin typeface="Montserrat" panose="00000500000000000000" pitchFamily="2" charset="-94"/>
                <a:ea typeface="Times New Roman" panose="02020603050405020304" pitchFamily="18" charset="0"/>
              </a:rPr>
              <a:t>	İlimizde Kanatlı kesimhanelerine yönelik </a:t>
            </a:r>
            <a:r>
              <a:rPr lang="tr-TR" sz="2000" b="1" spc="0" dirty="0">
                <a:effectLst/>
                <a:latin typeface="Montserrat" panose="00000500000000000000" pitchFamily="2" charset="-94"/>
                <a:ea typeface="Times New Roman" panose="02020603050405020304" pitchFamily="18" charset="0"/>
              </a:rPr>
              <a:t>tüm yatırım </a:t>
            </a:r>
            <a:r>
              <a:rPr lang="tr-TR" sz="2000" spc="0" dirty="0">
                <a:effectLst/>
                <a:latin typeface="Montserrat" panose="00000500000000000000" pitchFamily="2" charset="-94"/>
                <a:ea typeface="Times New Roman" panose="02020603050405020304" pitchFamily="18" charset="0"/>
              </a:rPr>
              <a:t>niteliklerindeki başvurular hibe desteği kapsamında değerlendirilir.</a:t>
            </a:r>
            <a:endParaRPr lang="tr-TR" sz="2000" b="1" spc="0" dirty="0">
              <a:effectLst/>
              <a:latin typeface="Montserrat" panose="00000500000000000000" pitchFamily="2" charset="-94"/>
              <a:ea typeface="Times New Roman" panose="02020603050405020304" pitchFamily="18" charset="0"/>
            </a:endParaRPr>
          </a:p>
          <a:p>
            <a:pPr marL="457200" lvl="1" indent="0" algn="just">
              <a:buSzPts val="1200"/>
              <a:tabLst>
                <a:tab pos="765175" algn="l"/>
              </a:tabLst>
            </a:pPr>
            <a:endParaRPr lang="tr-TR" sz="2000" dirty="0">
              <a:effectLst/>
              <a:latin typeface="Montserrat" panose="00000500000000000000" pitchFamily="2" charset="-94"/>
              <a:ea typeface="Times New Roman" panose="02020603050405020304" pitchFamily="18" charset="0"/>
            </a:endParaRPr>
          </a:p>
        </p:txBody>
      </p:sp>
      <p:pic>
        <p:nvPicPr>
          <p:cNvPr id="3" name="Resim 2">
            <a:extLst>
              <a:ext uri="{FF2B5EF4-FFF2-40B4-BE49-F238E27FC236}">
                <a16:creationId xmlns:a16="http://schemas.microsoft.com/office/drawing/2014/main" id="{17E3B08C-2244-4C78-A817-62F2A0077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030" y="3765332"/>
            <a:ext cx="4502086" cy="2521168"/>
          </a:xfrm>
          <a:prstGeom prst="rect">
            <a:avLst/>
          </a:prstGeom>
        </p:spPr>
      </p:pic>
      <p:pic>
        <p:nvPicPr>
          <p:cNvPr id="6" name="Resim 5">
            <a:extLst>
              <a:ext uri="{FF2B5EF4-FFF2-40B4-BE49-F238E27FC236}">
                <a16:creationId xmlns:a16="http://schemas.microsoft.com/office/drawing/2014/main" id="{58E7B05C-D250-4BB5-9CB7-8DC4032B5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37" y="4092466"/>
            <a:ext cx="3955734" cy="2229384"/>
          </a:xfrm>
          <a:prstGeom prst="rect">
            <a:avLst/>
          </a:prstGeom>
        </p:spPr>
      </p:pic>
    </p:spTree>
    <p:extLst>
      <p:ext uri="{BB962C8B-B14F-4D97-AF65-F5344CB8AC3E}">
        <p14:creationId xmlns:p14="http://schemas.microsoft.com/office/powerpoint/2010/main" val="3849594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26</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345471" y="1254045"/>
            <a:ext cx="11501057" cy="3411190"/>
          </a:xfrm>
          <a:prstGeom prst="rect">
            <a:avLst/>
          </a:prstGeom>
          <a:noFill/>
        </p:spPr>
        <p:txBody>
          <a:bodyPr wrap="square">
            <a:spAutoFit/>
          </a:bodyPr>
          <a:lstStyle/>
          <a:p>
            <a:pPr indent="359410" algn="just">
              <a:lnSpc>
                <a:spcPct val="150000"/>
              </a:lnSpc>
              <a:spcAft>
                <a:spcPts val="800"/>
              </a:spcAft>
            </a:pPr>
            <a:r>
              <a:rPr lang="tr-TR" b="1" dirty="0">
                <a:solidFill>
                  <a:srgbClr val="C00000"/>
                </a:solidFill>
                <a:latin typeface="Montserrat" panose="00000500000000000000" pitchFamily="2" charset="-94"/>
                <a:ea typeface="Times New Roman" panose="02020603050405020304" pitchFamily="18" charset="0"/>
                <a:cs typeface="Times New Roman" panose="02020603050405020304" pitchFamily="18" charset="0"/>
              </a:rPr>
              <a:t>C</a:t>
            </a:r>
            <a:r>
              <a:rPr lang="tr-TR"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 Tebliğ kapsamındaki konularla ilgili yenilenebilir enerji kaynakları kullanımına yönelik yatırımlar;</a:t>
            </a:r>
          </a:p>
          <a:p>
            <a:pPr algn="just">
              <a:lnSpc>
                <a:spcPct val="150000"/>
              </a:lnSpc>
              <a:spcAft>
                <a:spcPts val="800"/>
              </a:spcAft>
            </a:pPr>
            <a:r>
              <a:rPr lang="tr-TR" b="1" dirty="0">
                <a:effectLst/>
                <a:latin typeface="Montserrat" panose="00000500000000000000" pitchFamily="2" charset="-94"/>
                <a:ea typeface="Times New Roman" panose="02020603050405020304" pitchFamily="18" charset="0"/>
              </a:rPr>
              <a:t>Yenilenebilir enerji: </a:t>
            </a:r>
            <a:r>
              <a:rPr lang="tr-TR" dirty="0">
                <a:effectLst/>
                <a:latin typeface="Montserrat" panose="00000500000000000000" pitchFamily="2" charset="-94"/>
                <a:ea typeface="Times New Roman" panose="02020603050405020304" pitchFamily="18" charset="0"/>
              </a:rPr>
              <a:t>Jeotermal, biyogaz, güneş ve rüzgâr enerjisi ile elektrik üretimidir</a:t>
            </a:r>
          </a:p>
          <a:p>
            <a:pPr algn="just">
              <a:spcAft>
                <a:spcPts val="800"/>
              </a:spcAft>
            </a:pPr>
            <a:r>
              <a:rPr lang="tr-TR" spc="-10" dirty="0">
                <a:effectLst/>
                <a:latin typeface="Montserrat" panose="00000500000000000000" pitchFamily="2" charset="-94"/>
                <a:ea typeface="Times New Roman" panose="02020603050405020304" pitchFamily="18" charset="0"/>
              </a:rPr>
              <a:t>Tebliğde</a:t>
            </a:r>
            <a:r>
              <a:rPr lang="tr-TR" spc="-30" dirty="0">
                <a:effectLst/>
                <a:latin typeface="Montserrat" panose="00000500000000000000" pitchFamily="2" charset="-94"/>
                <a:ea typeface="Times New Roman" panose="02020603050405020304" pitchFamily="18" charset="0"/>
              </a:rPr>
              <a:t> </a:t>
            </a:r>
            <a:r>
              <a:rPr lang="tr-TR" spc="-10" dirty="0">
                <a:effectLst/>
                <a:latin typeface="Montserrat" panose="00000500000000000000" pitchFamily="2" charset="-94"/>
                <a:ea typeface="Times New Roman" panose="02020603050405020304" pitchFamily="18" charset="0"/>
              </a:rPr>
              <a:t>yer</a:t>
            </a:r>
            <a:r>
              <a:rPr lang="tr-TR" spc="-30" dirty="0">
                <a:effectLst/>
                <a:latin typeface="Montserrat" panose="00000500000000000000" pitchFamily="2" charset="-94"/>
                <a:ea typeface="Times New Roman" panose="02020603050405020304" pitchFamily="18" charset="0"/>
              </a:rPr>
              <a:t> </a:t>
            </a:r>
            <a:r>
              <a:rPr lang="tr-TR" spc="-10" dirty="0">
                <a:effectLst/>
                <a:latin typeface="Montserrat" panose="00000500000000000000" pitchFamily="2" charset="-94"/>
                <a:ea typeface="Times New Roman" panose="02020603050405020304" pitchFamily="18" charset="0"/>
              </a:rPr>
              <a:t>alan</a:t>
            </a:r>
            <a:r>
              <a:rPr lang="tr-TR" spc="-30" dirty="0">
                <a:effectLst/>
                <a:latin typeface="Montserrat" panose="00000500000000000000" pitchFamily="2" charset="-94"/>
                <a:ea typeface="Times New Roman" panose="02020603050405020304" pitchFamily="18" charset="0"/>
              </a:rPr>
              <a:t> </a:t>
            </a:r>
            <a:r>
              <a:rPr lang="tr-TR" spc="-10" dirty="0">
                <a:effectLst/>
                <a:latin typeface="Montserrat" panose="00000500000000000000" pitchFamily="2" charset="-94"/>
                <a:ea typeface="Times New Roman" panose="02020603050405020304" pitchFamily="18" charset="0"/>
              </a:rPr>
              <a:t>yatırım</a:t>
            </a:r>
            <a:r>
              <a:rPr lang="tr-TR" spc="-55" dirty="0">
                <a:effectLst/>
                <a:latin typeface="Montserrat" panose="00000500000000000000" pitchFamily="2" charset="-94"/>
                <a:ea typeface="Times New Roman" panose="02020603050405020304" pitchFamily="18" charset="0"/>
              </a:rPr>
              <a:t> </a:t>
            </a:r>
            <a:r>
              <a:rPr lang="tr-TR" spc="-10" dirty="0">
                <a:effectLst/>
                <a:latin typeface="Montserrat" panose="00000500000000000000" pitchFamily="2" charset="-94"/>
                <a:ea typeface="Times New Roman" panose="02020603050405020304" pitchFamily="18" charset="0"/>
              </a:rPr>
              <a:t>konularıyla</a:t>
            </a:r>
            <a:r>
              <a:rPr lang="tr-TR" spc="-30" dirty="0">
                <a:effectLst/>
                <a:latin typeface="Montserrat" panose="00000500000000000000" pitchFamily="2" charset="-94"/>
                <a:ea typeface="Times New Roman" panose="02020603050405020304" pitchFamily="18" charset="0"/>
              </a:rPr>
              <a:t> </a:t>
            </a:r>
            <a:r>
              <a:rPr lang="tr-TR" spc="-10" dirty="0">
                <a:effectLst/>
                <a:latin typeface="Montserrat" panose="00000500000000000000" pitchFamily="2" charset="-94"/>
                <a:ea typeface="Times New Roman" panose="02020603050405020304" pitchFamily="18" charset="0"/>
              </a:rPr>
              <a:t>uygunluk</a:t>
            </a:r>
            <a:r>
              <a:rPr lang="tr-TR" spc="-35" dirty="0">
                <a:effectLst/>
                <a:latin typeface="Montserrat" panose="00000500000000000000" pitchFamily="2" charset="-94"/>
                <a:ea typeface="Times New Roman" panose="02020603050405020304" pitchFamily="18" charset="0"/>
              </a:rPr>
              <a:t> </a:t>
            </a:r>
            <a:r>
              <a:rPr lang="tr-TR" spc="-10" dirty="0">
                <a:effectLst/>
                <a:latin typeface="Montserrat" panose="00000500000000000000" pitchFamily="2" charset="-94"/>
                <a:ea typeface="Times New Roman" panose="02020603050405020304" pitchFamily="18" charset="0"/>
              </a:rPr>
              <a:t>gösteren</a:t>
            </a:r>
            <a:r>
              <a:rPr lang="tr-TR" spc="-30" dirty="0">
                <a:effectLst/>
                <a:latin typeface="Montserrat" panose="00000500000000000000" pitchFamily="2" charset="-94"/>
                <a:ea typeface="Times New Roman" panose="02020603050405020304" pitchFamily="18" charset="0"/>
              </a:rPr>
              <a:t> </a:t>
            </a:r>
            <a:r>
              <a:rPr lang="tr-TR" b="1" spc="-30" dirty="0">
                <a:effectLst/>
                <a:latin typeface="Montserrat" panose="00000500000000000000" pitchFamily="2" charset="-94"/>
                <a:ea typeface="Times New Roman" panose="02020603050405020304" pitchFamily="18" charset="0"/>
              </a:rPr>
              <a:t>faal </a:t>
            </a:r>
            <a:r>
              <a:rPr lang="tr-TR" b="1" spc="-10" dirty="0">
                <a:effectLst/>
                <a:latin typeface="Montserrat" panose="00000500000000000000" pitchFamily="2" charset="-94"/>
                <a:ea typeface="Times New Roman" panose="02020603050405020304" pitchFamily="18" charset="0"/>
              </a:rPr>
              <a:t>işletmeler</a:t>
            </a:r>
            <a:r>
              <a:rPr lang="tr-TR" spc="-10" dirty="0">
                <a:effectLst/>
                <a:latin typeface="Montserrat" panose="00000500000000000000" pitchFamily="2" charset="-94"/>
                <a:ea typeface="Times New Roman" panose="02020603050405020304" pitchFamily="18" charset="0"/>
              </a:rPr>
              <a:t>,</a:t>
            </a:r>
            <a:r>
              <a:rPr lang="tr-TR" spc="-25" dirty="0">
                <a:effectLst/>
                <a:latin typeface="Montserrat" panose="00000500000000000000" pitchFamily="2" charset="-94"/>
                <a:ea typeface="Times New Roman" panose="02020603050405020304" pitchFamily="18" charset="0"/>
              </a:rPr>
              <a:t> </a:t>
            </a:r>
            <a:r>
              <a:rPr lang="tr-TR" spc="-10" dirty="0">
                <a:effectLst/>
                <a:latin typeface="Montserrat" panose="00000500000000000000" pitchFamily="2" charset="-94"/>
                <a:ea typeface="Times New Roman" panose="02020603050405020304" pitchFamily="18" charset="0"/>
              </a:rPr>
              <a:t>tesisin</a:t>
            </a:r>
            <a:r>
              <a:rPr lang="tr-TR" spc="-25" dirty="0">
                <a:effectLst/>
                <a:latin typeface="Montserrat" panose="00000500000000000000" pitchFamily="2" charset="-94"/>
                <a:ea typeface="Times New Roman" panose="02020603050405020304" pitchFamily="18" charset="0"/>
              </a:rPr>
              <a:t> </a:t>
            </a:r>
            <a:r>
              <a:rPr lang="tr-TR" spc="-10" dirty="0">
                <a:effectLst/>
                <a:latin typeface="Montserrat" panose="00000500000000000000" pitchFamily="2" charset="-94"/>
                <a:ea typeface="Times New Roman" panose="02020603050405020304" pitchFamily="18" charset="0"/>
              </a:rPr>
              <a:t>öz</a:t>
            </a:r>
            <a:r>
              <a:rPr lang="tr-TR" spc="-20" dirty="0">
                <a:effectLst/>
                <a:latin typeface="Montserrat" panose="00000500000000000000" pitchFamily="2" charset="-94"/>
                <a:ea typeface="Times New Roman" panose="02020603050405020304" pitchFamily="18" charset="0"/>
              </a:rPr>
              <a:t> </a:t>
            </a:r>
            <a:r>
              <a:rPr lang="tr-TR" spc="-10" dirty="0">
                <a:effectLst/>
                <a:latin typeface="Montserrat" panose="00000500000000000000" pitchFamily="2" charset="-94"/>
                <a:ea typeface="Times New Roman" panose="02020603050405020304" pitchFamily="18" charset="0"/>
              </a:rPr>
              <a:t>tüketimine </a:t>
            </a:r>
            <a:r>
              <a:rPr lang="tr-TR" spc="-5" dirty="0">
                <a:effectLst/>
                <a:latin typeface="Montserrat" panose="00000500000000000000" pitchFamily="2" charset="-94"/>
                <a:ea typeface="Times New Roman" panose="02020603050405020304" pitchFamily="18" charset="0"/>
              </a:rPr>
              <a:t>ait elektrik ihtiyacını karşılamak amacıyla yenilenebilir enerji tesislerinin kurulumu için </a:t>
            </a:r>
            <a:r>
              <a:rPr lang="tr-TR" b="1" spc="-5" dirty="0">
                <a:effectLst/>
                <a:latin typeface="Montserrat" panose="00000500000000000000" pitchFamily="2" charset="-94"/>
                <a:ea typeface="Times New Roman" panose="02020603050405020304" pitchFamily="18" charset="0"/>
              </a:rPr>
              <a:t>kapasite</a:t>
            </a:r>
            <a:r>
              <a:rPr lang="tr-TR" b="1" spc="-90"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artırımı</a:t>
            </a:r>
            <a:r>
              <a:rPr lang="tr-TR" b="1"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ile</a:t>
            </a:r>
            <a:r>
              <a:rPr lang="tr-TR" b="1"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teknoloji</a:t>
            </a:r>
            <a:r>
              <a:rPr lang="tr-TR" b="1"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yenileme</a:t>
            </a:r>
            <a:r>
              <a:rPr lang="tr-TR" b="1"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ve/veya</a:t>
            </a:r>
            <a:r>
              <a:rPr lang="tr-TR" b="1"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modernizasyon</a:t>
            </a:r>
            <a:r>
              <a:rPr lang="tr-TR" b="1" spc="-6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niteliğinde</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başvuru</a:t>
            </a:r>
            <a:r>
              <a:rPr lang="tr-TR" spc="-60" dirty="0">
                <a:effectLst/>
                <a:latin typeface="Montserrat" panose="00000500000000000000" pitchFamily="2" charset="-94"/>
                <a:ea typeface="Times New Roman" panose="02020603050405020304" pitchFamily="18" charset="0"/>
              </a:rPr>
              <a:t> </a:t>
            </a:r>
            <a:r>
              <a:rPr lang="tr-TR" spc="-10" dirty="0">
                <a:effectLst/>
                <a:latin typeface="Montserrat" panose="00000500000000000000" pitchFamily="2" charset="-94"/>
                <a:ea typeface="Times New Roman" panose="02020603050405020304" pitchFamily="18" charset="0"/>
              </a:rPr>
              <a:t>yapabilirler.</a:t>
            </a:r>
          </a:p>
          <a:p>
            <a:pPr algn="just">
              <a:spcAft>
                <a:spcPts val="800"/>
              </a:spcAft>
            </a:pPr>
            <a:r>
              <a:rPr lang="tr-TR" spc="-5" dirty="0">
                <a:latin typeface="Montserrat" panose="00000500000000000000" pitchFamily="2" charset="-94"/>
                <a:ea typeface="Times New Roman" panose="02020603050405020304" pitchFamily="18" charset="0"/>
              </a:rPr>
              <a:t>T</a:t>
            </a:r>
            <a:r>
              <a:rPr lang="tr-TR" spc="-5" dirty="0">
                <a:effectLst/>
                <a:latin typeface="Montserrat" panose="00000500000000000000" pitchFamily="2" charset="-94"/>
                <a:ea typeface="Times New Roman" panose="02020603050405020304" pitchFamily="18" charset="0"/>
              </a:rPr>
              <a:t>esisin kapasite/ekspertiz raporunda hesaplanan yıllık</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enerji</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ihtiyacının</a:t>
            </a:r>
            <a:r>
              <a:rPr lang="tr-TR"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en</a:t>
            </a:r>
            <a:r>
              <a:rPr lang="tr-TR" b="1"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az</a:t>
            </a:r>
            <a:r>
              <a:rPr lang="tr-TR" b="1"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%51’ini</a:t>
            </a:r>
            <a:r>
              <a:rPr lang="tr-TR" spc="-5" dirty="0">
                <a:effectLst/>
                <a:latin typeface="Montserrat" panose="00000500000000000000" pitchFamily="2" charset="-94"/>
                <a:ea typeface="Times New Roman" panose="02020603050405020304" pitchFamily="18" charset="0"/>
              </a:rPr>
              <a:t>,</a:t>
            </a:r>
            <a:r>
              <a:rPr lang="tr-TR"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en</a:t>
            </a:r>
            <a:r>
              <a:rPr lang="tr-TR" b="1"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fazla</a:t>
            </a:r>
            <a:r>
              <a:rPr lang="tr-TR" b="1" spc="-7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%110’unu</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karşılayacak</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şekilde</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projelendirilmesi halinde hibe desteğinden faydalandırılır.</a:t>
            </a:r>
          </a:p>
          <a:p>
            <a:pPr lvl="0" indent="0" algn="just">
              <a:buSzPts val="1200"/>
              <a:tabLst>
                <a:tab pos="611505" algn="l"/>
              </a:tabLst>
            </a:pPr>
            <a:r>
              <a:rPr lang="tr-TR" spc="-5" dirty="0">
                <a:effectLst/>
                <a:latin typeface="Montserrat" panose="00000500000000000000" pitchFamily="2" charset="-94"/>
                <a:ea typeface="Times New Roman" panose="02020603050405020304" pitchFamily="18" charset="0"/>
              </a:rPr>
              <a:t>Elde</a:t>
            </a:r>
            <a:r>
              <a:rPr lang="tr-TR" spc="-20"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edilen</a:t>
            </a:r>
            <a:r>
              <a:rPr lang="tr-TR" spc="-10"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enerjinin</a:t>
            </a:r>
            <a:r>
              <a:rPr lang="tr-TR" b="1" spc="-10"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ulusal</a:t>
            </a:r>
            <a:r>
              <a:rPr lang="tr-TR" b="1" spc="-10"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şebekeye bağlanması </a:t>
            </a:r>
            <a:r>
              <a:rPr lang="tr-TR" spc="-10" dirty="0">
                <a:effectLst/>
                <a:latin typeface="Montserrat" panose="00000500000000000000" pitchFamily="2" charset="-94"/>
                <a:ea typeface="Times New Roman" panose="02020603050405020304" pitchFamily="18" charset="0"/>
              </a:rPr>
              <a:t>şarttır.</a:t>
            </a:r>
            <a:endParaRPr lang="tr-TR" spc="-5" dirty="0">
              <a:effectLst/>
              <a:latin typeface="Montserrat" panose="00000500000000000000" pitchFamily="2" charset="-94"/>
              <a:ea typeface="Times New Roman" panose="02020603050405020304" pitchFamily="18" charset="0"/>
            </a:endParaRPr>
          </a:p>
        </p:txBody>
      </p:sp>
      <p:pic>
        <p:nvPicPr>
          <p:cNvPr id="3" name="Resim 2">
            <a:extLst>
              <a:ext uri="{FF2B5EF4-FFF2-40B4-BE49-F238E27FC236}">
                <a16:creationId xmlns:a16="http://schemas.microsoft.com/office/drawing/2014/main" id="{3DF24E72-CE06-4C4F-90C3-2776CCEB5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540" y="4187349"/>
            <a:ext cx="3958402" cy="2216705"/>
          </a:xfrm>
          <a:prstGeom prst="rect">
            <a:avLst/>
          </a:prstGeom>
        </p:spPr>
      </p:pic>
    </p:spTree>
    <p:extLst>
      <p:ext uri="{BB962C8B-B14F-4D97-AF65-F5344CB8AC3E}">
        <p14:creationId xmlns:p14="http://schemas.microsoft.com/office/powerpoint/2010/main" val="2156906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27</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134351" y="1393960"/>
            <a:ext cx="11501057" cy="5011628"/>
          </a:xfrm>
          <a:prstGeom prst="rect">
            <a:avLst/>
          </a:prstGeom>
          <a:noFill/>
        </p:spPr>
        <p:txBody>
          <a:bodyPr wrap="square">
            <a:spAutoFit/>
          </a:bodyPr>
          <a:lstStyle/>
          <a:p>
            <a:pPr indent="359410" algn="just">
              <a:lnSpc>
                <a:spcPct val="150000"/>
              </a:lnSpc>
              <a:spcAft>
                <a:spcPts val="800"/>
              </a:spcAft>
            </a:pPr>
            <a:endPar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p>
            <a:pPr indent="359410" algn="just">
              <a:lnSpc>
                <a:spcPct val="150000"/>
              </a:lnSpc>
              <a:spcAft>
                <a:spcPts val="800"/>
              </a:spcAft>
            </a:pPr>
            <a:endParaRPr lang="tr-TR"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p>
            <a:pPr indent="359410" algn="just">
              <a:lnSpc>
                <a:spcPct val="150000"/>
              </a:lnSpc>
              <a:spcAft>
                <a:spcPts val="800"/>
              </a:spcAft>
            </a:pPr>
            <a:endParaRPr lang="tr-TR"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p>
            <a:pPr indent="359410" algn="just">
              <a:lnSpc>
                <a:spcPct val="150000"/>
              </a:lnSpc>
              <a:spcAft>
                <a:spcPts val="800"/>
              </a:spcAft>
            </a:pPr>
            <a:r>
              <a:rPr lang="tr-TR"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1) Denizlerde yetiştiricilik</a:t>
            </a:r>
            <a:r>
              <a:rPr lang="tr-TR" dirty="0">
                <a:effectLst/>
                <a:latin typeface="Montserrat" panose="00000500000000000000" pitchFamily="2" charset="-94"/>
                <a:ea typeface="Times New Roman" panose="02020603050405020304" pitchFamily="18" charset="0"/>
                <a:cs typeface="Times New Roman" panose="02020603050405020304" pitchFamily="18" charset="0"/>
              </a:rPr>
              <a:t>,</a:t>
            </a:r>
          </a:p>
          <a:p>
            <a:pPr marR="298450" lvl="0" indent="0" algn="just">
              <a:spcAft>
                <a:spcPts val="0"/>
              </a:spcAft>
              <a:buSzPts val="1200"/>
              <a:tabLst>
                <a:tab pos="611505" algn="l"/>
              </a:tabLst>
            </a:pPr>
            <a:r>
              <a:rPr lang="tr-TR" spc="0" dirty="0">
                <a:effectLst/>
                <a:latin typeface="Montserrat" panose="00000500000000000000" pitchFamily="2" charset="-94"/>
                <a:ea typeface="Times New Roman" panose="02020603050405020304" pitchFamily="18" charset="0"/>
              </a:rPr>
              <a:t>	Bu yatırımlar; çipura, levrek, </a:t>
            </a:r>
            <a:r>
              <a:rPr lang="tr-TR" spc="0" dirty="0" err="1">
                <a:effectLst/>
                <a:latin typeface="Montserrat" panose="00000500000000000000" pitchFamily="2" charset="-94"/>
                <a:ea typeface="Times New Roman" panose="02020603050405020304" pitchFamily="18" charset="0"/>
              </a:rPr>
              <a:t>granyöz</a:t>
            </a:r>
            <a:r>
              <a:rPr lang="tr-TR" spc="0" dirty="0">
                <a:effectLst/>
                <a:latin typeface="Montserrat" panose="00000500000000000000" pitchFamily="2" charset="-94"/>
                <a:ea typeface="Times New Roman" panose="02020603050405020304" pitchFamily="18" charset="0"/>
              </a:rPr>
              <a:t>,</a:t>
            </a:r>
            <a:r>
              <a:rPr lang="tr-TR" spc="-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istiridye, midye</a:t>
            </a:r>
            <a:r>
              <a:rPr lang="tr-TR" spc="-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ve</a:t>
            </a:r>
            <a:r>
              <a:rPr lang="tr-TR" spc="-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alabalık</a:t>
            </a:r>
            <a:r>
              <a:rPr lang="tr-TR" spc="-1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türleri</a:t>
            </a:r>
            <a:r>
              <a:rPr lang="tr-TR" spc="-1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üretimi</a:t>
            </a:r>
            <a:r>
              <a:rPr lang="tr-TR" spc="-1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ve yetiştirilmesi amacıyla yapılan sabit yatırımları kapsamaktadır.(</a:t>
            </a:r>
            <a:r>
              <a:rPr lang="tr-TR" b="1" spc="0" dirty="0">
                <a:effectLst/>
                <a:latin typeface="Montserrat" panose="00000500000000000000" pitchFamily="2" charset="-94"/>
                <a:ea typeface="Symbol" panose="05050102010706020507" pitchFamily="18" charset="2"/>
                <a:cs typeface="Symbol" panose="05050102010706020507" pitchFamily="18" charset="2"/>
              </a:rPr>
              <a:t>Ağ kafeslerde balık yetiştiriciliği ),</a:t>
            </a:r>
          </a:p>
          <a:p>
            <a:pPr marR="298450" algn="just">
              <a:buSzPts val="1200"/>
              <a:tabLst>
                <a:tab pos="611505" algn="l"/>
              </a:tabLst>
            </a:pPr>
            <a:r>
              <a:rPr lang="tr-TR" b="1" dirty="0">
                <a:solidFill>
                  <a:srgbClr val="C00000"/>
                </a:solidFill>
                <a:latin typeface="Montserrat" panose="00000500000000000000" pitchFamily="2" charset="-94"/>
                <a:ea typeface="Times New Roman" panose="02020603050405020304" pitchFamily="18" charset="0"/>
                <a:cs typeface="Times New Roman" panose="02020603050405020304" pitchFamily="18" charset="0"/>
              </a:rPr>
              <a:t>    </a:t>
            </a:r>
            <a:r>
              <a:rPr lang="tr-TR"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2) İç sularda yetiştiricilik,</a:t>
            </a:r>
          </a:p>
          <a:p>
            <a:pPr marR="298450" algn="just">
              <a:buSzPts val="1200"/>
              <a:tabLst>
                <a:tab pos="611505" algn="l"/>
              </a:tabLst>
            </a:pPr>
            <a:r>
              <a:rPr lang="tr-TR" dirty="0">
                <a:latin typeface="Montserrat" panose="00000500000000000000" pitchFamily="2" charset="-94"/>
                <a:ea typeface="Times New Roman" panose="02020603050405020304" pitchFamily="18" charset="0"/>
              </a:rPr>
              <a:t> 	Bu yatırımlar;</a:t>
            </a:r>
            <a:r>
              <a:rPr lang="tr-TR" spc="0" dirty="0">
                <a:effectLst/>
                <a:latin typeface="Montserrat" panose="00000500000000000000" pitchFamily="2" charset="-94"/>
                <a:ea typeface="Times New Roman" panose="02020603050405020304" pitchFamily="18" charset="0"/>
              </a:rPr>
              <a:t> alabalık türleri, yayın balığı, mersin balığı, sazan, </a:t>
            </a:r>
            <a:r>
              <a:rPr lang="tr-TR" spc="0" dirty="0" err="1">
                <a:effectLst/>
                <a:latin typeface="Montserrat" panose="00000500000000000000" pitchFamily="2" charset="-94"/>
                <a:ea typeface="Times New Roman" panose="02020603050405020304" pitchFamily="18" charset="0"/>
              </a:rPr>
              <a:t>tilapya</a:t>
            </a:r>
            <a:r>
              <a:rPr lang="tr-TR" spc="0" dirty="0">
                <a:effectLst/>
                <a:latin typeface="Montserrat" panose="00000500000000000000" pitchFamily="2" charset="-94"/>
                <a:ea typeface="Times New Roman" panose="02020603050405020304" pitchFamily="18" charset="0"/>
              </a:rPr>
              <a:t>, karabalık,</a:t>
            </a:r>
            <a:r>
              <a:rPr lang="tr-TR" spc="-3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makro</a:t>
            </a:r>
            <a:r>
              <a:rPr lang="tr-TR" spc="-4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ve</a:t>
            </a:r>
            <a:r>
              <a:rPr lang="tr-TR" spc="-4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mikro</a:t>
            </a:r>
            <a:r>
              <a:rPr lang="tr-TR" spc="-4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algler,</a:t>
            </a:r>
            <a:r>
              <a:rPr lang="tr-TR" spc="-4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karides,</a:t>
            </a:r>
            <a:r>
              <a:rPr lang="tr-TR" spc="-4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kara</a:t>
            </a:r>
            <a:r>
              <a:rPr lang="tr-TR" spc="-4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salyangozu;</a:t>
            </a:r>
            <a:r>
              <a:rPr lang="tr-TR" spc="-4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toprak</a:t>
            </a:r>
            <a:r>
              <a:rPr lang="tr-TR" spc="-4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havuzlarda</a:t>
            </a:r>
            <a:r>
              <a:rPr lang="tr-TR" spc="-45"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ise</a:t>
            </a:r>
            <a:r>
              <a:rPr lang="tr-TR" spc="-40" dirty="0">
                <a:effectLst/>
                <a:latin typeface="Montserrat" panose="00000500000000000000" pitchFamily="2" charset="-94"/>
                <a:ea typeface="Times New Roman" panose="02020603050405020304" pitchFamily="18" charset="0"/>
              </a:rPr>
              <a:t> </a:t>
            </a:r>
            <a:r>
              <a:rPr lang="tr-TR" spc="0" dirty="0">
                <a:effectLst/>
                <a:latin typeface="Montserrat" panose="00000500000000000000" pitchFamily="2" charset="-94"/>
                <a:ea typeface="Times New Roman" panose="02020603050405020304" pitchFamily="18" charset="0"/>
              </a:rPr>
              <a:t>alabalık, çipura, levrek, sarıağız, </a:t>
            </a:r>
            <a:r>
              <a:rPr lang="tr-TR" spc="0" dirty="0" err="1">
                <a:effectLst/>
                <a:latin typeface="Montserrat" panose="00000500000000000000" pitchFamily="2" charset="-94"/>
                <a:ea typeface="Times New Roman" panose="02020603050405020304" pitchFamily="18" charset="0"/>
              </a:rPr>
              <a:t>minekop</a:t>
            </a:r>
            <a:r>
              <a:rPr lang="tr-TR" spc="0" dirty="0">
                <a:effectLst/>
                <a:latin typeface="Montserrat" panose="00000500000000000000" pitchFamily="2" charset="-94"/>
                <a:ea typeface="Times New Roman" panose="02020603050405020304" pitchFamily="18" charset="0"/>
              </a:rPr>
              <a:t>, fangri, mercan, </a:t>
            </a:r>
            <a:r>
              <a:rPr lang="tr-TR" spc="0" dirty="0" err="1">
                <a:effectLst/>
                <a:latin typeface="Montserrat" panose="00000500000000000000" pitchFamily="2" charset="-94"/>
                <a:ea typeface="Times New Roman" panose="02020603050405020304" pitchFamily="18" charset="0"/>
              </a:rPr>
              <a:t>sinagrit</a:t>
            </a:r>
            <a:r>
              <a:rPr lang="tr-TR" spc="0" dirty="0">
                <a:effectLst/>
                <a:latin typeface="Montserrat" panose="00000500000000000000" pitchFamily="2" charset="-94"/>
                <a:ea typeface="Times New Roman" panose="02020603050405020304" pitchFamily="18" charset="0"/>
              </a:rPr>
              <a:t>, </a:t>
            </a:r>
            <a:r>
              <a:rPr lang="tr-TR" spc="0" dirty="0" err="1">
                <a:effectLst/>
                <a:latin typeface="Montserrat" panose="00000500000000000000" pitchFamily="2" charset="-94"/>
                <a:ea typeface="Times New Roman" panose="02020603050405020304" pitchFamily="18" charset="0"/>
              </a:rPr>
              <a:t>sivriburun</a:t>
            </a:r>
            <a:r>
              <a:rPr lang="tr-TR" spc="0" dirty="0">
                <a:effectLst/>
                <a:latin typeface="Montserrat" panose="00000500000000000000" pitchFamily="2" charset="-94"/>
                <a:ea typeface="Times New Roman" panose="02020603050405020304" pitchFamily="18" charset="0"/>
              </a:rPr>
              <a:t> karagöz, eşkine, </a:t>
            </a:r>
            <a:r>
              <a:rPr lang="tr-TR" spc="0" dirty="0" err="1">
                <a:effectLst/>
                <a:latin typeface="Montserrat" panose="00000500000000000000" pitchFamily="2" charset="-94"/>
                <a:ea typeface="Times New Roman" panose="02020603050405020304" pitchFamily="18" charset="0"/>
              </a:rPr>
              <a:t>sargoz</a:t>
            </a:r>
            <a:r>
              <a:rPr lang="tr-TR" spc="0" dirty="0">
                <a:effectLst/>
                <a:latin typeface="Montserrat" panose="00000500000000000000" pitchFamily="2" charset="-94"/>
                <a:ea typeface="Times New Roman" panose="02020603050405020304" pitchFamily="18" charset="0"/>
              </a:rPr>
              <a:t>, mırmır, sarıkuyruk, trança üretimi ve yetiştirilmesi amacıyla yapılan sabit yatırımları ve balıkçı barınaklarını kapsamaktadır.</a:t>
            </a:r>
          </a:p>
          <a:p>
            <a:pPr marR="298450" lvl="0" indent="0" algn="just">
              <a:spcAft>
                <a:spcPts val="0"/>
              </a:spcAft>
              <a:buSzPts val="1200"/>
              <a:tabLst>
                <a:tab pos="611505" algn="l"/>
              </a:tabLst>
            </a:pPr>
            <a:endParaRPr lang="tr-TR" b="1" spc="0" dirty="0">
              <a:effectLst/>
              <a:latin typeface="Montserrat" panose="00000500000000000000" pitchFamily="2" charset="-94"/>
              <a:ea typeface="Symbol" panose="05050102010706020507" pitchFamily="18" charset="2"/>
              <a:cs typeface="Symbol" panose="05050102010706020507" pitchFamily="18" charset="2"/>
            </a:endParaRPr>
          </a:p>
          <a:p>
            <a:pPr marR="298450" lvl="0" indent="0" algn="just">
              <a:spcAft>
                <a:spcPts val="0"/>
              </a:spcAft>
              <a:buSzPts val="1200"/>
              <a:tabLst>
                <a:tab pos="611505" algn="l"/>
              </a:tabLst>
            </a:pPr>
            <a:endParaRPr lang="tr-TR" sz="2000" spc="0" dirty="0">
              <a:effectLst/>
              <a:latin typeface="Montserrat" panose="00000500000000000000" pitchFamily="2" charset="-94"/>
              <a:ea typeface="Times New Roman" panose="02020603050405020304" pitchFamily="18" charset="0"/>
            </a:endParaRPr>
          </a:p>
        </p:txBody>
      </p:sp>
      <p:pic>
        <p:nvPicPr>
          <p:cNvPr id="3" name="Resim 2">
            <a:extLst>
              <a:ext uri="{FF2B5EF4-FFF2-40B4-BE49-F238E27FC236}">
                <a16:creationId xmlns:a16="http://schemas.microsoft.com/office/drawing/2014/main" id="{6C71EC80-BEA4-4403-99EF-C93B3F870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085" y="0"/>
            <a:ext cx="4423896" cy="2891790"/>
          </a:xfrm>
          <a:prstGeom prst="rect">
            <a:avLst/>
          </a:prstGeom>
        </p:spPr>
      </p:pic>
      <p:sp>
        <p:nvSpPr>
          <p:cNvPr id="11" name="Metin kutusu 10">
            <a:extLst>
              <a:ext uri="{FF2B5EF4-FFF2-40B4-BE49-F238E27FC236}">
                <a16:creationId xmlns:a16="http://schemas.microsoft.com/office/drawing/2014/main" id="{870ADAAC-E2BE-4CBB-8DDC-7FA2488CC344}"/>
              </a:ext>
            </a:extLst>
          </p:cNvPr>
          <p:cNvSpPr txBox="1"/>
          <p:nvPr/>
        </p:nvSpPr>
        <p:spPr>
          <a:xfrm>
            <a:off x="134351" y="1355936"/>
            <a:ext cx="6097904" cy="1128514"/>
          </a:xfrm>
          <a:prstGeom prst="rect">
            <a:avLst/>
          </a:prstGeom>
          <a:noFill/>
        </p:spPr>
        <p:txBody>
          <a:bodyPr wrap="square">
            <a:spAutoFit/>
          </a:bodyPr>
          <a:lstStyle/>
          <a:p>
            <a:pPr indent="359410" algn="just">
              <a:spcAft>
                <a:spcPts val="800"/>
              </a:spcAft>
            </a:pPr>
            <a:endParaRPr lang="tr-TR" sz="1800" b="1" dirty="0">
              <a:effectLst/>
              <a:latin typeface="Montserrat" panose="00000500000000000000" pitchFamily="2" charset="-94"/>
              <a:ea typeface="Times New Roman" panose="02020603050405020304" pitchFamily="18" charset="0"/>
              <a:cs typeface="Times New Roman" panose="02020603050405020304" pitchFamily="18" charset="0"/>
            </a:endParaRPr>
          </a:p>
          <a:p>
            <a:pPr indent="359410" algn="just">
              <a:spcAft>
                <a:spcPts val="800"/>
              </a:spcAft>
            </a:pPr>
            <a:r>
              <a:rPr lang="tr-TR" sz="1800" b="1" dirty="0">
                <a:effectLst/>
                <a:latin typeface="Montserrat" panose="00000500000000000000" pitchFamily="2" charset="-94"/>
                <a:ea typeface="Times New Roman" panose="02020603050405020304" pitchFamily="18" charset="0"/>
                <a:cs typeface="Times New Roman" panose="02020603050405020304" pitchFamily="18" charset="0"/>
              </a:rPr>
              <a:t>Su ürünleri yetiştiriciliğine</a:t>
            </a:r>
          </a:p>
          <a:p>
            <a:pPr indent="359410" algn="just">
              <a:spcAft>
                <a:spcPts val="800"/>
              </a:spcAft>
            </a:pPr>
            <a:r>
              <a:rPr lang="tr-TR" sz="1800" b="1" dirty="0">
                <a:effectLst/>
                <a:latin typeface="Montserrat" panose="00000500000000000000" pitchFamily="2" charset="-94"/>
                <a:ea typeface="Times New Roman" panose="02020603050405020304" pitchFamily="18" charset="0"/>
                <a:cs typeface="Times New Roman" panose="02020603050405020304" pitchFamily="18" charset="0"/>
              </a:rPr>
              <a:t> yönelik yatırımlar;</a:t>
            </a:r>
            <a:endParaRPr lang="tr-TR" sz="1800" dirty="0">
              <a:effectLst/>
              <a:latin typeface="Montserrat" panose="00000500000000000000" pitchFamily="2" charset="-94"/>
              <a:ea typeface="Calibri" panose="020F0502020204030204" pitchFamily="34" charset="0"/>
              <a:cs typeface="Times New Roman" panose="02020603050405020304" pitchFamily="18" charset="0"/>
            </a:endParaRPr>
          </a:p>
        </p:txBody>
      </p:sp>
      <p:pic>
        <p:nvPicPr>
          <p:cNvPr id="7" name="Resim 6">
            <a:extLst>
              <a:ext uri="{FF2B5EF4-FFF2-40B4-BE49-F238E27FC236}">
                <a16:creationId xmlns:a16="http://schemas.microsoft.com/office/drawing/2014/main" id="{ECD7BF62-F8BB-4FDD-8567-850CEB9AB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8191" y="0"/>
            <a:ext cx="3683809" cy="2891790"/>
          </a:xfrm>
          <a:prstGeom prst="rect">
            <a:avLst/>
          </a:prstGeom>
        </p:spPr>
      </p:pic>
    </p:spTree>
    <p:extLst>
      <p:ext uri="{BB962C8B-B14F-4D97-AF65-F5344CB8AC3E}">
        <p14:creationId xmlns:p14="http://schemas.microsoft.com/office/powerpoint/2010/main" val="3847547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28</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0" y="1721690"/>
            <a:ext cx="12191999" cy="5016758"/>
          </a:xfrm>
          <a:prstGeom prst="rect">
            <a:avLst/>
          </a:prstGeom>
          <a:noFill/>
        </p:spPr>
        <p:txBody>
          <a:bodyPr wrap="square">
            <a:spAutoFit/>
          </a:bodyPr>
          <a:lstStyle/>
          <a:p>
            <a:pPr indent="359410" algn="just">
              <a:spcAft>
                <a:spcPts val="800"/>
              </a:spcAft>
            </a:pPr>
            <a:r>
              <a:rPr lang="tr-TR" sz="2000" b="1" dirty="0">
                <a:latin typeface="Montserrat" panose="00000500000000000000" pitchFamily="2" charset="-94"/>
                <a:ea typeface="Times New Roman" panose="02020603050405020304" pitchFamily="18" charset="0"/>
                <a:cs typeface="Times New Roman" panose="02020603050405020304" pitchFamily="18" charset="0"/>
              </a:rPr>
              <a:t>D</a:t>
            </a: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 Hayvansal ve bitkisel orijinli gübre işlenmesi, paketlenmesi ve depolanmasına yönelik yatırımlar;</a:t>
            </a:r>
          </a:p>
          <a:p>
            <a:pPr marL="285750" marR="288290" lvl="0" indent="-285750" algn="just">
              <a:buSzPts val="1200"/>
              <a:buFont typeface="Wingdings" panose="05000000000000000000" pitchFamily="2" charset="2"/>
              <a:buChar char="ü"/>
              <a:tabLst>
                <a:tab pos="610870" algn="l"/>
              </a:tabLst>
            </a:pPr>
            <a:endParaRPr lang="tr-TR" spc="-5" dirty="0">
              <a:effectLst/>
              <a:latin typeface="Montserrat" panose="00000500000000000000" pitchFamily="2" charset="-94"/>
              <a:ea typeface="Times New Roman" panose="02020603050405020304" pitchFamily="18" charset="0"/>
            </a:endParaRPr>
          </a:p>
          <a:p>
            <a:pPr marL="457200" indent="-457200" algn="just">
              <a:spcAft>
                <a:spcPts val="800"/>
              </a:spcAft>
              <a:buAutoNum type="arabicParenR"/>
            </a:pP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Hayvansal orijinli gübre</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a:t>
            </a:r>
          </a:p>
          <a:p>
            <a:pPr algn="just">
              <a:spcAft>
                <a:spcPts val="800"/>
              </a:spcAft>
            </a:pPr>
            <a:r>
              <a:rPr lang="tr-TR" spc="-5" dirty="0">
                <a:effectLst/>
                <a:latin typeface="Montserrat" panose="00000500000000000000" pitchFamily="2" charset="-94"/>
                <a:ea typeface="Times New Roman" panose="02020603050405020304" pitchFamily="18" charset="0"/>
              </a:rPr>
              <a:t> 	Hayvansal</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orijinli</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gübreler,</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hayvanların</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dışkıları</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ile</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yataklıklarının</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artıklarından</a:t>
            </a:r>
            <a:r>
              <a:rPr lang="tr-TR" spc="-75"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elde edilen gübrelerdir (Ahır gübresi veya çiftlik gübresi).</a:t>
            </a:r>
            <a:endParaRPr lang="tr-TR" spc="-5" dirty="0">
              <a:latin typeface="Montserrat" panose="00000500000000000000" pitchFamily="2" charset="-94"/>
              <a:ea typeface="Times New Roman" panose="02020603050405020304" pitchFamily="18" charset="0"/>
              <a:cs typeface="Times New Roman" panose="02020603050405020304" pitchFamily="18" charset="0"/>
            </a:endParaRPr>
          </a:p>
          <a:p>
            <a:pPr algn="just">
              <a:spcAft>
                <a:spcPts val="800"/>
              </a:spcAft>
            </a:pPr>
            <a:r>
              <a:rPr lang="tr-TR" sz="20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2) Bitkisel orijinli gübre, tesisleri</a:t>
            </a:r>
          </a:p>
          <a:p>
            <a:pPr algn="just">
              <a:spcAft>
                <a:spcPts val="800"/>
              </a:spcAft>
            </a:pPr>
            <a:r>
              <a:rPr lang="tr-TR" spc="-5" dirty="0">
                <a:effectLst/>
                <a:latin typeface="Montserrat" panose="00000500000000000000" pitchFamily="2" charset="-94"/>
                <a:ea typeface="Times New Roman" panose="02020603050405020304" pitchFamily="18" charset="0"/>
              </a:rPr>
              <a:t>	Bitkisel orijinli gübreler, tarımsal amaçlı yetiştirilen bitkilerin kendisinden ya da işlenmesi sonrası elde edilen yan ürünlerden elde edilen gübrelerdir (Sera veya budama atıkları vb.).</a:t>
            </a:r>
          </a:p>
          <a:p>
            <a:pPr marL="285750" indent="-285750" algn="just">
              <a:spcAft>
                <a:spcPts val="800"/>
              </a:spcAft>
              <a:buFont typeface="Wingdings" panose="05000000000000000000" pitchFamily="2" charset="2"/>
              <a:buChar char="ü"/>
            </a:pPr>
            <a:endParaRPr lang="tr-TR" spc="-5" dirty="0">
              <a:effectLst/>
              <a:latin typeface="Montserrat" panose="00000500000000000000" pitchFamily="2" charset="-94"/>
              <a:ea typeface="Times New Roman" panose="02020603050405020304" pitchFamily="18" charset="0"/>
            </a:endParaRPr>
          </a:p>
          <a:p>
            <a:pPr marL="285750" indent="-285750" algn="just">
              <a:spcAft>
                <a:spcPts val="800"/>
              </a:spcAft>
              <a:buFont typeface="Wingdings" panose="05000000000000000000" pitchFamily="2" charset="2"/>
              <a:buChar char="ü"/>
            </a:pPr>
            <a:r>
              <a:rPr lang="tr-TR" b="1" spc="-5" dirty="0">
                <a:effectLst/>
                <a:latin typeface="Montserrat" panose="00000500000000000000" pitchFamily="2" charset="-94"/>
                <a:ea typeface="Times New Roman" panose="02020603050405020304" pitchFamily="18" charset="0"/>
              </a:rPr>
              <a:t>Solucan</a:t>
            </a:r>
            <a:r>
              <a:rPr lang="tr-TR" b="1" spc="-20"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gübresi</a:t>
            </a:r>
            <a:r>
              <a:rPr lang="tr-TR" spc="-10" dirty="0">
                <a:effectLst/>
                <a:latin typeface="Montserrat" panose="00000500000000000000" pitchFamily="2" charset="-94"/>
                <a:ea typeface="Times New Roman" panose="02020603050405020304" pitchFamily="18" charset="0"/>
              </a:rPr>
              <a:t> </a:t>
            </a:r>
            <a:r>
              <a:rPr lang="tr-TR" spc="-5" dirty="0">
                <a:effectLst/>
                <a:latin typeface="Montserrat" panose="00000500000000000000" pitchFamily="2" charset="-94"/>
                <a:ea typeface="Times New Roman" panose="02020603050405020304" pitchFamily="18" charset="0"/>
              </a:rPr>
              <a:t>başvuruları</a:t>
            </a:r>
            <a:r>
              <a:rPr lang="tr-TR" spc="-10"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hibe</a:t>
            </a:r>
            <a:r>
              <a:rPr lang="tr-TR" b="1" spc="-15"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desteği</a:t>
            </a:r>
            <a:r>
              <a:rPr lang="tr-TR" b="1" spc="-10" dirty="0">
                <a:effectLst/>
                <a:latin typeface="Montserrat" panose="00000500000000000000" pitchFamily="2" charset="-94"/>
                <a:ea typeface="Times New Roman" panose="02020603050405020304" pitchFamily="18" charset="0"/>
              </a:rPr>
              <a:t> </a:t>
            </a:r>
            <a:r>
              <a:rPr lang="tr-TR" b="1" spc="-5" dirty="0">
                <a:effectLst/>
                <a:latin typeface="Montserrat" panose="00000500000000000000" pitchFamily="2" charset="-94"/>
                <a:ea typeface="Times New Roman" panose="02020603050405020304" pitchFamily="18" charset="0"/>
              </a:rPr>
              <a:t>kapsamı </a:t>
            </a:r>
            <a:r>
              <a:rPr lang="tr-TR" b="1" spc="-10" dirty="0">
                <a:effectLst/>
                <a:latin typeface="Montserrat" panose="00000500000000000000" pitchFamily="2" charset="-94"/>
                <a:ea typeface="Times New Roman" panose="02020603050405020304" pitchFamily="18" charset="0"/>
              </a:rPr>
              <a:t>dışındadır.</a:t>
            </a:r>
            <a:endParaRPr lang="tr-TR" b="1" spc="-5" dirty="0">
              <a:effectLst/>
              <a:latin typeface="Montserrat" panose="00000500000000000000" pitchFamily="2" charset="-94"/>
              <a:ea typeface="Times New Roman" panose="02020603050405020304" pitchFamily="18" charset="0"/>
            </a:endParaRPr>
          </a:p>
          <a:p>
            <a:pPr algn="just">
              <a:spcAft>
                <a:spcPts val="800"/>
              </a:spcAft>
            </a:pPr>
            <a:endParaRPr lang="tr-TR" spc="-5" dirty="0">
              <a:effectLst/>
              <a:latin typeface="Montserrat" panose="00000500000000000000" pitchFamily="2" charset="-94"/>
              <a:ea typeface="Times New Roman" panose="02020603050405020304" pitchFamily="18" charset="0"/>
            </a:endParaRPr>
          </a:p>
          <a:p>
            <a:pPr marL="285750" indent="-285750" algn="just">
              <a:spcAft>
                <a:spcPts val="800"/>
              </a:spcAft>
              <a:buFont typeface="Wingdings" panose="05000000000000000000" pitchFamily="2" charset="2"/>
              <a:buChar char="ü"/>
            </a:pPr>
            <a:endParaRPr lang="tr-TR" spc="-5" dirty="0">
              <a:latin typeface="Montserrat" panose="00000500000000000000" pitchFamily="2" charset="-94"/>
              <a:ea typeface="Times New Roman" panose="02020603050405020304" pitchFamily="18" charset="0"/>
            </a:endParaRPr>
          </a:p>
          <a:p>
            <a:pPr marL="285750" indent="-285750" algn="just">
              <a:spcAft>
                <a:spcPts val="800"/>
              </a:spcAft>
              <a:buFont typeface="Wingdings" panose="05000000000000000000" pitchFamily="2" charset="2"/>
              <a:buChar char="ü"/>
            </a:pPr>
            <a:endParaRPr lang="tr-TR" spc="-5" dirty="0">
              <a:effectLst/>
              <a:latin typeface="Montserrat" panose="00000500000000000000" pitchFamily="2" charset="-94"/>
              <a:ea typeface="Times New Roman" panose="02020603050405020304" pitchFamily="18" charset="0"/>
            </a:endParaRPr>
          </a:p>
        </p:txBody>
      </p:sp>
    </p:spTree>
    <p:extLst>
      <p:ext uri="{BB962C8B-B14F-4D97-AF65-F5344CB8AC3E}">
        <p14:creationId xmlns:p14="http://schemas.microsoft.com/office/powerpoint/2010/main" val="769715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29</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152042" y="1727720"/>
            <a:ext cx="12039957" cy="5005729"/>
          </a:xfrm>
          <a:prstGeom prst="rect">
            <a:avLst/>
          </a:prstGeom>
          <a:noFill/>
        </p:spPr>
        <p:txBody>
          <a:bodyPr wrap="square">
            <a:spAutoFit/>
          </a:bodyPr>
          <a:lstStyle/>
          <a:p>
            <a:pPr algn="just">
              <a:lnSpc>
                <a:spcPct val="150000"/>
              </a:lnSpc>
              <a:spcAft>
                <a:spcPts val="800"/>
              </a:spcAft>
            </a:pPr>
            <a:r>
              <a:rPr lang="tr-TR" sz="24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Hibeye Esas Proje Tutarı;</a:t>
            </a:r>
            <a:r>
              <a:rPr lang="tr-TR" sz="2400"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 </a:t>
            </a:r>
            <a:endParaRPr lang="tr-TR" sz="2400" dirty="0">
              <a:solidFill>
                <a:srgbClr val="C00000"/>
              </a:solidFill>
              <a:effectLst/>
              <a:latin typeface="Montserrat" panose="00000500000000000000" pitchFamily="2" charset="-94"/>
              <a:ea typeface="Calibri" panose="020F0502020204030204" pitchFamily="34" charset="0"/>
              <a:cs typeface="Times New Roman" panose="02020603050405020304" pitchFamily="18" charset="0"/>
            </a:endParaRPr>
          </a:p>
          <a:p>
            <a:pPr algn="just">
              <a:lnSpc>
                <a:spcPct val="150000"/>
              </a:lnSpc>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-Yeni tesis						: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20.000.000 TL</a:t>
            </a:r>
            <a:endParaRPr lang="tr-TR" sz="2000" dirty="0">
              <a:effectLst/>
              <a:latin typeface="Montserrat" panose="00000500000000000000" pitchFamily="2" charset="-94"/>
              <a:ea typeface="Calibri" panose="020F0502020204030204" pitchFamily="34" charset="0"/>
              <a:cs typeface="Times New Roman" panose="02020603050405020304" pitchFamily="18" charset="0"/>
            </a:endParaRPr>
          </a:p>
          <a:p>
            <a:pPr algn="just">
              <a:lnSpc>
                <a:spcPct val="150000"/>
              </a:lnSpc>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-Kısmen yapılmış yatırımların tamamlanması	: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18.000.000 TL </a:t>
            </a:r>
            <a:endParaRPr lang="tr-TR" sz="2000" dirty="0">
              <a:effectLst/>
              <a:latin typeface="Montserrat" panose="00000500000000000000" pitchFamily="2" charset="-94"/>
              <a:ea typeface="Calibri" panose="020F0502020204030204" pitchFamily="34" charset="0"/>
              <a:cs typeface="Times New Roman" panose="02020603050405020304" pitchFamily="18" charset="0"/>
            </a:endParaRPr>
          </a:p>
          <a:p>
            <a:pPr algn="just">
              <a:lnSpc>
                <a:spcPct val="150000"/>
              </a:lnSpc>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-Kapasite artırımı, teknoloji yenileme </a:t>
            </a:r>
          </a:p>
          <a:p>
            <a:pPr algn="just">
              <a:lnSpc>
                <a:spcPct val="150000"/>
              </a:lnSpc>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    ve/veya modernizasyon                                          :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16.000.000 TL</a:t>
            </a:r>
            <a:endParaRPr lang="tr-TR" sz="2000" dirty="0">
              <a:effectLst/>
              <a:latin typeface="Montserrat" panose="00000500000000000000" pitchFamily="2" charset="-94"/>
              <a:ea typeface="Calibri" panose="020F0502020204030204" pitchFamily="34" charset="0"/>
              <a:cs typeface="Times New Roman" panose="02020603050405020304" pitchFamily="18" charset="0"/>
            </a:endParaRPr>
          </a:p>
          <a:p>
            <a:pPr algn="just">
              <a:lnSpc>
                <a:spcPct val="150000"/>
              </a:lnSpc>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Hibeye esas proje tutarı alt limiti 8.000.001 </a:t>
            </a:r>
            <a:r>
              <a:rPr lang="tr-TR" sz="2000" dirty="0" err="1">
                <a:effectLst/>
                <a:latin typeface="Montserrat" panose="00000500000000000000" pitchFamily="2" charset="-94"/>
                <a:ea typeface="Times New Roman" panose="02020603050405020304" pitchFamily="18" charset="0"/>
                <a:cs typeface="Times New Roman" panose="02020603050405020304" pitchFamily="18" charset="0"/>
              </a:rPr>
              <a:t>TL.dir</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Bu limit altındaki başvurular kabul edilmez.</a:t>
            </a:r>
          </a:p>
          <a:p>
            <a:pPr algn="just">
              <a:lnSpc>
                <a:spcPct val="150000"/>
              </a:lnSpc>
              <a:spcAft>
                <a:spcPts val="800"/>
              </a:spcAft>
            </a:pPr>
            <a:r>
              <a:rPr lang="tr-TR" sz="2000" dirty="0">
                <a:effectLst/>
                <a:latin typeface="Montserrat" panose="00000500000000000000" pitchFamily="2" charset="-94"/>
                <a:ea typeface="Times New Roman" panose="02020603050405020304" pitchFamily="18" charset="0"/>
              </a:rPr>
              <a:t>Başvuruların kabul edilmesi halinde; </a:t>
            </a:r>
            <a:r>
              <a:rPr lang="tr-TR" sz="2000" b="1" dirty="0">
                <a:solidFill>
                  <a:srgbClr val="C00000"/>
                </a:solidFill>
                <a:effectLst/>
                <a:latin typeface="Montserrat" panose="00000500000000000000" pitchFamily="2" charset="-94"/>
                <a:ea typeface="Times New Roman" panose="02020603050405020304" pitchFamily="18" charset="0"/>
              </a:rPr>
              <a:t>hibeye esas proje tutarının %50’sine hibe yoluyla </a:t>
            </a:r>
            <a:r>
              <a:rPr lang="tr-TR" sz="2000" dirty="0">
                <a:effectLst/>
                <a:latin typeface="Montserrat" panose="00000500000000000000" pitchFamily="2" charset="-94"/>
                <a:ea typeface="Times New Roman" panose="02020603050405020304" pitchFamily="18" charset="0"/>
              </a:rPr>
              <a:t>destek verilir.</a:t>
            </a:r>
            <a:endParaRPr lang="tr-TR" sz="2000" dirty="0">
              <a:effectLst/>
              <a:latin typeface="Montserrat" panose="00000500000000000000" pitchFamily="2" charset="-94"/>
              <a:ea typeface="Calibri" panose="020F0502020204030204" pitchFamily="34" charset="0"/>
              <a:cs typeface="Times New Roman" panose="02020603050405020304" pitchFamily="18" charset="0"/>
            </a:endParaRPr>
          </a:p>
          <a:p>
            <a:pPr indent="359410" algn="just">
              <a:lnSpc>
                <a:spcPct val="150000"/>
              </a:lnSpc>
              <a:spcAft>
                <a:spcPts val="800"/>
              </a:spcAft>
            </a:pPr>
            <a:endParaRPr lang="tr-TR" sz="2000" dirty="0">
              <a:effectLst/>
              <a:latin typeface="Montserrat" panose="00000500000000000000" pitchFamily="2" charset="-94"/>
              <a:ea typeface="Calibri" panose="020F0502020204030204" pitchFamily="34" charset="0"/>
              <a:cs typeface="Times New Roman" panose="02020603050405020304" pitchFamily="18" charset="0"/>
            </a:endParaRPr>
          </a:p>
        </p:txBody>
      </p:sp>
      <p:sp>
        <p:nvSpPr>
          <p:cNvPr id="7" name="Metin kutusu 6">
            <a:extLst>
              <a:ext uri="{FF2B5EF4-FFF2-40B4-BE49-F238E27FC236}">
                <a16:creationId xmlns:a16="http://schemas.microsoft.com/office/drawing/2014/main" id="{D51E4AFD-2A0D-42A5-AFA5-F4B44B63109A}"/>
              </a:ext>
            </a:extLst>
          </p:cNvPr>
          <p:cNvSpPr txBox="1"/>
          <p:nvPr/>
        </p:nvSpPr>
        <p:spPr>
          <a:xfrm>
            <a:off x="279545" y="1143842"/>
            <a:ext cx="10018697" cy="583878"/>
          </a:xfrm>
          <a:prstGeom prst="rect">
            <a:avLst/>
          </a:prstGeom>
          <a:noFill/>
        </p:spPr>
        <p:txBody>
          <a:bodyPr wrap="square">
            <a:spAutoFit/>
          </a:bodyPr>
          <a:lstStyle/>
          <a:p>
            <a:pPr algn="just">
              <a:lnSpc>
                <a:spcPct val="150000"/>
              </a:lnSpc>
              <a:spcAft>
                <a:spcPts val="800"/>
              </a:spcAft>
            </a:pPr>
            <a:r>
              <a:rPr lang="tr-TR" sz="24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HİBEYE ESAS PROJE TUTARI VE DESTEKLEME ORANI</a:t>
            </a:r>
            <a:endParaRPr lang="tr-TR" sz="2400" dirty="0">
              <a:solidFill>
                <a:srgbClr val="C00000"/>
              </a:solidFill>
              <a:effectLst/>
              <a:latin typeface="Montserrat" panose="00000500000000000000" pitchFamily="2" charset="-9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3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500879" y="1342644"/>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400" dirty="0">
                <a:solidFill>
                  <a:srgbClr val="C00000"/>
                </a:solidFill>
                <a:latin typeface="Montserrat" panose="00000500000000000000" pitchFamily="2" charset="-94"/>
                <a:ea typeface="Calibri" panose="020F0502020204030204" pitchFamily="34" charset="0"/>
              </a:rPr>
              <a:t>MEVZUAT</a:t>
            </a:r>
          </a:p>
        </p:txBody>
      </p:sp>
      <p:sp>
        <p:nvSpPr>
          <p:cNvPr id="9" name="Metin kutusu 8">
            <a:extLst>
              <a:ext uri="{FF2B5EF4-FFF2-40B4-BE49-F238E27FC236}">
                <a16:creationId xmlns:a16="http://schemas.microsoft.com/office/drawing/2014/main" id="{7DA69BC9-9EB1-4E92-BE67-CD116C1C21F7}"/>
              </a:ext>
            </a:extLst>
          </p:cNvPr>
          <p:cNvSpPr txBox="1"/>
          <p:nvPr/>
        </p:nvSpPr>
        <p:spPr>
          <a:xfrm>
            <a:off x="484059" y="1789044"/>
            <a:ext cx="11207062" cy="4431983"/>
          </a:xfrm>
          <a:prstGeom prst="rect">
            <a:avLst/>
          </a:prstGeom>
          <a:noFill/>
        </p:spPr>
        <p:txBody>
          <a:bodyPr wrap="square">
            <a:spAutoFit/>
          </a:bodyPr>
          <a:lstStyle/>
          <a:p>
            <a:pPr algn="just">
              <a:lnSpc>
                <a:spcPct val="150000"/>
              </a:lnSpc>
            </a:pPr>
            <a:r>
              <a:rPr lang="tr-TR" sz="2000" dirty="0">
                <a:solidFill>
                  <a:srgbClr val="000000"/>
                </a:solidFill>
                <a:effectLst/>
                <a:latin typeface="Montserrat" panose="00000500000000000000" pitchFamily="2" charset="-94"/>
                <a:ea typeface="Calibri" panose="020F0502020204030204" pitchFamily="34" charset="0"/>
                <a:cs typeface="Times New Roman" panose="02020603050405020304" pitchFamily="18" charset="0"/>
              </a:rPr>
              <a:t>27/7/2020 tarihli ve 2800 sayılı Cumhurbaşkanı Kararı ile </a:t>
            </a:r>
            <a:r>
              <a:rPr lang="tr-TR" sz="2000" b="1" dirty="0">
                <a:solidFill>
                  <a:srgbClr val="000000"/>
                </a:solidFill>
                <a:effectLst/>
                <a:latin typeface="Montserrat" panose="00000500000000000000" pitchFamily="2" charset="-94"/>
                <a:ea typeface="Calibri" panose="020F0502020204030204" pitchFamily="34" charset="0"/>
                <a:cs typeface="Times New Roman" panose="02020603050405020304" pitchFamily="18" charset="0"/>
              </a:rPr>
              <a:t>01/01/2021-31/12/2025</a:t>
            </a:r>
            <a:r>
              <a:rPr lang="tr-TR" sz="2000" dirty="0">
                <a:solidFill>
                  <a:srgbClr val="000000"/>
                </a:solidFill>
                <a:effectLst/>
                <a:latin typeface="Montserrat" panose="00000500000000000000" pitchFamily="2" charset="-94"/>
                <a:ea typeface="Calibri" panose="020F0502020204030204" pitchFamily="34" charset="0"/>
                <a:cs typeface="Times New Roman" panose="02020603050405020304" pitchFamily="18" charset="0"/>
              </a:rPr>
              <a:t> tarihleri arasında 5 yıl süre ile uygulanacaktır.</a:t>
            </a:r>
            <a:r>
              <a:rPr lang="tr-TR" sz="2000" dirty="0">
                <a:solidFill>
                  <a:srgbClr val="000000"/>
                </a:solidFill>
                <a:latin typeface="Montserrat" panose="00000500000000000000" pitchFamily="2" charset="-94"/>
                <a:ea typeface="Calibri" panose="020F0502020204030204" pitchFamily="34" charset="0"/>
              </a:rPr>
              <a:t> .</a:t>
            </a:r>
          </a:p>
          <a:p>
            <a:pPr algn="just">
              <a:lnSpc>
                <a:spcPct val="150000"/>
              </a:lnSpc>
            </a:pPr>
            <a:r>
              <a:rPr lang="tr-TR" sz="2000" dirty="0">
                <a:solidFill>
                  <a:srgbClr val="000000"/>
                </a:solidFill>
                <a:latin typeface="Montserrat" panose="00000500000000000000" pitchFamily="2" charset="-94"/>
                <a:ea typeface="Calibri" panose="020F0502020204030204" pitchFamily="34" charset="0"/>
              </a:rPr>
              <a:t> </a:t>
            </a:r>
          </a:p>
          <a:p>
            <a:pPr algn="just">
              <a:lnSpc>
                <a:spcPct val="150000"/>
              </a:lnSpc>
            </a:pPr>
            <a:r>
              <a:rPr lang="tr-TR" sz="2000" dirty="0">
                <a:solidFill>
                  <a:srgbClr val="000000"/>
                </a:solidFill>
                <a:effectLst/>
                <a:latin typeface="Montserrat" panose="00000500000000000000" pitchFamily="2" charset="-94"/>
                <a:ea typeface="Calibri" panose="020F0502020204030204" pitchFamily="34" charset="0"/>
              </a:rPr>
              <a:t>Kırsal Kalkınma Destekleri Kapsamında Tarıma Dayalı Yatırımların Desteklenmesi Hakkında Tebliğ (Tebliğ No: </a:t>
            </a:r>
            <a:r>
              <a:rPr lang="tr-TR" sz="2000" dirty="0">
                <a:solidFill>
                  <a:srgbClr val="0D0D0D"/>
                </a:solidFill>
                <a:effectLst/>
                <a:latin typeface="Montserrat" panose="00000500000000000000" pitchFamily="2" charset="-94"/>
                <a:ea typeface="Times New Roman" panose="02020603050405020304" pitchFamily="18" charset="0"/>
              </a:rPr>
              <a:t>2024/43) </a:t>
            </a:r>
            <a:r>
              <a:rPr lang="tr-TR" sz="2000" b="1" dirty="0">
                <a:solidFill>
                  <a:srgbClr val="C00000"/>
                </a:solidFill>
                <a:effectLst/>
                <a:latin typeface="Montserrat" panose="00000500000000000000" pitchFamily="2" charset="-94"/>
                <a:ea typeface="Times New Roman" panose="02020603050405020304" pitchFamily="18" charset="0"/>
              </a:rPr>
              <a:t>20.02.2024</a:t>
            </a:r>
            <a:r>
              <a:rPr lang="tr-TR" sz="2000" dirty="0">
                <a:solidFill>
                  <a:srgbClr val="0D0D0D"/>
                </a:solidFill>
                <a:effectLst/>
                <a:latin typeface="Montserrat" panose="00000500000000000000" pitchFamily="2" charset="-94"/>
                <a:ea typeface="Times New Roman" panose="02020603050405020304" pitchFamily="18" charset="0"/>
              </a:rPr>
              <a:t> Tarih ve 32819 Sayılı Resmi </a:t>
            </a:r>
            <a:r>
              <a:rPr lang="tr-TR" sz="2000" dirty="0" err="1">
                <a:solidFill>
                  <a:srgbClr val="0D0D0D"/>
                </a:solidFill>
                <a:effectLst/>
                <a:latin typeface="Montserrat" panose="00000500000000000000" pitchFamily="2" charset="-94"/>
                <a:ea typeface="Times New Roman" panose="02020603050405020304" pitchFamily="18" charset="0"/>
              </a:rPr>
              <a:t>Gazete’de</a:t>
            </a:r>
            <a:r>
              <a:rPr lang="tr-TR" sz="2000" dirty="0">
                <a:solidFill>
                  <a:srgbClr val="0D0D0D"/>
                </a:solidFill>
                <a:effectLst/>
                <a:latin typeface="Montserrat" panose="00000500000000000000" pitchFamily="2" charset="-94"/>
                <a:ea typeface="Times New Roman" panose="02020603050405020304" pitchFamily="18" charset="0"/>
              </a:rPr>
              <a:t> yayımlanmıştır. </a:t>
            </a:r>
            <a:endParaRPr lang="tr-TR" sz="2000" dirty="0">
              <a:solidFill>
                <a:srgbClr val="0D0D0D"/>
              </a:solidFill>
              <a:latin typeface="Montserrat" panose="00000500000000000000" pitchFamily="2" charset="-94"/>
              <a:ea typeface="Times New Roman" panose="02020603050405020304" pitchFamily="18" charset="0"/>
            </a:endParaRPr>
          </a:p>
          <a:p>
            <a:pPr algn="just">
              <a:lnSpc>
                <a:spcPct val="150000"/>
              </a:lnSpc>
            </a:pPr>
            <a:endParaRPr lang="tr-TR" sz="2000" dirty="0">
              <a:solidFill>
                <a:srgbClr val="0D0D0D"/>
              </a:solidFill>
              <a:effectLst/>
              <a:latin typeface="Montserrat" panose="00000500000000000000" pitchFamily="2" charset="-94"/>
              <a:ea typeface="Times New Roman" panose="02020603050405020304" pitchFamily="18" charset="0"/>
            </a:endParaRPr>
          </a:p>
          <a:p>
            <a:pPr algn="just" eaLnBrk="1" hangingPunct="1">
              <a:lnSpc>
                <a:spcPct val="90000"/>
              </a:lnSpc>
              <a:buFontTx/>
              <a:buNone/>
            </a:pPr>
            <a:r>
              <a:rPr lang="tr-TR" altLang="tr-TR" sz="2000" b="1" dirty="0">
                <a:latin typeface="Montserrat" panose="00000500000000000000" pitchFamily="2" charset="-94"/>
                <a:cs typeface="Times New Roman" panose="02020603050405020304" pitchFamily="18" charset="0"/>
              </a:rPr>
              <a:t>“Tarıma Dayalı Ekonomik Yatırımlar” </a:t>
            </a:r>
            <a:r>
              <a:rPr lang="tr-TR" altLang="tr-TR" sz="2000" dirty="0">
                <a:latin typeface="Montserrat" panose="00000500000000000000" pitchFamily="2" charset="-94"/>
                <a:cs typeface="Times New Roman" panose="02020603050405020304" pitchFamily="18" charset="0"/>
              </a:rPr>
              <a:t>ve </a:t>
            </a:r>
            <a:r>
              <a:rPr lang="tr-TR" altLang="tr-TR" sz="2000" b="1" dirty="0">
                <a:latin typeface="Montserrat" panose="00000500000000000000" pitchFamily="2" charset="-94"/>
                <a:cs typeface="Times New Roman" panose="02020603050405020304" pitchFamily="18" charset="0"/>
              </a:rPr>
              <a:t>“Kırsal Ekonomik Altyapı Yatırımları” </a:t>
            </a:r>
            <a:r>
              <a:rPr lang="tr-TR" altLang="tr-TR" sz="2000" dirty="0">
                <a:latin typeface="Montserrat" panose="00000500000000000000" pitchFamily="2" charset="-94"/>
                <a:cs typeface="Times New Roman" panose="02020603050405020304" pitchFamily="18" charset="0"/>
              </a:rPr>
              <a:t>2024/43 </a:t>
            </a:r>
            <a:r>
              <a:rPr lang="tr-TR" altLang="tr-TR" sz="2000" dirty="0" err="1">
                <a:latin typeface="Montserrat" panose="00000500000000000000" pitchFamily="2" charset="-94"/>
                <a:cs typeface="Times New Roman" panose="02020603050405020304" pitchFamily="18" charset="0"/>
              </a:rPr>
              <a:t>No’lu</a:t>
            </a:r>
            <a:r>
              <a:rPr lang="tr-TR" altLang="tr-TR" sz="2000" dirty="0">
                <a:latin typeface="Montserrat" panose="00000500000000000000" pitchFamily="2" charset="-94"/>
                <a:cs typeface="Times New Roman" panose="02020603050405020304" pitchFamily="18" charset="0"/>
              </a:rPr>
              <a:t> Tebliğ ve yayımlanan Uygulama Rehberi ile 16. Etap 24.02.2024 tarihi ile başvuruları başlamıştır.</a:t>
            </a:r>
          </a:p>
          <a:p>
            <a:pPr algn="just" eaLnBrk="1" hangingPunct="1">
              <a:lnSpc>
                <a:spcPct val="90000"/>
              </a:lnSpc>
              <a:buFontTx/>
              <a:buNone/>
            </a:pPr>
            <a:endParaRPr lang="tr-TR" sz="2000" dirty="0">
              <a:effectLst/>
              <a:latin typeface="Montserrat" panose="00000500000000000000" pitchFamily="2" charset="-94"/>
              <a:ea typeface="Times New Roman" panose="02020603050405020304" pitchFamily="18" charset="0"/>
            </a:endParaRPr>
          </a:p>
        </p:txBody>
      </p:sp>
    </p:spTree>
    <p:extLst>
      <p:ext uri="{BB962C8B-B14F-4D97-AF65-F5344CB8AC3E}">
        <p14:creationId xmlns:p14="http://schemas.microsoft.com/office/powerpoint/2010/main" val="404022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30</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0" y="1777607"/>
            <a:ext cx="12191999" cy="4759508"/>
          </a:xfrm>
          <a:prstGeom prst="rect">
            <a:avLst/>
          </a:prstGeom>
          <a:noFill/>
        </p:spPr>
        <p:txBody>
          <a:bodyPr wrap="square">
            <a:spAutoFit/>
          </a:bodyPr>
          <a:lstStyle/>
          <a:p>
            <a:pPr indent="359410" algn="just">
              <a:lnSpc>
                <a:spcPct val="150000"/>
              </a:lnSpc>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Yeni tesis: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Uygulama rehberi yayımlanma tarihi itibarıyla yapı ruhsatı alınmış veya alınmamış, inşaat ile ilgili herhangi bir faaliyette bulunulmamış, temelden yapılacak inşaat işleri ile makine ve ekipman alımını kapsayan, hibeye esas proje tutarının en fazla %80’i inşaat giderlerinden oluşan ve belirli bir tarımsal ürün grubunun işlenmesi, paketlenmesi ve depolanması ile tarımsal üretim amaçlı sabit yatırım tesisini	</a:t>
            </a:r>
          </a:p>
          <a:p>
            <a:pPr indent="359410" algn="just">
              <a:lnSpc>
                <a:spcPct val="150000"/>
              </a:lnSpc>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Kısmen yapılmış yatırımların tamamlanmasına yönelik yatırım: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Belli bir tarımsal ürünün işlenmesi, paketlenmesi ve depolanması ile tarımsal üretime yönelik, yapı ruhsatı ya da yapı kullanma izin belgesi başvuru sahibi adına alınmış, inşaatı yarım kalmış tesislerin inşaatının tamamlanması ve gerekli makine ve ekipmanının alımını ya da inşaatı tamamlanmış ancak üretime geçmemiş tesislerin makine ve ekipman alımlarını içeren projeyi,</a:t>
            </a:r>
          </a:p>
        </p:txBody>
      </p:sp>
      <p:sp>
        <p:nvSpPr>
          <p:cNvPr id="7" name="Metin kutusu 6">
            <a:extLst>
              <a:ext uri="{FF2B5EF4-FFF2-40B4-BE49-F238E27FC236}">
                <a16:creationId xmlns:a16="http://schemas.microsoft.com/office/drawing/2014/main" id="{49A8AF74-EF9D-4076-838C-8E130EDFC99E}"/>
              </a:ext>
            </a:extLst>
          </p:cNvPr>
          <p:cNvSpPr txBox="1"/>
          <p:nvPr/>
        </p:nvSpPr>
        <p:spPr>
          <a:xfrm>
            <a:off x="436999" y="1315942"/>
            <a:ext cx="4094434" cy="461665"/>
          </a:xfrm>
          <a:prstGeom prst="rect">
            <a:avLst/>
          </a:prstGeom>
          <a:noFill/>
        </p:spPr>
        <p:txBody>
          <a:bodyPr wrap="square">
            <a:spAutoFit/>
          </a:bodyPr>
          <a:lstStyle/>
          <a:p>
            <a:r>
              <a:rPr lang="tr-TR" altLang="tr-TR" sz="2400" b="1" dirty="0">
                <a:solidFill>
                  <a:srgbClr val="C00000"/>
                </a:solidFill>
                <a:latin typeface="Montserrat" panose="00000500000000000000" pitchFamily="2" charset="-94"/>
              </a:rPr>
              <a:t>YATIRIM NİTELİKLERİ</a:t>
            </a:r>
          </a:p>
        </p:txBody>
      </p:sp>
    </p:spTree>
    <p:extLst>
      <p:ext uri="{BB962C8B-B14F-4D97-AF65-F5344CB8AC3E}">
        <p14:creationId xmlns:p14="http://schemas.microsoft.com/office/powerpoint/2010/main" val="3168478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31</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0" y="1777607"/>
            <a:ext cx="12191999" cy="5323765"/>
          </a:xfrm>
          <a:prstGeom prst="rect">
            <a:avLst/>
          </a:prstGeom>
          <a:noFill/>
        </p:spPr>
        <p:txBody>
          <a:bodyPr wrap="square">
            <a:spAutoFit/>
          </a:bodyPr>
          <a:lstStyle/>
          <a:p>
            <a:pPr indent="359410" algn="just">
              <a:lnSpc>
                <a:spcPct val="150000"/>
              </a:lnSpc>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Kapasite artırımına yönelik yatırım: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Faal olan, yapı kullanma izin belgesi olan, işyeri açma ve çalışma ruhsatı ile işletme kayıt/onay belgesi ve benzeri yasal izin ve ruhsatlar başvuru sahibi adına olmak üzere yasal izinleri alınmış, Program kapsamında yer alan yatırım konularında faaliyet gösteren ve gerekli olması halinde en fazla %60’a kadar inşaat giderlerini kapsayan yatırımı,</a:t>
            </a:r>
          </a:p>
          <a:p>
            <a:pPr indent="359410" algn="just">
              <a:lnSpc>
                <a:spcPct val="150000"/>
              </a:lnSpc>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Teknoloji yenileme ve/veya modernizasyona yönelik yatırım:</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Faal olan, işyeri açma ve çalışma ruhsatı ile işletme kayıt/onay belgesi ve benzeri yasal izin ve ruhsatlar başvuru sahibi adına olmak üzere yasal izinleri alınmış, yapı kullanma izin belgesine sahip, Program kapsamında yer alan yatırım konularında faaliyet gösteren tesislerde teknoloji yenilemeyi kapsayan ve gerekli olması halinde en fazla %20’ye kadar inşaat giderlerini kapsayan yatırımı,</a:t>
            </a:r>
          </a:p>
          <a:p>
            <a:pPr indent="359410" algn="just">
              <a:lnSpc>
                <a:spcPct val="150000"/>
              </a:lnSpc>
              <a:spcAft>
                <a:spcPts val="800"/>
              </a:spcAft>
            </a:pPr>
            <a:endParaRPr lang="tr-TR" sz="2000" b="1" dirty="0">
              <a:effectLst/>
              <a:latin typeface="Montserrat" panose="00000500000000000000" pitchFamily="2" charset="-94"/>
              <a:ea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49A8AF74-EF9D-4076-838C-8E130EDFC99E}"/>
              </a:ext>
            </a:extLst>
          </p:cNvPr>
          <p:cNvSpPr txBox="1"/>
          <p:nvPr/>
        </p:nvSpPr>
        <p:spPr>
          <a:xfrm>
            <a:off x="436999" y="1315942"/>
            <a:ext cx="4094434" cy="461665"/>
          </a:xfrm>
          <a:prstGeom prst="rect">
            <a:avLst/>
          </a:prstGeom>
          <a:noFill/>
        </p:spPr>
        <p:txBody>
          <a:bodyPr wrap="square">
            <a:spAutoFit/>
          </a:bodyPr>
          <a:lstStyle/>
          <a:p>
            <a:r>
              <a:rPr lang="tr-TR" altLang="tr-TR" sz="2400" b="1" dirty="0">
                <a:solidFill>
                  <a:srgbClr val="C00000"/>
                </a:solidFill>
                <a:latin typeface="Montserrat" panose="00000500000000000000" pitchFamily="2" charset="-94"/>
              </a:rPr>
              <a:t>YATIRIM NİTELİKLERİ</a:t>
            </a:r>
          </a:p>
        </p:txBody>
      </p:sp>
    </p:spTree>
    <p:extLst>
      <p:ext uri="{BB962C8B-B14F-4D97-AF65-F5344CB8AC3E}">
        <p14:creationId xmlns:p14="http://schemas.microsoft.com/office/powerpoint/2010/main" val="784008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32</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436999" y="1777607"/>
            <a:ext cx="7088063" cy="4605620"/>
          </a:xfrm>
          <a:prstGeom prst="rect">
            <a:avLst/>
          </a:prstGeom>
          <a:noFill/>
        </p:spPr>
        <p:txBody>
          <a:bodyPr wrap="square">
            <a:spAutoFit/>
          </a:bodyPr>
          <a:lstStyle/>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Gerçek Kişiler(Bireysel Başvuru)</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Tüzel Kişiler</a:t>
            </a:r>
          </a:p>
          <a:p>
            <a:pPr marL="342900" indent="-342900" algn="just">
              <a:spcAft>
                <a:spcPts val="800"/>
              </a:spcAft>
              <a:buFont typeface="Arial" panose="020B0604020202020204" pitchFamily="34" charset="0"/>
              <a:buChar char="•"/>
            </a:pPr>
            <a:r>
              <a:rPr lang="tr-TR" sz="2000" dirty="0" err="1">
                <a:effectLst/>
                <a:latin typeface="Montserrat" panose="00000500000000000000" pitchFamily="2" charset="-94"/>
                <a:ea typeface="Times New Roman" panose="02020603050405020304" pitchFamily="18" charset="0"/>
                <a:cs typeface="Times New Roman" panose="02020603050405020304" pitchFamily="18" charset="0"/>
              </a:rPr>
              <a:t>Kollektif</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Limited ve Anonim Şirketler, </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Tarımsal Amaçlı Kooperatifler, </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Tarım Kredi Kooperatifleri ve Birlikleri</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Tarım Satış Kooperatifleri ve Birlikleri</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Islah Amaçlı Yetiştirici Birlikleri</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Tarımsal Üretici Birlikleri İktisadi Teşekkülleri</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Tohumculuk Birlikleri</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Ziraat Odaları</a:t>
            </a:r>
          </a:p>
          <a:p>
            <a:pPr indent="359410" algn="just">
              <a:lnSpc>
                <a:spcPct val="150000"/>
              </a:lnSpc>
              <a:spcAft>
                <a:spcPts val="800"/>
              </a:spcAft>
            </a:pPr>
            <a:endParaRPr lang="tr-TR" sz="2000" b="1" dirty="0">
              <a:effectLst/>
              <a:latin typeface="Montserrat" panose="00000500000000000000" pitchFamily="2" charset="-94"/>
              <a:ea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49A8AF74-EF9D-4076-838C-8E130EDFC99E}"/>
              </a:ext>
            </a:extLst>
          </p:cNvPr>
          <p:cNvSpPr txBox="1"/>
          <p:nvPr/>
        </p:nvSpPr>
        <p:spPr>
          <a:xfrm>
            <a:off x="436999" y="1315942"/>
            <a:ext cx="4094434" cy="461665"/>
          </a:xfrm>
          <a:prstGeom prst="rect">
            <a:avLst/>
          </a:prstGeom>
          <a:noFill/>
        </p:spPr>
        <p:txBody>
          <a:bodyPr wrap="square">
            <a:spAutoFit/>
          </a:bodyPr>
          <a:lstStyle/>
          <a:p>
            <a:r>
              <a:rPr lang="tr-TR" altLang="tr-TR" sz="2400" b="1" dirty="0">
                <a:solidFill>
                  <a:srgbClr val="C00000"/>
                </a:solidFill>
                <a:latin typeface="Montserrat" panose="00000500000000000000" pitchFamily="2" charset="-94"/>
              </a:rPr>
              <a:t>KİMLER BAŞVURABİLİR</a:t>
            </a:r>
          </a:p>
        </p:txBody>
      </p:sp>
    </p:spTree>
    <p:extLst>
      <p:ext uri="{BB962C8B-B14F-4D97-AF65-F5344CB8AC3E}">
        <p14:creationId xmlns:p14="http://schemas.microsoft.com/office/powerpoint/2010/main" val="3878668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33</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152043" y="1777607"/>
            <a:ext cx="11720167" cy="4708212"/>
          </a:xfrm>
          <a:prstGeom prst="rect">
            <a:avLst/>
          </a:prstGeom>
          <a:noFill/>
        </p:spPr>
        <p:txBody>
          <a:bodyPr wrap="square">
            <a:spAutoFit/>
          </a:bodyPr>
          <a:lstStyle/>
          <a:p>
            <a:pPr marL="342900" indent="-342900" algn="just">
              <a:spcAft>
                <a:spcPts val="800"/>
              </a:spcAft>
              <a:buFont typeface="Wingdings" panose="05000000000000000000" pitchFamily="2" charset="2"/>
              <a:buChar char="ü"/>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Belirtilen tüzel kişilikler kuruluş tüzüklerinde/ana sözleşmelerinde belirtilen faaliyet alanları ile ilgili yatırım konularına başvurabilir.</a:t>
            </a:r>
          </a:p>
          <a:p>
            <a:pPr marL="342900" indent="-342900" algn="just">
              <a:spcAft>
                <a:spcPts val="800"/>
              </a:spcAft>
              <a:buFont typeface="Wingdings" panose="05000000000000000000" pitchFamily="2" charset="2"/>
              <a:buChar char="ü"/>
            </a:pPr>
            <a:endParaRPr lang="tr-TR" sz="2000" dirty="0">
              <a:effectLst/>
              <a:latin typeface="Montserrat" panose="00000500000000000000" pitchFamily="2" charset="-94"/>
              <a:ea typeface="Times New Roman" panose="02020603050405020304" pitchFamily="18" charset="0"/>
              <a:cs typeface="Times New Roman" panose="02020603050405020304" pitchFamily="18" charset="0"/>
            </a:endParaRPr>
          </a:p>
          <a:p>
            <a:pPr marL="342900" indent="-342900" algn="just">
              <a:spcAft>
                <a:spcPts val="800"/>
              </a:spcAft>
              <a:buFont typeface="Wingdings" panose="05000000000000000000" pitchFamily="2" charset="2"/>
              <a:buChar char="ü"/>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Tüm yatırımlara yönelik proje konularına başvurabilecek tüzel kişilerin idari ve mali açıdan kamudan bağımsız olması gerekmekte olup bu hususla ilgili olarak başvuru aşamasında idari ve mali açıdan kamudan bağımsız olduklarına dair taahhütname alınacaktır.</a:t>
            </a:r>
          </a:p>
          <a:p>
            <a:pPr marL="342900" indent="-342900" algn="just">
              <a:spcAft>
                <a:spcPts val="800"/>
              </a:spcAft>
              <a:buFont typeface="Wingdings" panose="05000000000000000000" pitchFamily="2" charset="2"/>
              <a:buChar char="ü"/>
            </a:pPr>
            <a:endParaRPr lang="tr-TR" sz="2000" dirty="0">
              <a:effectLst/>
              <a:latin typeface="Montserrat" panose="00000500000000000000" pitchFamily="2" charset="-94"/>
              <a:ea typeface="Times New Roman" panose="02020603050405020304" pitchFamily="18" charset="0"/>
              <a:cs typeface="Times New Roman" panose="02020603050405020304" pitchFamily="18" charset="0"/>
            </a:endParaRPr>
          </a:p>
          <a:p>
            <a:pPr marL="342900" indent="-342900" algn="just">
              <a:spcAft>
                <a:spcPts val="800"/>
              </a:spcAft>
              <a:buFont typeface="Wingdings" panose="05000000000000000000" pitchFamily="2" charset="2"/>
              <a:buChar char="ü"/>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Şirketler, Kooperatifler, Birlikler; hibe sözleşmesi imzalanması ve uygulamaların gerçekleştirilmesi konularında yetkili kurullarından son başvuru tarihinden önce karar almış ve bu kararın alındığına dair belgeyi proje başvurularında ibraz etmiş olmaları gerekir.</a:t>
            </a:r>
          </a:p>
          <a:p>
            <a:pPr marL="342900" indent="-342900" algn="just">
              <a:lnSpc>
                <a:spcPct val="150000"/>
              </a:lnSpc>
              <a:spcAft>
                <a:spcPts val="800"/>
              </a:spcAft>
              <a:buFont typeface="Wingdings" panose="05000000000000000000" pitchFamily="2" charset="2"/>
              <a:buChar char="ü"/>
            </a:pPr>
            <a:endParaRPr lang="tr-TR" sz="2000" b="1" dirty="0">
              <a:effectLst/>
              <a:latin typeface="Montserrat" panose="00000500000000000000" pitchFamily="2" charset="-94"/>
              <a:ea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49A8AF74-EF9D-4076-838C-8E130EDFC99E}"/>
              </a:ext>
            </a:extLst>
          </p:cNvPr>
          <p:cNvSpPr txBox="1"/>
          <p:nvPr/>
        </p:nvSpPr>
        <p:spPr>
          <a:xfrm>
            <a:off x="436999" y="1315942"/>
            <a:ext cx="4094434" cy="461665"/>
          </a:xfrm>
          <a:prstGeom prst="rect">
            <a:avLst/>
          </a:prstGeom>
          <a:noFill/>
        </p:spPr>
        <p:txBody>
          <a:bodyPr wrap="square">
            <a:spAutoFit/>
          </a:bodyPr>
          <a:lstStyle/>
          <a:p>
            <a:r>
              <a:rPr lang="tr-TR" altLang="tr-TR" sz="2400" b="1" dirty="0">
                <a:solidFill>
                  <a:srgbClr val="C00000"/>
                </a:solidFill>
                <a:latin typeface="Montserrat" panose="00000500000000000000" pitchFamily="2" charset="-94"/>
              </a:rPr>
              <a:t>KİMLER BAŞVURABİLİR</a:t>
            </a:r>
          </a:p>
        </p:txBody>
      </p:sp>
    </p:spTree>
    <p:extLst>
      <p:ext uri="{BB962C8B-B14F-4D97-AF65-F5344CB8AC3E}">
        <p14:creationId xmlns:p14="http://schemas.microsoft.com/office/powerpoint/2010/main" val="1943978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34</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152043" y="1777607"/>
            <a:ext cx="11720167" cy="4092659"/>
          </a:xfrm>
          <a:prstGeom prst="rect">
            <a:avLst/>
          </a:prstGeom>
          <a:noFill/>
        </p:spPr>
        <p:txBody>
          <a:bodyPr wrap="square">
            <a:spAutoFit/>
          </a:bodyPr>
          <a:lstStyle/>
          <a:p>
            <a:pPr marL="342900" indent="-342900" algn="just">
              <a:spcAft>
                <a:spcPts val="800"/>
              </a:spcAft>
              <a:buFont typeface="Wingdings" panose="05000000000000000000" pitchFamily="2" charset="2"/>
              <a:buChar char="ü"/>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Kamu görevi yürütenler, devlet memurları, kamu işçileri veya devlet üniversitelerinde görevli öğretim görevlileri,</a:t>
            </a:r>
          </a:p>
          <a:p>
            <a:pPr marL="342900" indent="-342900" algn="just">
              <a:spcAft>
                <a:spcPts val="800"/>
              </a:spcAft>
              <a:buFont typeface="Wingdings" panose="05000000000000000000" pitchFamily="2" charset="2"/>
              <a:buChar char="ü"/>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Hibe sözleşmesi imzalayan başvuruların başladığı tarihe kadar yatırımını nihai rapora bağlayamayan, önceki tebliğler kapsamında hibe desteğinden yararlanmış ancak projesi fesih sürecinde bulunanlar,</a:t>
            </a:r>
          </a:p>
          <a:p>
            <a:pPr marL="342900" indent="-342900" algn="just">
              <a:spcAft>
                <a:spcPts val="800"/>
              </a:spcAft>
              <a:buFont typeface="Wingdings" panose="05000000000000000000" pitchFamily="2" charset="2"/>
              <a:buChar char="ü"/>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İl özel idaresi ve belediye gibi kamu kurum ve kuruluşları, bunların vakıf ve birlik benzeri teşekkülleri ile içinde bulundukları ortaklıklar,</a:t>
            </a:r>
          </a:p>
          <a:p>
            <a:pPr marL="342900" indent="-342900" algn="just">
              <a:spcAft>
                <a:spcPts val="800"/>
              </a:spcAft>
              <a:buFont typeface="Wingdings" panose="05000000000000000000" pitchFamily="2" charset="2"/>
              <a:buChar char="ü"/>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Vadesi geçmiş vergi borcu ile Sosyal Güvenlik Kurumuna vadesi geçmiş prim borcu bulunan yatırımcılar</a:t>
            </a:r>
          </a:p>
          <a:p>
            <a:pPr algn="just">
              <a:spcAft>
                <a:spcPts val="800"/>
              </a:spcAft>
            </a:pPr>
            <a:r>
              <a:rPr lang="tr-TR" sz="2000" b="1" dirty="0">
                <a:latin typeface="Montserrat" panose="00000500000000000000" pitchFamily="2" charset="-94"/>
                <a:ea typeface="Times New Roman" panose="02020603050405020304" pitchFamily="18" charset="0"/>
                <a:cs typeface="Times New Roman" panose="02020603050405020304" pitchFamily="18" charset="0"/>
              </a:rPr>
              <a:t>    </a:t>
            </a: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 hibe desteğinden faydalanamazlar.</a:t>
            </a:r>
          </a:p>
          <a:p>
            <a:pPr marL="342900" indent="-342900" algn="just">
              <a:lnSpc>
                <a:spcPct val="150000"/>
              </a:lnSpc>
              <a:spcAft>
                <a:spcPts val="800"/>
              </a:spcAft>
              <a:buFont typeface="Wingdings" panose="05000000000000000000" pitchFamily="2" charset="2"/>
              <a:buChar char="ü"/>
            </a:pPr>
            <a:endParaRPr lang="tr-TR" sz="2000" b="1" dirty="0">
              <a:effectLst/>
              <a:latin typeface="Montserrat" panose="00000500000000000000" pitchFamily="2" charset="-94"/>
              <a:ea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49A8AF74-EF9D-4076-838C-8E130EDFC99E}"/>
              </a:ext>
            </a:extLst>
          </p:cNvPr>
          <p:cNvSpPr txBox="1"/>
          <p:nvPr/>
        </p:nvSpPr>
        <p:spPr>
          <a:xfrm>
            <a:off x="436999" y="1315942"/>
            <a:ext cx="4094434" cy="461665"/>
          </a:xfrm>
          <a:prstGeom prst="rect">
            <a:avLst/>
          </a:prstGeom>
          <a:noFill/>
        </p:spPr>
        <p:txBody>
          <a:bodyPr wrap="square">
            <a:spAutoFit/>
          </a:bodyPr>
          <a:lstStyle/>
          <a:p>
            <a:r>
              <a:rPr lang="tr-TR" altLang="tr-TR" sz="2400" b="1" dirty="0">
                <a:solidFill>
                  <a:srgbClr val="C00000"/>
                </a:solidFill>
                <a:latin typeface="Montserrat" panose="00000500000000000000" pitchFamily="2" charset="-94"/>
              </a:rPr>
              <a:t>KİMLER BAŞVURAMAZ</a:t>
            </a:r>
          </a:p>
        </p:txBody>
      </p:sp>
    </p:spTree>
    <p:extLst>
      <p:ext uri="{BB962C8B-B14F-4D97-AF65-F5344CB8AC3E}">
        <p14:creationId xmlns:p14="http://schemas.microsoft.com/office/powerpoint/2010/main" val="790380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35</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152043" y="1777607"/>
            <a:ext cx="11720167" cy="4810804"/>
          </a:xfrm>
          <a:prstGeom prst="rect">
            <a:avLst/>
          </a:prstGeom>
          <a:noFill/>
        </p:spPr>
        <p:txBody>
          <a:bodyPr wrap="square">
            <a:spAutoFit/>
          </a:bodyPr>
          <a:lstStyle/>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a:t>
            </a: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D İ K </a:t>
            </a:r>
            <a:r>
              <a:rPr lang="tr-TR" sz="2000" b="1" dirty="0" err="1">
                <a:effectLst/>
                <a:latin typeface="Montserrat" panose="00000500000000000000" pitchFamily="2" charset="-94"/>
                <a:ea typeface="Times New Roman" panose="02020603050405020304" pitchFamily="18" charset="0"/>
                <a:cs typeface="Times New Roman" panose="02020603050405020304" pitchFamily="18" charset="0"/>
              </a:rPr>
              <a:t>K</a:t>
            </a: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 A T	!</a:t>
            </a:r>
          </a:p>
          <a:p>
            <a:pPr marL="342900" indent="-342900" algn="just">
              <a:spcAft>
                <a:spcPts val="800"/>
              </a:spcAft>
              <a:buFont typeface="Wingdings" panose="05000000000000000000" pitchFamily="2" charset="2"/>
              <a:buChar char="ü"/>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Su ürünleri yetiştiriciliğine yönelik yatırım konularında yapılacak başvurular hariç;</a:t>
            </a:r>
          </a:p>
          <a:p>
            <a:pPr marL="342900" indent="-342900" algn="just">
              <a:spcAft>
                <a:spcPts val="800"/>
              </a:spcAft>
              <a:buFont typeface="Wingdings" panose="05000000000000000000" pitchFamily="2" charset="2"/>
              <a:buChar char="ü"/>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yatırım yeri sadece </a:t>
            </a:r>
            <a:r>
              <a:rPr lang="tr-TR" sz="2000" b="1" dirty="0">
                <a:solidFill>
                  <a:srgbClr val="901613"/>
                </a:solidFill>
                <a:effectLst/>
                <a:latin typeface="Montserrat" panose="00000500000000000000" pitchFamily="2" charset="-94"/>
                <a:ea typeface="Times New Roman" panose="02020603050405020304" pitchFamily="18" charset="0"/>
                <a:cs typeface="Times New Roman" panose="02020603050405020304" pitchFamily="18" charset="0"/>
              </a:rPr>
              <a:t>Tarıma Dayalı İhtisas Organize Sanayi Bölgesi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veya </a:t>
            </a:r>
            <a:r>
              <a:rPr lang="tr-TR" sz="2000" b="1" dirty="0">
                <a:solidFill>
                  <a:srgbClr val="901613"/>
                </a:solidFill>
                <a:effectLst/>
                <a:latin typeface="Montserrat" panose="00000500000000000000" pitchFamily="2" charset="-94"/>
                <a:ea typeface="Times New Roman" panose="02020603050405020304" pitchFamily="18" charset="0"/>
                <a:cs typeface="Times New Roman" panose="02020603050405020304" pitchFamily="18" charset="0"/>
              </a:rPr>
              <a:t>kırsal alanda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ise başvuru yapılabilir. </a:t>
            </a:r>
          </a:p>
          <a:p>
            <a:pPr algn="just">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     Kırsal Alan: </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Köy,</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Belde,</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Kırsal Mahalle,</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31/12/2022 Tarihli Adrese Dayalı Nüfus Kayıt Sistemi (ADNKS) tarafından Kır veya Orta Yoğun Kent olarak tanımlanmış yerleşim birimleri ile</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31/12/2012 tarihli TÜİK verilerine göre nüfusu 20.000’den az olan yerleşim yerlerinde olan</a:t>
            </a:r>
          </a:p>
          <a:p>
            <a:pPr marL="342900" indent="-342900" algn="just">
              <a:spcAft>
                <a:spcPts val="800"/>
              </a:spcAft>
              <a:buFont typeface="Arial" panose="020B0604020202020204" pitchFamily="34" charset="0"/>
              <a:buChar char="•"/>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Mülkiyeti Kendi adına ve kiralanmış parselde yatırım yapılabilir </a:t>
            </a:r>
            <a:endParaRPr lang="tr-TR" sz="2000" b="1" dirty="0">
              <a:effectLst/>
              <a:latin typeface="Montserrat" panose="00000500000000000000" pitchFamily="2" charset="-94"/>
              <a:ea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49A8AF74-EF9D-4076-838C-8E130EDFC99E}"/>
              </a:ext>
            </a:extLst>
          </p:cNvPr>
          <p:cNvSpPr txBox="1"/>
          <p:nvPr/>
        </p:nvSpPr>
        <p:spPr>
          <a:xfrm>
            <a:off x="436998" y="1315942"/>
            <a:ext cx="7207985" cy="461665"/>
          </a:xfrm>
          <a:prstGeom prst="rect">
            <a:avLst/>
          </a:prstGeom>
          <a:noFill/>
        </p:spPr>
        <p:txBody>
          <a:bodyPr wrap="square">
            <a:spAutoFit/>
          </a:bodyPr>
          <a:lstStyle/>
          <a:p>
            <a:r>
              <a:rPr lang="tr-TR" altLang="tr-TR" sz="2400" b="1" dirty="0">
                <a:solidFill>
                  <a:srgbClr val="C00000"/>
                </a:solidFill>
                <a:latin typeface="Montserrat" panose="00000500000000000000" pitchFamily="2" charset="-94"/>
              </a:rPr>
              <a:t>YATIRIM YERİ ÖZELLİKLERİ</a:t>
            </a:r>
          </a:p>
        </p:txBody>
      </p:sp>
    </p:spTree>
    <p:extLst>
      <p:ext uri="{BB962C8B-B14F-4D97-AF65-F5344CB8AC3E}">
        <p14:creationId xmlns:p14="http://schemas.microsoft.com/office/powerpoint/2010/main" val="3814897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36</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152043" y="2172548"/>
            <a:ext cx="11720167" cy="3580467"/>
          </a:xfrm>
          <a:prstGeom prst="rect">
            <a:avLst/>
          </a:prstGeom>
          <a:noFill/>
        </p:spPr>
        <p:txBody>
          <a:bodyPr wrap="square">
            <a:spAutoFit/>
          </a:bodyPr>
          <a:lstStyle/>
          <a:p>
            <a:pPr marL="342900" indent="-342900" algn="just">
              <a:spcAft>
                <a:spcPts val="800"/>
              </a:spcAft>
              <a:buFont typeface="Wingdings" panose="05000000000000000000" pitchFamily="2" charset="2"/>
              <a:buChar char="Ø"/>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Alınmış veya alınacak olan yapı ruhsatı ve yapı kullanım izin belgelerinin ve/veya yapı kayıt belgesinin mutlaka başvuru konusu ile uyumlu olması gerekir.</a:t>
            </a:r>
          </a:p>
          <a:p>
            <a:pPr marL="342900" indent="-342900" algn="just">
              <a:spcAft>
                <a:spcPts val="800"/>
              </a:spcAft>
              <a:buFont typeface="Wingdings" panose="05000000000000000000" pitchFamily="2" charset="2"/>
              <a:buChar char="Ø"/>
            </a:pPr>
            <a:endParaRPr lang="tr-TR" sz="2000" dirty="0">
              <a:effectLst/>
              <a:latin typeface="Montserrat" panose="00000500000000000000" pitchFamily="2" charset="-94"/>
              <a:ea typeface="Times New Roman" panose="02020603050405020304" pitchFamily="18" charset="0"/>
              <a:cs typeface="Times New Roman" panose="02020603050405020304" pitchFamily="18" charset="0"/>
            </a:endParaRPr>
          </a:p>
          <a:p>
            <a:pPr marL="342900" indent="-342900" algn="just">
              <a:spcAft>
                <a:spcPts val="800"/>
              </a:spcAft>
              <a:buFont typeface="Wingdings" panose="05000000000000000000" pitchFamily="2" charset="2"/>
              <a:buChar char="Ø"/>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Kapasite artırımı ile teknoloji yenileme ve/veya modernizasyon niteliğinde proje sunan yatırımcıların </a:t>
            </a:r>
            <a:r>
              <a:rPr lang="tr-TR" sz="2000" b="1" dirty="0">
                <a:solidFill>
                  <a:srgbClr val="901613"/>
                </a:solidFill>
                <a:effectLst/>
                <a:latin typeface="Montserrat" panose="00000500000000000000" pitchFamily="2" charset="-94"/>
                <a:ea typeface="Times New Roman" panose="02020603050405020304" pitchFamily="18" charset="0"/>
                <a:cs typeface="Times New Roman" panose="02020603050405020304" pitchFamily="18" charset="0"/>
              </a:rPr>
              <a:t>Yapı Kullanma İzin Belgesi</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a:t>
            </a:r>
            <a:r>
              <a:rPr lang="tr-TR" sz="2000" b="1" dirty="0">
                <a:solidFill>
                  <a:srgbClr val="901613"/>
                </a:solidFill>
                <a:effectLst/>
                <a:latin typeface="Montserrat" panose="00000500000000000000" pitchFamily="2" charset="-94"/>
                <a:ea typeface="Times New Roman" panose="02020603050405020304" pitchFamily="18" charset="0"/>
                <a:cs typeface="Times New Roman" panose="02020603050405020304" pitchFamily="18" charset="0"/>
              </a:rPr>
              <a:t>İşyeri Açma ve Çalışma Ruhsatı</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a:t>
            </a:r>
            <a:r>
              <a:rPr lang="tr-TR" sz="2000" b="1" dirty="0">
                <a:solidFill>
                  <a:srgbClr val="901613"/>
                </a:solidFill>
                <a:effectLst/>
                <a:latin typeface="Montserrat" panose="00000500000000000000" pitchFamily="2" charset="-94"/>
                <a:ea typeface="Times New Roman" panose="02020603050405020304" pitchFamily="18" charset="0"/>
                <a:cs typeface="Times New Roman" panose="02020603050405020304" pitchFamily="18" charset="0"/>
              </a:rPr>
              <a:t>İşletme Kayıt/Onay Belgesi</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vb. güncel ulusal mevzuat kapsamında almaları gereken izin ve ruhsatlara sahip olmaları şarttır.</a:t>
            </a:r>
          </a:p>
          <a:p>
            <a:pPr marL="342900" indent="-342900" algn="just">
              <a:spcAft>
                <a:spcPts val="800"/>
              </a:spcAft>
              <a:buFont typeface="Wingdings" panose="05000000000000000000" pitchFamily="2" charset="2"/>
              <a:buChar char="Ø"/>
            </a:pPr>
            <a:endParaRPr lang="tr-TR" sz="2000" dirty="0">
              <a:effectLst/>
              <a:latin typeface="Montserrat" panose="00000500000000000000" pitchFamily="2" charset="-94"/>
              <a:ea typeface="Times New Roman" panose="02020603050405020304" pitchFamily="18" charset="0"/>
              <a:cs typeface="Times New Roman" panose="02020603050405020304" pitchFamily="18" charset="0"/>
            </a:endParaRPr>
          </a:p>
          <a:p>
            <a:pPr marL="342900" indent="-342900" algn="just">
              <a:spcAft>
                <a:spcPts val="800"/>
              </a:spcAft>
              <a:buFont typeface="Wingdings" panose="05000000000000000000" pitchFamily="2" charset="2"/>
              <a:buChar char="Ø"/>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Yatırım yerinin tapu kaydında </a:t>
            </a:r>
            <a:r>
              <a:rPr lang="tr-TR" sz="2000" b="1" dirty="0">
                <a:solidFill>
                  <a:srgbClr val="901613"/>
                </a:solidFill>
                <a:effectLst/>
                <a:latin typeface="Montserrat" panose="00000500000000000000" pitchFamily="2" charset="-94"/>
                <a:ea typeface="Times New Roman" panose="02020603050405020304" pitchFamily="18" charset="0"/>
                <a:cs typeface="Times New Roman" panose="02020603050405020304" pitchFamily="18" charset="0"/>
              </a:rPr>
              <a:t>ipotek, haciz, ihtiyati tedbir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ve yatırımın sürdürebilirliğini etkileyebilecek </a:t>
            </a:r>
            <a:r>
              <a:rPr lang="tr-TR" sz="2000" b="1" dirty="0">
                <a:solidFill>
                  <a:srgbClr val="901613"/>
                </a:solidFill>
                <a:effectLst/>
                <a:latin typeface="Montserrat" panose="00000500000000000000" pitchFamily="2" charset="-94"/>
                <a:ea typeface="Times New Roman" panose="02020603050405020304" pitchFamily="18" charset="0"/>
                <a:cs typeface="Times New Roman" panose="02020603050405020304" pitchFamily="18" charset="0"/>
              </a:rPr>
              <a:t>mahkeme dava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şerhleri bulunmaması gerekir.</a:t>
            </a:r>
          </a:p>
        </p:txBody>
      </p:sp>
      <p:sp>
        <p:nvSpPr>
          <p:cNvPr id="7" name="Metin kutusu 6">
            <a:extLst>
              <a:ext uri="{FF2B5EF4-FFF2-40B4-BE49-F238E27FC236}">
                <a16:creationId xmlns:a16="http://schemas.microsoft.com/office/drawing/2014/main" id="{49A8AF74-EF9D-4076-838C-8E130EDFC99E}"/>
              </a:ext>
            </a:extLst>
          </p:cNvPr>
          <p:cNvSpPr txBox="1"/>
          <p:nvPr/>
        </p:nvSpPr>
        <p:spPr>
          <a:xfrm>
            <a:off x="319790" y="1315942"/>
            <a:ext cx="7207985" cy="461665"/>
          </a:xfrm>
          <a:prstGeom prst="rect">
            <a:avLst/>
          </a:prstGeom>
          <a:noFill/>
        </p:spPr>
        <p:txBody>
          <a:bodyPr wrap="square">
            <a:spAutoFit/>
          </a:bodyPr>
          <a:lstStyle/>
          <a:p>
            <a:r>
              <a:rPr lang="tr-TR" altLang="tr-TR" sz="2400" b="1" dirty="0">
                <a:solidFill>
                  <a:srgbClr val="C00000"/>
                </a:solidFill>
                <a:latin typeface="Montserrat" panose="00000500000000000000" pitchFamily="2" charset="-94"/>
              </a:rPr>
              <a:t>YATIRIM YERİ ÖZELLİKLERİ</a:t>
            </a:r>
          </a:p>
        </p:txBody>
      </p:sp>
    </p:spTree>
    <p:extLst>
      <p:ext uri="{BB962C8B-B14F-4D97-AF65-F5344CB8AC3E}">
        <p14:creationId xmlns:p14="http://schemas.microsoft.com/office/powerpoint/2010/main" val="2449256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37</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0" y="1777607"/>
            <a:ext cx="12191999" cy="3683060"/>
          </a:xfrm>
          <a:prstGeom prst="rect">
            <a:avLst/>
          </a:prstGeom>
          <a:noFill/>
        </p:spPr>
        <p:txBody>
          <a:bodyPr wrap="square">
            <a:spAutoFit/>
          </a:bodyPr>
          <a:lstStyle/>
          <a:p>
            <a:pPr marL="342900" indent="-342900" algn="just">
              <a:spcAft>
                <a:spcPts val="800"/>
              </a:spcAft>
              <a:buFont typeface="Wingdings" panose="05000000000000000000" pitchFamily="2" charset="2"/>
              <a:buChar char="Ø"/>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Kira ise: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Kiralama süresinin başvuruların başladığı tarihten itibaren </a:t>
            </a:r>
            <a:r>
              <a:rPr lang="tr-TR" sz="2000" b="1" dirty="0">
                <a:solidFill>
                  <a:srgbClr val="901613"/>
                </a:solidFill>
                <a:effectLst/>
                <a:latin typeface="Montserrat" panose="00000500000000000000" pitchFamily="2" charset="-94"/>
                <a:ea typeface="Times New Roman" panose="02020603050405020304" pitchFamily="18" charset="0"/>
                <a:cs typeface="Times New Roman" panose="02020603050405020304" pitchFamily="18" charset="0"/>
              </a:rPr>
              <a:t>en az yedi yılı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kapsaması ve yatırımcının hibe sözleşmesi imzalanması aşamasında noter onaylı kira sözleşmesini ibraz etmesi gerekir. </a:t>
            </a:r>
          </a:p>
          <a:p>
            <a:pPr marL="342900" indent="-342900" algn="just">
              <a:spcAft>
                <a:spcPts val="800"/>
              </a:spcAft>
              <a:buFont typeface="Wingdings" panose="05000000000000000000" pitchFamily="2" charset="2"/>
              <a:buChar char="Ø"/>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Yatırım yeri hisseli ise;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hissedarlardan birisinin başvuruda bulunması halinde diğer hissedarların yatırımcıya </a:t>
            </a:r>
            <a:r>
              <a:rPr lang="tr-TR" sz="2000" b="1" dirty="0">
                <a:solidFill>
                  <a:srgbClr val="901613"/>
                </a:solidFill>
                <a:effectLst/>
                <a:latin typeface="Montserrat" panose="00000500000000000000" pitchFamily="2" charset="-94"/>
                <a:ea typeface="Times New Roman" panose="02020603050405020304" pitchFamily="18" charset="0"/>
                <a:cs typeface="Times New Roman" panose="02020603050405020304" pitchFamily="18" charset="0"/>
              </a:rPr>
              <a:t>muvafakat verdiklerini</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sahibi oldukları arsa üzerinde inşaat yapılmasına rızaları olduğunu ve tesis faaliyete geçtikten sonra en az yedi yıl süreyle tesisin faaliyetine engel olabilecek ölçüde başka bir tesis kurmayacaklarını beyan ettikleri taahhütnamenin başvuru aşamasında veri giriş sistemine yüklenmesi, noter onaylı taahhütnamenin ise hibe sözleşmesi aşamasında sunulması gerekmektedir.</a:t>
            </a:r>
          </a:p>
          <a:p>
            <a:pPr marL="342900" indent="-342900" algn="just">
              <a:spcAft>
                <a:spcPts val="800"/>
              </a:spcAft>
              <a:buFont typeface="Wingdings" panose="05000000000000000000" pitchFamily="2" charset="2"/>
              <a:buChar char="Ø"/>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Tarım arazileri üzerinde yapılacak yatırımlar için, 5403 Sayılı Kanun kapsamında alınan izin belgesi başvuru aşamasında veri giriş sistemine yüklenecektir.</a:t>
            </a:r>
          </a:p>
        </p:txBody>
      </p:sp>
      <p:sp>
        <p:nvSpPr>
          <p:cNvPr id="7" name="Metin kutusu 6">
            <a:extLst>
              <a:ext uri="{FF2B5EF4-FFF2-40B4-BE49-F238E27FC236}">
                <a16:creationId xmlns:a16="http://schemas.microsoft.com/office/drawing/2014/main" id="{49A8AF74-EF9D-4076-838C-8E130EDFC99E}"/>
              </a:ext>
            </a:extLst>
          </p:cNvPr>
          <p:cNvSpPr txBox="1"/>
          <p:nvPr/>
        </p:nvSpPr>
        <p:spPr>
          <a:xfrm>
            <a:off x="436998" y="1315942"/>
            <a:ext cx="7207985" cy="461665"/>
          </a:xfrm>
          <a:prstGeom prst="rect">
            <a:avLst/>
          </a:prstGeom>
          <a:noFill/>
        </p:spPr>
        <p:txBody>
          <a:bodyPr wrap="square">
            <a:spAutoFit/>
          </a:bodyPr>
          <a:lstStyle/>
          <a:p>
            <a:r>
              <a:rPr lang="tr-TR" altLang="tr-TR" sz="2400" b="1" dirty="0">
                <a:solidFill>
                  <a:srgbClr val="C00000"/>
                </a:solidFill>
                <a:latin typeface="Montserrat" panose="00000500000000000000" pitchFamily="2" charset="-94"/>
              </a:rPr>
              <a:t>YATIRIM YERİ ÖZELLİKLERİ</a:t>
            </a:r>
          </a:p>
        </p:txBody>
      </p:sp>
    </p:spTree>
    <p:extLst>
      <p:ext uri="{BB962C8B-B14F-4D97-AF65-F5344CB8AC3E}">
        <p14:creationId xmlns:p14="http://schemas.microsoft.com/office/powerpoint/2010/main" val="1770534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38</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314793" y="1777607"/>
            <a:ext cx="11440209" cy="5016758"/>
          </a:xfrm>
          <a:prstGeom prst="rect">
            <a:avLst/>
          </a:prstGeom>
          <a:noFill/>
        </p:spPr>
        <p:txBody>
          <a:bodyPr wrap="square">
            <a:spAutoFit/>
          </a:bodyPr>
          <a:lstStyle/>
          <a:p>
            <a:pPr algn="just">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İnşaat işleri alım giderleri</a:t>
            </a:r>
          </a:p>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-İnşaat gideri, yeni tesis ve kısmen yapılmış yatırımların tamamlanmasına yönelik yatırımlarda hibeye esas proje tutarının %80’inden, kapasite artırımına yönelik yatırımlarda %60’ından, teknoloji yenileme ve/veya modernizasyona yönelik yatırımlarda ise %20’sinden fazla olamaz. </a:t>
            </a:r>
          </a:p>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-çelik silo, soğuk hava deposu ve kapalı ortamda bitkisel üretim tesisi yatırımları sadece inşaat faaliyetinden ibaret olabilir.</a:t>
            </a:r>
            <a:endParaRPr lang="tr-TR" sz="2000" b="1" dirty="0">
              <a:effectLst/>
              <a:latin typeface="Montserrat" panose="00000500000000000000" pitchFamily="2" charset="-94"/>
              <a:ea typeface="Times New Roman" panose="02020603050405020304" pitchFamily="18" charset="0"/>
              <a:cs typeface="Times New Roman" panose="02020603050405020304" pitchFamily="18" charset="0"/>
            </a:endParaRPr>
          </a:p>
          <a:p>
            <a:pPr algn="just">
              <a:spcAft>
                <a:spcPts val="800"/>
              </a:spcAft>
            </a:pP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Makine, ekipman ve malzeme alım giderleri</a:t>
            </a:r>
          </a:p>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-Yeni tesis başvurularında (su ürünleri projeleri hariç) proje gideri sadece makine ve ekipman alımından ibaret olamaz.</a:t>
            </a:r>
          </a:p>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-Tamamlama, kapasite artırımı ile teknoloji yenileme ve/veya modernizasyon başvurularında proje tutarının tamamı makine ve ekipman alım giderinden ibaret </a:t>
            </a: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olabilir.</a:t>
            </a:r>
          </a:p>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a:t>
            </a:r>
          </a:p>
        </p:txBody>
      </p:sp>
      <p:sp>
        <p:nvSpPr>
          <p:cNvPr id="7" name="Metin kutusu 6">
            <a:extLst>
              <a:ext uri="{FF2B5EF4-FFF2-40B4-BE49-F238E27FC236}">
                <a16:creationId xmlns:a16="http://schemas.microsoft.com/office/drawing/2014/main" id="{49A8AF74-EF9D-4076-838C-8E130EDFC99E}"/>
              </a:ext>
            </a:extLst>
          </p:cNvPr>
          <p:cNvSpPr txBox="1"/>
          <p:nvPr/>
        </p:nvSpPr>
        <p:spPr>
          <a:xfrm>
            <a:off x="436998" y="1315942"/>
            <a:ext cx="7207985" cy="461665"/>
          </a:xfrm>
          <a:prstGeom prst="rect">
            <a:avLst/>
          </a:prstGeom>
          <a:noFill/>
        </p:spPr>
        <p:txBody>
          <a:bodyPr wrap="square">
            <a:spAutoFit/>
          </a:bodyPr>
          <a:lstStyle/>
          <a:p>
            <a:r>
              <a:rPr lang="tr-TR" altLang="tr-TR" sz="2400" b="1" dirty="0">
                <a:solidFill>
                  <a:srgbClr val="C00000"/>
                </a:solidFill>
                <a:latin typeface="Montserrat" panose="00000500000000000000" pitchFamily="2" charset="-94"/>
              </a:rPr>
              <a:t>PROJE GİDERLERİ</a:t>
            </a:r>
          </a:p>
        </p:txBody>
      </p:sp>
    </p:spTree>
    <p:extLst>
      <p:ext uri="{BB962C8B-B14F-4D97-AF65-F5344CB8AC3E}">
        <p14:creationId xmlns:p14="http://schemas.microsoft.com/office/powerpoint/2010/main" val="3572709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39</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314793" y="1777607"/>
            <a:ext cx="11440209" cy="4503797"/>
          </a:xfrm>
          <a:prstGeom prst="rect">
            <a:avLst/>
          </a:prstGeom>
          <a:noFill/>
        </p:spPr>
        <p:txBody>
          <a:bodyPr wrap="square">
            <a:spAutoFit/>
          </a:bodyPr>
          <a:lstStyle/>
          <a:p>
            <a:pPr algn="just">
              <a:spcAft>
                <a:spcPts val="800"/>
              </a:spcAft>
            </a:pPr>
            <a:endParaRPr lang="tr-TR" sz="2000" dirty="0">
              <a:effectLst/>
              <a:latin typeface="Montserrat" panose="00000500000000000000" pitchFamily="2" charset="-94"/>
              <a:ea typeface="Times New Roman" panose="02020603050405020304" pitchFamily="18" charset="0"/>
              <a:cs typeface="Times New Roman" panose="02020603050405020304" pitchFamily="18" charset="0"/>
            </a:endParaRPr>
          </a:p>
          <a:p>
            <a:pPr algn="just">
              <a:spcAft>
                <a:spcPts val="800"/>
              </a:spcAft>
            </a:pPr>
            <a:r>
              <a:rPr lang="tr-TR" sz="2000" b="1" u="sng" dirty="0">
                <a:effectLst/>
                <a:latin typeface="Montserrat" panose="00000500000000000000" pitchFamily="2" charset="-94"/>
                <a:ea typeface="Times New Roman" panose="02020603050405020304" pitchFamily="18" charset="0"/>
                <a:cs typeface="Times New Roman" panose="02020603050405020304" pitchFamily="18" charset="0"/>
              </a:rPr>
              <a:t>24.02.2025</a:t>
            </a: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 </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tarihinde başlamış olup   </a:t>
            </a:r>
            <a:r>
              <a:rPr lang="tr-TR" sz="2000" b="1" u="sng" dirty="0">
                <a:effectLst/>
                <a:latin typeface="Montserrat" panose="00000500000000000000" pitchFamily="2" charset="-94"/>
                <a:ea typeface="Times New Roman" panose="02020603050405020304" pitchFamily="18" charset="0"/>
                <a:cs typeface="Times New Roman" panose="02020603050405020304" pitchFamily="18" charset="0"/>
              </a:rPr>
              <a:t>09.04.2025</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(Saat 23:59) tarihine kadar;</a:t>
            </a:r>
          </a:p>
          <a:p>
            <a:pPr algn="just">
              <a:spcAft>
                <a:spcPts val="800"/>
              </a:spcAft>
            </a:pPr>
            <a:endParaRPr lang="tr-TR" sz="2000" dirty="0">
              <a:effectLst/>
              <a:latin typeface="Montserrat" panose="00000500000000000000" pitchFamily="2" charset="-94"/>
              <a:ea typeface="Times New Roman" panose="02020603050405020304" pitchFamily="18" charset="0"/>
              <a:cs typeface="Times New Roman" panose="02020603050405020304" pitchFamily="18" charset="0"/>
            </a:endParaRPr>
          </a:p>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Başvuruların sisteme online olarak girilip tamamlanması gerekmektedir.</a:t>
            </a:r>
          </a:p>
          <a:p>
            <a:pPr algn="just">
              <a:spcAft>
                <a:spcPts val="800"/>
              </a:spcAft>
            </a:pPr>
            <a:endParaRPr lang="tr-TR" sz="2000" dirty="0">
              <a:effectLst/>
              <a:latin typeface="Montserrat" panose="00000500000000000000" pitchFamily="2" charset="-94"/>
              <a:ea typeface="Times New Roman" panose="02020603050405020304" pitchFamily="18" charset="0"/>
              <a:cs typeface="Times New Roman" panose="02020603050405020304" pitchFamily="18" charset="0"/>
            </a:endParaRPr>
          </a:p>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Başvuru adresi;   </a:t>
            </a: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www.tarimorman.gov.tr</a:t>
            </a:r>
          </a:p>
          <a:p>
            <a:pPr algn="just">
              <a:spcAft>
                <a:spcPts val="800"/>
              </a:spcAft>
            </a:pPr>
            <a:endParaRPr lang="tr-TR" sz="2000" dirty="0">
              <a:effectLst/>
              <a:latin typeface="Montserrat" panose="00000500000000000000" pitchFamily="2" charset="-94"/>
              <a:ea typeface="Times New Roman" panose="02020603050405020304" pitchFamily="18" charset="0"/>
              <a:cs typeface="Times New Roman" panose="02020603050405020304" pitchFamily="18" charset="0"/>
            </a:endParaRPr>
          </a:p>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a:t>
            </a:r>
            <a:r>
              <a:rPr lang="tr-TR" sz="2000" b="1" dirty="0">
                <a:effectLst/>
                <a:latin typeface="Montserrat" panose="00000500000000000000" pitchFamily="2" charset="-94"/>
                <a:ea typeface="Times New Roman" panose="02020603050405020304" pitchFamily="18" charset="0"/>
                <a:cs typeface="Times New Roman" panose="02020603050405020304" pitchFamily="18" charset="0"/>
              </a:rPr>
              <a:t>https://hibedestek.tarimorman.gov.tr/Tarim/onlinebasvuru.aspx?tip=3</a:t>
            </a: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 </a:t>
            </a:r>
          </a:p>
          <a:p>
            <a:pPr algn="just">
              <a:spcAft>
                <a:spcPts val="800"/>
              </a:spcAft>
            </a:pPr>
            <a:endParaRPr lang="tr-TR" sz="2000" dirty="0">
              <a:effectLst/>
              <a:latin typeface="Montserrat" panose="00000500000000000000" pitchFamily="2" charset="-94"/>
              <a:ea typeface="Times New Roman" panose="02020603050405020304" pitchFamily="18" charset="0"/>
              <a:cs typeface="Times New Roman" panose="02020603050405020304" pitchFamily="18" charset="0"/>
            </a:endParaRPr>
          </a:p>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internet adresinden yapılacaktır.</a:t>
            </a:r>
          </a:p>
          <a:p>
            <a:pPr algn="just">
              <a:spcAft>
                <a:spcPts val="800"/>
              </a:spcAft>
            </a:pPr>
            <a:r>
              <a:rPr lang="tr-TR" sz="2000" dirty="0">
                <a:effectLst/>
                <a:latin typeface="Montserrat" panose="00000500000000000000" pitchFamily="2" charset="-94"/>
                <a:ea typeface="Times New Roman" panose="02020603050405020304" pitchFamily="18" charset="0"/>
                <a:cs typeface="Times New Roman" panose="02020603050405020304" pitchFamily="18" charset="0"/>
              </a:rPr>
              <a:t>.</a:t>
            </a:r>
          </a:p>
        </p:txBody>
      </p:sp>
      <p:sp>
        <p:nvSpPr>
          <p:cNvPr id="7" name="Metin kutusu 6">
            <a:extLst>
              <a:ext uri="{FF2B5EF4-FFF2-40B4-BE49-F238E27FC236}">
                <a16:creationId xmlns:a16="http://schemas.microsoft.com/office/drawing/2014/main" id="{49A8AF74-EF9D-4076-838C-8E130EDFC99E}"/>
              </a:ext>
            </a:extLst>
          </p:cNvPr>
          <p:cNvSpPr txBox="1"/>
          <p:nvPr/>
        </p:nvSpPr>
        <p:spPr>
          <a:xfrm>
            <a:off x="314794" y="1315942"/>
            <a:ext cx="7330190" cy="461665"/>
          </a:xfrm>
          <a:prstGeom prst="rect">
            <a:avLst/>
          </a:prstGeom>
          <a:noFill/>
        </p:spPr>
        <p:txBody>
          <a:bodyPr wrap="square">
            <a:spAutoFit/>
          </a:bodyPr>
          <a:lstStyle/>
          <a:p>
            <a:r>
              <a:rPr lang="tr-TR" altLang="tr-TR" sz="2400" b="1" dirty="0">
                <a:solidFill>
                  <a:srgbClr val="C00000"/>
                </a:solidFill>
                <a:latin typeface="Montserrat" panose="00000500000000000000" pitchFamily="2" charset="-94"/>
              </a:rPr>
              <a:t>BAŞVURU ZAMANI VE ŞEKLİ</a:t>
            </a:r>
          </a:p>
        </p:txBody>
      </p:sp>
    </p:spTree>
    <p:extLst>
      <p:ext uri="{BB962C8B-B14F-4D97-AF65-F5344CB8AC3E}">
        <p14:creationId xmlns:p14="http://schemas.microsoft.com/office/powerpoint/2010/main" val="231140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fld id="{3F7AE45D-CE5E-47D8-91F7-51ECF382DCEA}" type="slidenum">
              <a:rPr lang="tr-TR" b="1">
                <a:solidFill>
                  <a:prstClr val="white"/>
                </a:solidFill>
              </a:rPr>
              <a:pPr defTabSz="914354">
                <a:defRPr/>
              </a:pPr>
              <a:t>4</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556592" y="1619424"/>
            <a:ext cx="114285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800" dirty="0">
                <a:solidFill>
                  <a:srgbClr val="C00000"/>
                </a:solidFill>
                <a:latin typeface="Montserrat" panose="00000500000000000000" pitchFamily="2" charset="-94"/>
                <a:ea typeface="Calibri" panose="020F0502020204030204" pitchFamily="34" charset="0"/>
              </a:rPr>
              <a:t> KKYDP / MERSİN</a:t>
            </a:r>
          </a:p>
        </p:txBody>
      </p:sp>
      <p:sp>
        <p:nvSpPr>
          <p:cNvPr id="11" name="Metin kutusu 10">
            <a:extLst>
              <a:ext uri="{FF2B5EF4-FFF2-40B4-BE49-F238E27FC236}">
                <a16:creationId xmlns:a16="http://schemas.microsoft.com/office/drawing/2014/main" id="{D71EC99C-AD95-43FB-98D8-5D2526C7E349}"/>
              </a:ext>
            </a:extLst>
          </p:cNvPr>
          <p:cNvSpPr txBox="1"/>
          <p:nvPr/>
        </p:nvSpPr>
        <p:spPr>
          <a:xfrm>
            <a:off x="373328" y="2350554"/>
            <a:ext cx="11445344" cy="3416320"/>
          </a:xfrm>
          <a:prstGeom prst="rect">
            <a:avLst/>
          </a:prstGeom>
          <a:noFill/>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rPr>
              <a:t>İlimizde, </a:t>
            </a:r>
            <a:r>
              <a:rPr kumimoji="0" lang="tr-TR" altLang="tr-TR" sz="2400" b="1" i="0" u="none" strike="noStrike" kern="1200" cap="none" spc="0" normalizeH="0" baseline="0" noProof="0" dirty="0">
                <a:ln>
                  <a:noFill/>
                </a:ln>
                <a:solidFill>
                  <a:srgbClr val="000000"/>
                </a:solidFill>
                <a:effectLst/>
                <a:uLnTx/>
                <a:uFillTx/>
                <a:latin typeface="Montserrat" panose="00000500000000000000" pitchFamily="2" charset="-94"/>
              </a:rPr>
              <a:t>2006-2024</a:t>
            </a: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rPr>
              <a:t> yılları arasında 4 dönemde, </a:t>
            </a:r>
            <a:r>
              <a:rPr kumimoji="0" lang="tr-TR" altLang="tr-TR" sz="2400" b="1" i="0" u="none" strike="noStrike" kern="1200" cap="none" spc="0" normalizeH="0" baseline="0" noProof="0" dirty="0">
                <a:ln>
                  <a:noFill/>
                </a:ln>
                <a:solidFill>
                  <a:srgbClr val="C00000"/>
                </a:solidFill>
                <a:effectLst/>
                <a:uLnTx/>
                <a:uFillTx/>
                <a:latin typeface="Montserrat" panose="00000500000000000000" pitchFamily="2" charset="-94"/>
              </a:rPr>
              <a:t>213</a:t>
            </a:r>
            <a:r>
              <a:rPr kumimoji="0" lang="tr-TR" altLang="tr-TR" sz="2400" b="1" i="0" u="none" strike="noStrike" kern="1200" cap="none" spc="0" normalizeH="0" baseline="0" noProof="0" dirty="0">
                <a:ln>
                  <a:noFill/>
                </a:ln>
                <a:solidFill>
                  <a:srgbClr val="FF0000"/>
                </a:solidFill>
                <a:effectLst/>
                <a:uLnTx/>
                <a:uFillTx/>
                <a:latin typeface="Montserrat" panose="00000500000000000000" pitchFamily="2" charset="-94"/>
              </a:rPr>
              <a:t> </a:t>
            </a: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rPr>
              <a:t>Adet</a:t>
            </a:r>
            <a:r>
              <a:rPr kumimoji="0" lang="tr-TR" altLang="tr-TR" sz="2400" b="1" i="0" u="none" strike="noStrike" kern="1200" cap="none" spc="0" normalizeH="0" baseline="0" noProof="0" dirty="0">
                <a:ln>
                  <a:noFill/>
                </a:ln>
                <a:solidFill>
                  <a:srgbClr val="FF0000"/>
                </a:solidFill>
                <a:effectLst/>
                <a:uLnTx/>
                <a:uFillTx/>
                <a:latin typeface="Montserrat" panose="00000500000000000000" pitchFamily="2" charset="-94"/>
              </a:rPr>
              <a:t> </a:t>
            </a: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rPr>
              <a:t>Ekonomik Yatırımlar ve Altyapı Yatırımları</a:t>
            </a:r>
            <a:r>
              <a:rPr kumimoji="0" lang="tr-TR" altLang="tr-TR" sz="2400" b="0" i="0" u="none" strike="noStrike" kern="1200" cap="none" spc="0" normalizeH="0" baseline="0" noProof="0" dirty="0">
                <a:ln>
                  <a:noFill/>
                </a:ln>
                <a:solidFill>
                  <a:srgbClr val="FF0000"/>
                </a:solidFill>
                <a:effectLst/>
                <a:uLnTx/>
                <a:uFillTx/>
                <a:latin typeface="Montserrat" panose="00000500000000000000" pitchFamily="2" charset="-94"/>
              </a:rPr>
              <a:t> </a:t>
            </a: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rPr>
              <a:t>proje uygulanmış ve toplam </a:t>
            </a: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rPr>
              <a:t>133.715.689,92 </a:t>
            </a:r>
            <a:r>
              <a:rPr kumimoji="0" lang="tr-TR" altLang="tr-TR" sz="2400" b="1" i="0" u="none" strike="noStrike" kern="1200" cap="none" spc="0" normalizeH="0" baseline="0" noProof="0" dirty="0">
                <a:ln>
                  <a:noFill/>
                </a:ln>
                <a:solidFill>
                  <a:srgbClr val="C00000"/>
                </a:solidFill>
                <a:effectLst/>
                <a:uLnTx/>
                <a:uFillTx/>
                <a:latin typeface="Montserrat" panose="00000500000000000000" pitchFamily="2" charset="-94"/>
              </a:rPr>
              <a:t>TL</a:t>
            </a:r>
            <a:r>
              <a:rPr kumimoji="0" lang="tr-TR" altLang="tr-TR" sz="2400" b="0" i="0" u="none" strike="noStrike" kern="1200" cap="none" spc="0" normalizeH="0" baseline="0" noProof="0" dirty="0">
                <a:ln>
                  <a:noFill/>
                </a:ln>
                <a:solidFill>
                  <a:srgbClr val="C00000"/>
                </a:solidFill>
                <a:effectLst/>
                <a:uLnTx/>
                <a:uFillTx/>
                <a:latin typeface="Montserrat" panose="00000500000000000000" pitchFamily="2" charset="-94"/>
              </a:rPr>
              <a:t> </a:t>
            </a: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rPr>
              <a:t>hibe ödemesi yapılmıştır.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rPr>
              <a:t>Ayrıca; son iki etapta </a:t>
            </a:r>
            <a:r>
              <a:rPr kumimoji="0" lang="tr-TR" altLang="tr-TR" sz="2400" b="1" i="0" u="none" strike="noStrike" kern="1200" cap="none" spc="0" normalizeH="0" baseline="0" noProof="0" dirty="0">
                <a:ln>
                  <a:noFill/>
                </a:ln>
                <a:solidFill>
                  <a:srgbClr val="C00000"/>
                </a:solidFill>
                <a:effectLst/>
                <a:uLnTx/>
                <a:uFillTx/>
                <a:latin typeface="Montserrat" panose="00000500000000000000" pitchFamily="2" charset="-94"/>
              </a:rPr>
              <a:t>477</a:t>
            </a: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rPr>
              <a:t> Adet Makine Ekipman projesi uygulanmış ve </a:t>
            </a: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rPr>
              <a:t>15.656.925,39 </a:t>
            </a:r>
            <a:r>
              <a:rPr kumimoji="0" lang="tr-TR" altLang="tr-TR" sz="2400" b="1" i="0" u="none" strike="noStrike" kern="1200" cap="none" spc="0" normalizeH="0" baseline="0" noProof="0" dirty="0">
                <a:ln>
                  <a:noFill/>
                </a:ln>
                <a:solidFill>
                  <a:srgbClr val="C00000"/>
                </a:solidFill>
                <a:effectLst/>
                <a:uLnTx/>
                <a:uFillTx/>
                <a:latin typeface="Montserrat" panose="00000500000000000000" pitchFamily="2" charset="-94"/>
              </a:rPr>
              <a:t>TL </a:t>
            </a: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rPr>
              <a:t>hibe ödemesi yapılmıştır.</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cs typeface="Arial"/>
              </a:rPr>
              <a:t>Ekonomik Yatırım Projeleri ile İlimizde </a:t>
            </a:r>
            <a:r>
              <a:rPr kumimoji="0" lang="tr-TR" altLang="tr-TR" sz="2400" b="1" i="0" u="none" strike="noStrike" kern="1200" cap="none" spc="0" normalizeH="0" baseline="0" noProof="0" dirty="0">
                <a:ln>
                  <a:noFill/>
                </a:ln>
                <a:solidFill>
                  <a:srgbClr val="C00000"/>
                </a:solidFill>
                <a:effectLst/>
                <a:uLnTx/>
                <a:uFillTx/>
                <a:latin typeface="Montserrat" panose="00000500000000000000" pitchFamily="2" charset="-94"/>
                <a:cs typeface="Arial"/>
              </a:rPr>
              <a:t>1300</a:t>
            </a:r>
            <a:r>
              <a:rPr kumimoji="0" lang="tr-TR" altLang="tr-TR" sz="2400" b="0" i="0" u="none" strike="noStrike" kern="1200" cap="none" spc="0" normalizeH="0" baseline="0" noProof="0" dirty="0">
                <a:ln>
                  <a:noFill/>
                </a:ln>
                <a:solidFill>
                  <a:srgbClr val="000000"/>
                </a:solidFill>
                <a:effectLst/>
                <a:uLnTx/>
                <a:uFillTx/>
                <a:latin typeface="Montserrat" panose="00000500000000000000" pitchFamily="2" charset="-94"/>
                <a:cs typeface="Arial"/>
              </a:rPr>
              <a:t> kişiye istihdam sağlanmıştır.</a:t>
            </a:r>
          </a:p>
        </p:txBody>
      </p:sp>
    </p:spTree>
    <p:extLst>
      <p:ext uri="{BB962C8B-B14F-4D97-AF65-F5344CB8AC3E}">
        <p14:creationId xmlns:p14="http://schemas.microsoft.com/office/powerpoint/2010/main" val="3680280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r>
              <a:rPr lang="tr-TR" b="1" dirty="0">
                <a:solidFill>
                  <a:prstClr val="white"/>
                </a:solidFill>
              </a:rPr>
              <a:t>8</a:t>
            </a: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Başlık 2">
            <a:extLst>
              <a:ext uri="{FF2B5EF4-FFF2-40B4-BE49-F238E27FC236}">
                <a16:creationId xmlns:a16="http://schemas.microsoft.com/office/drawing/2014/main" id="{FDC8D7CE-1E64-4C6E-9C29-8337712DA6E7}"/>
              </a:ext>
            </a:extLst>
          </p:cNvPr>
          <p:cNvSpPr txBox="1">
            <a:spLocks noGrp="1"/>
          </p:cNvSpPr>
          <p:nvPr>
            <p:ph type="title"/>
          </p:nvPr>
        </p:nvSpPr>
        <p:spPr>
          <a:xfrm>
            <a:off x="334771" y="1259513"/>
            <a:ext cx="10515600"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000" dirty="0">
                <a:solidFill>
                  <a:srgbClr val="C00000"/>
                </a:solidFill>
                <a:latin typeface="Montserrat" panose="00000500000000000000" pitchFamily="2" charset="-94"/>
                <a:ea typeface="Calibri" panose="020F0502020204030204" pitchFamily="34" charset="0"/>
              </a:rPr>
              <a:t>TARIMA DAYALI YATIRIMLARIN DESTEKLENMESİ</a:t>
            </a:r>
          </a:p>
        </p:txBody>
      </p:sp>
      <p:pic>
        <p:nvPicPr>
          <p:cNvPr id="8" name="Picture 3">
            <a:extLst>
              <a:ext uri="{FF2B5EF4-FFF2-40B4-BE49-F238E27FC236}">
                <a16:creationId xmlns:a16="http://schemas.microsoft.com/office/drawing/2014/main" id="{3F520ACA-0EB6-4EDF-AC3C-5A67AB6B0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20" r="24613"/>
          <a:stretch/>
        </p:blipFill>
        <p:spPr bwMode="auto">
          <a:xfrm>
            <a:off x="334769" y="1805613"/>
            <a:ext cx="5761229" cy="4398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4">
            <a:extLst>
              <a:ext uri="{FF2B5EF4-FFF2-40B4-BE49-F238E27FC236}">
                <a16:creationId xmlns:a16="http://schemas.microsoft.com/office/drawing/2014/main" id="{3116DF41-6763-4C5E-8AD7-44CF3DD355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5443"/>
          <a:stretch/>
        </p:blipFill>
        <p:spPr bwMode="auto">
          <a:xfrm>
            <a:off x="6245289" y="1805613"/>
            <a:ext cx="5611942" cy="43982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24574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r>
              <a:rPr lang="tr-TR" b="1" dirty="0">
                <a:solidFill>
                  <a:prstClr val="white"/>
                </a:solidFill>
              </a:rPr>
              <a:t>9</a:t>
            </a: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Başlık 2">
            <a:extLst>
              <a:ext uri="{FF2B5EF4-FFF2-40B4-BE49-F238E27FC236}">
                <a16:creationId xmlns:a16="http://schemas.microsoft.com/office/drawing/2014/main" id="{FDC8D7CE-1E64-4C6E-9C29-8337712DA6E7}"/>
              </a:ext>
            </a:extLst>
          </p:cNvPr>
          <p:cNvSpPr txBox="1">
            <a:spLocks noGrp="1"/>
          </p:cNvSpPr>
          <p:nvPr>
            <p:ph type="title"/>
          </p:nvPr>
        </p:nvSpPr>
        <p:spPr>
          <a:xfrm>
            <a:off x="281355" y="1232994"/>
            <a:ext cx="11072443"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000" dirty="0">
                <a:solidFill>
                  <a:srgbClr val="C00000"/>
                </a:solidFill>
                <a:latin typeface="Montserrat" panose="00000500000000000000" pitchFamily="2" charset="-94"/>
                <a:ea typeface="Calibri" panose="020F0502020204030204" pitchFamily="34" charset="0"/>
              </a:rPr>
              <a:t>TARIMA DAYALI YATIRIMLARIN DESTEKLENMESİ</a:t>
            </a:r>
          </a:p>
        </p:txBody>
      </p:sp>
      <p:pic>
        <p:nvPicPr>
          <p:cNvPr id="7" name="Picture 3">
            <a:extLst>
              <a:ext uri="{FF2B5EF4-FFF2-40B4-BE49-F238E27FC236}">
                <a16:creationId xmlns:a16="http://schemas.microsoft.com/office/drawing/2014/main" id="{4545822E-9CF1-4FE6-A403-44EBDED3017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942"/>
          <a:stretch/>
        </p:blipFill>
        <p:spPr bwMode="auto">
          <a:xfrm>
            <a:off x="281355" y="1797110"/>
            <a:ext cx="5814645" cy="44489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Resim 7">
            <a:extLst>
              <a:ext uri="{FF2B5EF4-FFF2-40B4-BE49-F238E27FC236}">
                <a16:creationId xmlns:a16="http://schemas.microsoft.com/office/drawing/2014/main" id="{E20D3FDE-87B6-460B-AABF-F8E318616326}"/>
              </a:ext>
            </a:extLst>
          </p:cNvPr>
          <p:cNvPicPr>
            <a:picLocks noChangeAspect="1"/>
          </p:cNvPicPr>
          <p:nvPr/>
        </p:nvPicPr>
        <p:blipFill rotWithShape="1">
          <a:blip r:embed="rId4">
            <a:extLst>
              <a:ext uri="{28A0092B-C50C-407E-A947-70E740481C1C}">
                <a14:useLocalDpi xmlns:a14="http://schemas.microsoft.com/office/drawing/2010/main" val="0"/>
              </a:ext>
            </a:extLst>
          </a:blip>
          <a:srcRect l="8307" t="4724"/>
          <a:stretch/>
        </p:blipFill>
        <p:spPr>
          <a:xfrm>
            <a:off x="6274189" y="1779094"/>
            <a:ext cx="5636455" cy="4448945"/>
          </a:xfrm>
          <a:prstGeom prst="rect">
            <a:avLst/>
          </a:prstGeom>
        </p:spPr>
      </p:pic>
    </p:spTree>
    <p:extLst>
      <p:ext uri="{BB962C8B-B14F-4D97-AF65-F5344CB8AC3E}">
        <p14:creationId xmlns:p14="http://schemas.microsoft.com/office/powerpoint/2010/main" val="185979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76206" cy="365125"/>
          </a:xfrm>
          <a:solidFill>
            <a:srgbClr val="C00000"/>
          </a:solidFill>
        </p:spPr>
        <p:txBody>
          <a:bodyPr/>
          <a:lstStyle/>
          <a:p>
            <a:pPr defTabSz="914354">
              <a:defRPr/>
            </a:pPr>
            <a:fld id="{3F7AE45D-CE5E-47D8-91F7-51ECF382DCEA}" type="slidenum">
              <a:rPr lang="tr-TR" b="1">
                <a:solidFill>
                  <a:prstClr val="white"/>
                </a:solidFill>
              </a:rPr>
              <a:pPr defTabSz="914354">
                <a:defRPr/>
              </a:pPr>
              <a:t>42</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Başlık 2">
            <a:extLst>
              <a:ext uri="{FF2B5EF4-FFF2-40B4-BE49-F238E27FC236}">
                <a16:creationId xmlns:a16="http://schemas.microsoft.com/office/drawing/2014/main" id="{FDC8D7CE-1E64-4C6E-9C29-8337712DA6E7}"/>
              </a:ext>
            </a:extLst>
          </p:cNvPr>
          <p:cNvSpPr txBox="1">
            <a:spLocks noGrp="1"/>
          </p:cNvSpPr>
          <p:nvPr>
            <p:ph type="title"/>
          </p:nvPr>
        </p:nvSpPr>
        <p:spPr>
          <a:xfrm>
            <a:off x="369024" y="1232994"/>
            <a:ext cx="10984774"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000" dirty="0">
                <a:solidFill>
                  <a:srgbClr val="C00000"/>
                </a:solidFill>
                <a:latin typeface="Montserrat" panose="00000500000000000000" pitchFamily="2" charset="-94"/>
                <a:ea typeface="Calibri" panose="020F0502020204030204" pitchFamily="34" charset="0"/>
              </a:rPr>
              <a:t>TARIMA DAYALI YATIRIMLARIN DESTEKLENMESİ</a:t>
            </a:r>
          </a:p>
        </p:txBody>
      </p:sp>
      <p:pic>
        <p:nvPicPr>
          <p:cNvPr id="4" name="İçerik Yer Tutucusu 3">
            <a:extLst>
              <a:ext uri="{FF2B5EF4-FFF2-40B4-BE49-F238E27FC236}">
                <a16:creationId xmlns:a16="http://schemas.microsoft.com/office/drawing/2014/main" id="{F5A12FCA-A944-467C-9B3B-031FD5685A2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305" b="9389"/>
          <a:stretch/>
        </p:blipFill>
        <p:spPr>
          <a:xfrm>
            <a:off x="369025" y="1779091"/>
            <a:ext cx="5257797" cy="4495096"/>
          </a:xfrm>
        </p:spPr>
      </p:pic>
      <p:pic>
        <p:nvPicPr>
          <p:cNvPr id="8" name="Resim 7">
            <a:extLst>
              <a:ext uri="{FF2B5EF4-FFF2-40B4-BE49-F238E27FC236}">
                <a16:creationId xmlns:a16="http://schemas.microsoft.com/office/drawing/2014/main" id="{92249096-0E3C-4AD9-A823-B5642C55A4D6}"/>
              </a:ext>
            </a:extLst>
          </p:cNvPr>
          <p:cNvPicPr>
            <a:picLocks noChangeAspect="1"/>
          </p:cNvPicPr>
          <p:nvPr/>
        </p:nvPicPr>
        <p:blipFill rotWithShape="1">
          <a:blip r:embed="rId4">
            <a:extLst>
              <a:ext uri="{28A0092B-C50C-407E-A947-70E740481C1C}">
                <a14:useLocalDpi xmlns:a14="http://schemas.microsoft.com/office/drawing/2010/main" val="0"/>
              </a:ext>
            </a:extLst>
          </a:blip>
          <a:srcRect l="5437" r="24655"/>
          <a:stretch/>
        </p:blipFill>
        <p:spPr>
          <a:xfrm>
            <a:off x="5894363" y="1779091"/>
            <a:ext cx="5928612" cy="4495096"/>
          </a:xfrm>
          <a:prstGeom prst="rect">
            <a:avLst/>
          </a:prstGeom>
        </p:spPr>
      </p:pic>
    </p:spTree>
    <p:extLst>
      <p:ext uri="{BB962C8B-B14F-4D97-AF65-F5344CB8AC3E}">
        <p14:creationId xmlns:p14="http://schemas.microsoft.com/office/powerpoint/2010/main" val="2328540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31674" cy="365125"/>
          </a:xfrm>
          <a:solidFill>
            <a:srgbClr val="C00000"/>
          </a:solidFill>
        </p:spPr>
        <p:txBody>
          <a:bodyPr/>
          <a:lstStyle/>
          <a:p>
            <a:pPr defTabSz="914354">
              <a:defRPr/>
            </a:pPr>
            <a:fld id="{3F7AE45D-CE5E-47D8-91F7-51ECF382DCEA}" type="slidenum">
              <a:rPr lang="tr-TR" b="1">
                <a:solidFill>
                  <a:prstClr val="white"/>
                </a:solidFill>
              </a:rPr>
              <a:pPr defTabSz="914354">
                <a:defRPr/>
              </a:pPr>
              <a:t>43</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Başlık 2">
            <a:extLst>
              <a:ext uri="{FF2B5EF4-FFF2-40B4-BE49-F238E27FC236}">
                <a16:creationId xmlns:a16="http://schemas.microsoft.com/office/drawing/2014/main" id="{FDC8D7CE-1E64-4C6E-9C29-8337712DA6E7}"/>
              </a:ext>
            </a:extLst>
          </p:cNvPr>
          <p:cNvSpPr txBox="1">
            <a:spLocks noGrp="1"/>
          </p:cNvSpPr>
          <p:nvPr>
            <p:ph type="title"/>
          </p:nvPr>
        </p:nvSpPr>
        <p:spPr>
          <a:xfrm>
            <a:off x="309489" y="1232994"/>
            <a:ext cx="1104430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000" dirty="0">
                <a:solidFill>
                  <a:srgbClr val="C00000"/>
                </a:solidFill>
                <a:latin typeface="Montserrat" panose="00000500000000000000" pitchFamily="2" charset="-94"/>
                <a:ea typeface="Calibri" panose="020F0502020204030204" pitchFamily="34" charset="0"/>
              </a:rPr>
              <a:t>TARIMA DAYALI YATIRIMLARIN DESTEKLENMESİ</a:t>
            </a:r>
          </a:p>
        </p:txBody>
      </p:sp>
      <p:pic>
        <p:nvPicPr>
          <p:cNvPr id="4" name="İçerik Yer Tutucusu 3">
            <a:extLst>
              <a:ext uri="{FF2B5EF4-FFF2-40B4-BE49-F238E27FC236}">
                <a16:creationId xmlns:a16="http://schemas.microsoft.com/office/drawing/2014/main" id="{20F61222-F1A8-410D-A282-A93E066A86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78769" y="1779093"/>
            <a:ext cx="5903741" cy="4481030"/>
          </a:xfrm>
        </p:spPr>
      </p:pic>
      <p:pic>
        <p:nvPicPr>
          <p:cNvPr id="13" name="Resim 12">
            <a:extLst>
              <a:ext uri="{FF2B5EF4-FFF2-40B4-BE49-F238E27FC236}">
                <a16:creationId xmlns:a16="http://schemas.microsoft.com/office/drawing/2014/main" id="{1B0004FE-3557-4B31-B86D-7D4AFA27B82C}"/>
              </a:ext>
            </a:extLst>
          </p:cNvPr>
          <p:cNvPicPr>
            <a:picLocks noChangeAspect="1"/>
          </p:cNvPicPr>
          <p:nvPr/>
        </p:nvPicPr>
        <p:blipFill rotWithShape="1">
          <a:blip r:embed="rId4">
            <a:extLst>
              <a:ext uri="{28A0092B-C50C-407E-A947-70E740481C1C}">
                <a14:useLocalDpi xmlns:a14="http://schemas.microsoft.com/office/drawing/2010/main" val="0"/>
              </a:ext>
            </a:extLst>
          </a:blip>
          <a:srcRect l="13539" t="22958" r="8418" b="31898"/>
          <a:stretch/>
        </p:blipFill>
        <p:spPr>
          <a:xfrm>
            <a:off x="309488" y="1779092"/>
            <a:ext cx="5430129" cy="4481031"/>
          </a:xfrm>
          <a:prstGeom prst="rect">
            <a:avLst/>
          </a:prstGeom>
        </p:spPr>
      </p:pic>
    </p:spTree>
    <p:extLst>
      <p:ext uri="{BB962C8B-B14F-4D97-AF65-F5344CB8AC3E}">
        <p14:creationId xmlns:p14="http://schemas.microsoft.com/office/powerpoint/2010/main" val="3402979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nk png 5 » PNG Image">
            <a:extLst>
              <a:ext uri="{FF2B5EF4-FFF2-40B4-BE49-F238E27FC236}">
                <a16:creationId xmlns:a16="http://schemas.microsoft.com/office/drawing/2014/main" id="{2A3767C7-8135-4C8C-A9B1-91791631B4D4}"/>
              </a:ext>
            </a:extLst>
          </p:cNvPr>
          <p:cNvPicPr>
            <a:picLocks noChangeAspect="1" noChangeArrowheads="1"/>
          </p:cNvPicPr>
          <p:nvPr/>
        </p:nvPicPr>
        <p:blipFill>
          <a:blip r:embed="rId2" cstate="print">
            <a:duotone>
              <a:prstClr val="black"/>
              <a:srgbClr val="44546A">
                <a:tint val="45000"/>
                <a:satMod val="40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 y="1319134"/>
            <a:ext cx="12191992" cy="4758491"/>
          </a:xfrm>
          <a:prstGeom prst="rect">
            <a:avLst/>
          </a:prstGeom>
          <a:noFill/>
          <a:effectLst>
            <a:outerShdw blurRad="50800" dist="50800" dir="5400000" algn="ctr" rotWithShape="0">
              <a:srgbClr val="FF0000"/>
            </a:outerShdw>
          </a:effectLst>
        </p:spPr>
      </p:pic>
      <p:pic>
        <p:nvPicPr>
          <p:cNvPr id="6" name="Resim 5">
            <a:extLst>
              <a:ext uri="{FF2B5EF4-FFF2-40B4-BE49-F238E27FC236}">
                <a16:creationId xmlns:a16="http://schemas.microsoft.com/office/drawing/2014/main" id="{AC0635AA-F264-45A9-8972-0A3ACCCB820F}"/>
              </a:ext>
            </a:extLst>
          </p:cNvPr>
          <p:cNvPicPr>
            <a:picLocks noChangeAspect="1"/>
          </p:cNvPicPr>
          <p:nvPr/>
        </p:nvPicPr>
        <p:blipFill>
          <a:blip r:embed="rId4"/>
          <a:stretch>
            <a:fillRect/>
          </a:stretch>
        </p:blipFill>
        <p:spPr>
          <a:xfrm>
            <a:off x="1604276" y="325506"/>
            <a:ext cx="2233809" cy="647172"/>
          </a:xfrm>
          <a:prstGeom prst="rect">
            <a:avLst/>
          </a:prstGeom>
        </p:spPr>
      </p:pic>
      <p:sp>
        <p:nvSpPr>
          <p:cNvPr id="7" name="Metin kutusu 6">
            <a:extLst>
              <a:ext uri="{FF2B5EF4-FFF2-40B4-BE49-F238E27FC236}">
                <a16:creationId xmlns:a16="http://schemas.microsoft.com/office/drawing/2014/main" id="{150877AE-DAB1-48E3-AF17-5F11483C5B2E}"/>
              </a:ext>
            </a:extLst>
          </p:cNvPr>
          <p:cNvSpPr txBox="1"/>
          <p:nvPr/>
        </p:nvSpPr>
        <p:spPr>
          <a:xfrm>
            <a:off x="556588" y="6475407"/>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9" name="Dikdörtgen 8">
            <a:extLst>
              <a:ext uri="{FF2B5EF4-FFF2-40B4-BE49-F238E27FC236}">
                <a16:creationId xmlns:a16="http://schemas.microsoft.com/office/drawing/2014/main" id="{A817FE24-9802-4AB2-8597-E98264E9A412}"/>
              </a:ext>
            </a:extLst>
          </p:cNvPr>
          <p:cNvSpPr/>
          <p:nvPr/>
        </p:nvSpPr>
        <p:spPr>
          <a:xfrm>
            <a:off x="83975" y="3268869"/>
            <a:ext cx="6527840" cy="707886"/>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n-cs"/>
              </a:rPr>
              <a:t>B-KIRSAL EKONOMİK ALTYAPI YATIRIMLARININ DESTEKLENMESİ</a:t>
            </a:r>
          </a:p>
        </p:txBody>
      </p:sp>
    </p:spTree>
    <p:extLst>
      <p:ext uri="{BB962C8B-B14F-4D97-AF65-F5344CB8AC3E}">
        <p14:creationId xmlns:p14="http://schemas.microsoft.com/office/powerpoint/2010/main" val="21714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45</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279545" y="1727720"/>
            <a:ext cx="11428397" cy="5735288"/>
          </a:xfrm>
          <a:prstGeom prst="rect">
            <a:avLst/>
          </a:prstGeom>
          <a:noFill/>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kumimoji="0" lang="tr-TR" b="1"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rPr>
              <a:t>Yatırımcı </a:t>
            </a:r>
            <a:r>
              <a:rPr kumimoji="0" lang="tr-TR" b="0" i="0" u="none" strike="noStrike" kern="1200" cap="none" spc="0" normalizeH="0" baseline="0" noProof="0" dirty="0">
                <a:ln>
                  <a:noFill/>
                </a:ln>
                <a:solidFill>
                  <a:srgbClr val="C00000"/>
                </a:solidFill>
                <a:effectLst/>
                <a:uLnTx/>
                <a:uFillTx/>
                <a:latin typeface="Montserrat" panose="00000500000000000000" pitchFamily="2" charset="-94"/>
              </a:rPr>
              <a:t>                                                               </a:t>
            </a:r>
            <a:r>
              <a:rPr kumimoji="0" lang="tr-TR" b="1"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rPr>
              <a:t>Yeni Yatırım/Teknoloji Yenileme/</a:t>
            </a:r>
          </a:p>
          <a:p>
            <a:pPr marL="0" marR="0" lvl="0" indent="0" algn="ctr" defTabSz="914400" rtl="0" eaLnBrk="1" fontAlgn="base" latinLnBrk="0" hangingPunct="1">
              <a:lnSpc>
                <a:spcPct val="107000"/>
              </a:lnSpc>
              <a:spcBef>
                <a:spcPts val="0"/>
              </a:spcBef>
              <a:spcAft>
                <a:spcPts val="0"/>
              </a:spcAft>
              <a:buClrTx/>
              <a:buSzTx/>
              <a:buFontTx/>
              <a:buNone/>
              <a:tabLst/>
              <a:defRPr/>
            </a:pPr>
            <a:r>
              <a:rPr kumimoji="0" lang="tr-TR" b="1"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rPr>
              <a:t>                                             Kapasite Artırımı Yatırımı </a:t>
            </a:r>
            <a:endParaRPr kumimoji="0" lang="tr-TR" b="0" i="0" u="none" strike="noStrike" kern="1200" cap="none" spc="0" normalizeH="0" baseline="0" noProof="0" dirty="0">
              <a:ln>
                <a:noFill/>
              </a:ln>
              <a:solidFill>
                <a:srgbClr val="C00000"/>
              </a:solidFill>
              <a:effectLst/>
              <a:uLnTx/>
              <a:uFillTx/>
              <a:latin typeface="Montserrat" panose="00000500000000000000" pitchFamily="2" charset="-94"/>
            </a:endParaRPr>
          </a:p>
          <a:p>
            <a:pPr marL="0" marR="0" lvl="0" indent="0" algn="just" defTabSz="914400" rtl="0" eaLnBrk="1" fontAlgn="base" latinLnBrk="0" hangingPunct="1">
              <a:lnSpc>
                <a:spcPct val="107000"/>
              </a:lnSpc>
              <a:spcBef>
                <a:spcPts val="0"/>
              </a:spcBef>
              <a:spcAft>
                <a:spcPts val="0"/>
              </a:spcAft>
              <a:buClrTx/>
              <a:buSzTx/>
              <a:buFontTx/>
              <a:buNone/>
              <a:tabLst/>
              <a:defRPr/>
            </a:pPr>
            <a:r>
              <a:rPr kumimoji="0" lang="tr-TR" b="0"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rPr>
              <a:t> </a:t>
            </a:r>
          </a:p>
          <a:p>
            <a:pPr marL="342900" marR="0" lvl="0" indent="-342900" algn="just" defTabSz="914400" rtl="0" eaLnBrk="1" fontAlgn="base" latinLnBrk="0" hangingPunct="1">
              <a:lnSpc>
                <a:spcPct val="107000"/>
              </a:lnSpc>
              <a:spcBef>
                <a:spcPts val="0"/>
              </a:spcBef>
              <a:spcAft>
                <a:spcPts val="0"/>
              </a:spcAft>
              <a:buClrTx/>
              <a:buSzTx/>
              <a:buFont typeface="Wingdings" panose="05000000000000000000" pitchFamily="2" charset="2"/>
              <a:buChar char="§"/>
              <a:tabLst/>
              <a:defRPr/>
            </a:pPr>
            <a:r>
              <a:rPr kumimoji="0" lang="tr-TR" b="0" i="0" u="none" strike="noStrike" kern="1200" cap="none" spc="0" normalizeH="0" baseline="0" noProof="0" dirty="0">
                <a:ln>
                  <a:noFill/>
                </a:ln>
                <a:solidFill>
                  <a:srgbClr val="000000"/>
                </a:solidFill>
                <a:effectLst/>
                <a:uLnTx/>
                <a:uFillTx/>
                <a:latin typeface="Montserrat" panose="00000500000000000000" pitchFamily="2" charset="-94"/>
                <a:cs typeface="Times New Roman" panose="02020603050405020304" pitchFamily="18" charset="0"/>
              </a:rPr>
              <a:t>Gerçek Kişiler </a:t>
            </a:r>
            <a:r>
              <a:rPr kumimoji="0" lang="tr-TR" b="0" i="0" u="none" strike="noStrike" kern="1200" cap="none" spc="0" normalizeH="0" baseline="0" noProof="0" dirty="0">
                <a:ln>
                  <a:noFill/>
                </a:ln>
                <a:solidFill>
                  <a:prstClr val="black"/>
                </a:solidFill>
                <a:effectLst/>
                <a:uLnTx/>
                <a:uFillTx/>
                <a:latin typeface="Montserrat" panose="00000500000000000000" pitchFamily="2" charset="-94"/>
              </a:rPr>
              <a:t>                                                         </a:t>
            </a:r>
            <a:r>
              <a:rPr lang="tr-TR" b="1" dirty="0">
                <a:solidFill>
                  <a:srgbClr val="000000"/>
                </a:solidFill>
                <a:latin typeface="Montserrat" panose="00000500000000000000" pitchFamily="2" charset="-94"/>
                <a:cs typeface="Times New Roman" panose="02020603050405020304" pitchFamily="18" charset="0"/>
              </a:rPr>
              <a:t>8</a:t>
            </a:r>
            <a:r>
              <a:rPr kumimoji="0" lang="tr-TR" b="1" i="0" u="none" strike="noStrike" kern="1200" cap="none" spc="0" normalizeH="0" baseline="0" noProof="0" dirty="0">
                <a:ln>
                  <a:noFill/>
                </a:ln>
                <a:solidFill>
                  <a:srgbClr val="000000"/>
                </a:solidFill>
                <a:effectLst/>
                <a:uLnTx/>
                <a:uFillTx/>
                <a:latin typeface="Montserrat" panose="00000500000000000000" pitchFamily="2" charset="-94"/>
                <a:cs typeface="Times New Roman" panose="02020603050405020304" pitchFamily="18" charset="0"/>
              </a:rPr>
              <a:t>.000.000 TL</a:t>
            </a:r>
          </a:p>
          <a:p>
            <a:pPr marL="342900" marR="0" lvl="0" indent="-342900" algn="just" defTabSz="914400" rtl="0" eaLnBrk="1" fontAlgn="base" latinLnBrk="0" hangingPunct="1">
              <a:lnSpc>
                <a:spcPct val="107000"/>
              </a:lnSpc>
              <a:spcBef>
                <a:spcPts val="0"/>
              </a:spcBef>
              <a:spcAft>
                <a:spcPts val="0"/>
              </a:spcAft>
              <a:buClrTx/>
              <a:buSzTx/>
              <a:buFont typeface="Wingdings" panose="05000000000000000000" pitchFamily="2" charset="2"/>
              <a:buChar char="§"/>
              <a:tabLst/>
              <a:defRPr/>
            </a:pPr>
            <a:endParaRPr kumimoji="0" lang="tr-TR" b="0" i="0" u="none" strike="noStrike" kern="1200" cap="none" spc="0" normalizeH="0" baseline="0" noProof="0" dirty="0">
              <a:ln>
                <a:noFill/>
              </a:ln>
              <a:solidFill>
                <a:srgbClr val="000000"/>
              </a:solidFill>
              <a:effectLst/>
              <a:uLnTx/>
              <a:uFillTx/>
              <a:latin typeface="Montserrat" panose="00000500000000000000" pitchFamily="2" charset="-94"/>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0"/>
              </a:spcAft>
              <a:buClrTx/>
              <a:buSzTx/>
              <a:buFont typeface="Wingdings" panose="05000000000000000000" pitchFamily="2" charset="2"/>
              <a:buChar char="§"/>
              <a:tabLst/>
              <a:defRPr/>
            </a:pPr>
            <a:r>
              <a:rPr kumimoji="0" lang="tr-TR" b="0" i="0" u="none" strike="noStrike" kern="1200" cap="none" spc="0" normalizeH="0" baseline="0" noProof="0" dirty="0">
                <a:ln>
                  <a:noFill/>
                </a:ln>
                <a:solidFill>
                  <a:srgbClr val="000000"/>
                </a:solidFill>
                <a:effectLst/>
                <a:uLnTx/>
                <a:uFillTx/>
                <a:latin typeface="Montserrat" panose="00000500000000000000" pitchFamily="2" charset="-94"/>
                <a:cs typeface="Times New Roman" panose="02020603050405020304" pitchFamily="18" charset="0"/>
              </a:rPr>
              <a:t>Tüzel Kişiler (Şirket, Kooperatif, Birlik)</a:t>
            </a:r>
            <a:r>
              <a:rPr kumimoji="0" lang="tr-TR" b="0" i="0" u="none" strike="noStrike" kern="1200" cap="none" spc="0" normalizeH="0" baseline="0" noProof="0" dirty="0">
                <a:ln>
                  <a:noFill/>
                </a:ln>
                <a:solidFill>
                  <a:prstClr val="black"/>
                </a:solidFill>
                <a:effectLst/>
                <a:uLnTx/>
                <a:uFillTx/>
                <a:latin typeface="Montserrat" panose="00000500000000000000" pitchFamily="2" charset="-94"/>
              </a:rPr>
              <a:t>              </a:t>
            </a:r>
            <a:r>
              <a:rPr lang="tr-TR" b="1" dirty="0">
                <a:solidFill>
                  <a:srgbClr val="000000"/>
                </a:solidFill>
                <a:latin typeface="Montserrat" panose="00000500000000000000" pitchFamily="2" charset="-94"/>
                <a:cs typeface="Times New Roman" panose="02020603050405020304" pitchFamily="18" charset="0"/>
              </a:rPr>
              <a:t>8</a:t>
            </a:r>
            <a:r>
              <a:rPr kumimoji="0" lang="tr-TR" b="1" i="0" u="none" strike="noStrike" kern="1200" cap="none" spc="0" normalizeH="0" baseline="0" noProof="0" dirty="0">
                <a:ln>
                  <a:noFill/>
                </a:ln>
                <a:solidFill>
                  <a:srgbClr val="000000"/>
                </a:solidFill>
                <a:effectLst/>
                <a:uLnTx/>
                <a:uFillTx/>
                <a:latin typeface="Montserrat" panose="00000500000000000000" pitchFamily="2" charset="-94"/>
                <a:cs typeface="Times New Roman" panose="02020603050405020304" pitchFamily="18" charset="0"/>
              </a:rPr>
              <a:t>.000.000 TL</a:t>
            </a:r>
          </a:p>
          <a:p>
            <a:pPr marL="0" marR="0" lvl="0" indent="0" algn="just" defTabSz="914400" rtl="0" eaLnBrk="1" fontAlgn="base" latinLnBrk="0" hangingPunct="1">
              <a:lnSpc>
                <a:spcPct val="107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ndParaRPr>
          </a:p>
          <a:p>
            <a:pPr marL="0" marR="0" lvl="0" indent="0" algn="just" defTabSz="914400" rtl="0" eaLnBrk="1" fontAlgn="base" latinLnBrk="0" hangingPunct="1">
              <a:lnSpc>
                <a:spcPct val="107000"/>
              </a:lnSpc>
              <a:spcBef>
                <a:spcPts val="0"/>
              </a:spcBef>
              <a:spcAft>
                <a:spcPts val="0"/>
              </a:spcAft>
              <a:buClrTx/>
              <a:buSzTx/>
              <a:buFontTx/>
              <a:buNone/>
              <a:tabLst/>
              <a:defRPr/>
            </a:pPr>
            <a:r>
              <a:rPr kumimoji="0" lang="tr-TR" b="0" i="0" u="none" strike="noStrike" kern="1200" cap="none" spc="0" normalizeH="0" baseline="0" noProof="0" dirty="0">
                <a:ln>
                  <a:noFill/>
                </a:ln>
                <a:solidFill>
                  <a:srgbClr val="000000"/>
                </a:solidFill>
                <a:effectLst/>
                <a:uLnTx/>
                <a:uFillTx/>
                <a:latin typeface="Montserrat" panose="00000500000000000000" pitchFamily="2" charset="-94"/>
                <a:cs typeface="Times New Roman" panose="02020603050405020304" pitchFamily="18" charset="0"/>
              </a:rPr>
              <a:t> </a:t>
            </a: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ndParaRPr>
          </a:p>
          <a:p>
            <a:pPr algn="just">
              <a:lnSpc>
                <a:spcPct val="150000"/>
              </a:lnSpc>
              <a:spcAft>
                <a:spcPts val="800"/>
              </a:spcAft>
              <a:defRPr/>
            </a:pPr>
            <a:r>
              <a:rPr lang="tr-TR" dirty="0">
                <a:effectLst/>
                <a:latin typeface="Montserrat" panose="00000500000000000000" pitchFamily="2" charset="-94"/>
                <a:ea typeface="Times New Roman" panose="02020603050405020304" pitchFamily="18" charset="0"/>
                <a:cs typeface="Times New Roman" panose="02020603050405020304" pitchFamily="18" charset="0"/>
              </a:rPr>
              <a:t>-Bu Tebliğde belirtilen kırsal ekonomik altyapı yatırım konularında hibeye esas proje tutarı </a:t>
            </a:r>
            <a:r>
              <a:rPr lang="tr-TR" b="1" dirty="0">
                <a:effectLst/>
                <a:latin typeface="Montserrat" panose="00000500000000000000" pitchFamily="2" charset="-94"/>
                <a:ea typeface="Times New Roman" panose="02020603050405020304" pitchFamily="18" charset="0"/>
                <a:cs typeface="Times New Roman" panose="02020603050405020304" pitchFamily="18" charset="0"/>
              </a:rPr>
              <a:t>8.000.000</a:t>
            </a:r>
            <a:r>
              <a:rPr lang="tr-TR" dirty="0">
                <a:effectLst/>
                <a:latin typeface="Montserrat" panose="00000500000000000000" pitchFamily="2" charset="-94"/>
                <a:ea typeface="Times New Roman" panose="02020603050405020304" pitchFamily="18" charset="0"/>
                <a:cs typeface="Times New Roman" panose="02020603050405020304" pitchFamily="18" charset="0"/>
              </a:rPr>
              <a:t> TL </a:t>
            </a:r>
            <a:r>
              <a:rPr lang="tr-TR" b="1" dirty="0">
                <a:effectLst/>
                <a:latin typeface="Montserrat" panose="00000500000000000000" pitchFamily="2" charset="-94"/>
                <a:ea typeface="Times New Roman" panose="02020603050405020304" pitchFamily="18" charset="0"/>
                <a:cs typeface="Times New Roman" panose="02020603050405020304" pitchFamily="18" charset="0"/>
              </a:rPr>
              <a:t>üst limitini geçemez</a:t>
            </a:r>
            <a:r>
              <a:rPr lang="tr-TR" dirty="0">
                <a:effectLst/>
                <a:latin typeface="Montserrat" panose="00000500000000000000" pitchFamily="2" charset="-94"/>
                <a:ea typeface="Times New Roman" panose="02020603050405020304" pitchFamily="18" charset="0"/>
                <a:cs typeface="Times New Roman" panose="02020603050405020304" pitchFamily="18" charset="0"/>
              </a:rPr>
              <a:t>. </a:t>
            </a:r>
          </a:p>
          <a:p>
            <a:pPr algn="just">
              <a:lnSpc>
                <a:spcPct val="150000"/>
              </a:lnSpc>
              <a:spcAft>
                <a:spcPts val="800"/>
              </a:spcAft>
              <a:defRPr/>
            </a:pPr>
            <a:r>
              <a:rPr lang="tr-TR" dirty="0">
                <a:effectLst/>
                <a:latin typeface="Montserrat" panose="00000500000000000000" pitchFamily="2" charset="-94"/>
                <a:ea typeface="Times New Roman" panose="02020603050405020304" pitchFamily="18" charset="0"/>
                <a:cs typeface="Times New Roman" panose="02020603050405020304" pitchFamily="18" charset="0"/>
              </a:rPr>
              <a:t>-Hibeye esas proje tutarı </a:t>
            </a:r>
            <a:r>
              <a:rPr lang="tr-TR" b="1" dirty="0">
                <a:effectLst/>
                <a:latin typeface="Montserrat" panose="00000500000000000000" pitchFamily="2" charset="-94"/>
                <a:ea typeface="Times New Roman" panose="02020603050405020304" pitchFamily="18" charset="0"/>
                <a:cs typeface="Times New Roman" panose="02020603050405020304" pitchFamily="18" charset="0"/>
              </a:rPr>
              <a:t>alt limiti 100.000 </a:t>
            </a:r>
            <a:r>
              <a:rPr lang="tr-TR" dirty="0">
                <a:effectLst/>
                <a:latin typeface="Montserrat" panose="00000500000000000000" pitchFamily="2" charset="-94"/>
                <a:ea typeface="Times New Roman" panose="02020603050405020304" pitchFamily="18" charset="0"/>
                <a:cs typeface="Times New Roman" panose="02020603050405020304" pitchFamily="18" charset="0"/>
              </a:rPr>
              <a:t>TL </a:t>
            </a:r>
            <a:r>
              <a:rPr lang="tr-TR" dirty="0" err="1">
                <a:effectLst/>
                <a:latin typeface="Montserrat" panose="00000500000000000000" pitchFamily="2" charset="-94"/>
                <a:ea typeface="Times New Roman" panose="02020603050405020304" pitchFamily="18" charset="0"/>
                <a:cs typeface="Times New Roman" panose="02020603050405020304" pitchFamily="18" charset="0"/>
              </a:rPr>
              <a:t>dir</a:t>
            </a:r>
            <a:r>
              <a:rPr lang="tr-TR" dirty="0">
                <a:effectLst/>
                <a:latin typeface="Montserrat" panose="00000500000000000000" pitchFamily="2" charset="-94"/>
                <a:ea typeface="Times New Roman" panose="02020603050405020304" pitchFamily="18" charset="0"/>
                <a:cs typeface="Times New Roman" panose="02020603050405020304" pitchFamily="18" charset="0"/>
              </a:rPr>
              <a:t>. Bu limitin altındaki başvurular kabul edilmez.</a:t>
            </a:r>
          </a:p>
          <a:p>
            <a:pPr algn="just">
              <a:lnSpc>
                <a:spcPct val="150000"/>
              </a:lnSpc>
              <a:spcAft>
                <a:spcPts val="800"/>
              </a:spcAft>
              <a:defRPr/>
            </a:pPr>
            <a:r>
              <a:rPr lang="tr-TR" dirty="0">
                <a:effectLst/>
                <a:latin typeface="Montserrat" panose="00000500000000000000" pitchFamily="2" charset="-94"/>
                <a:ea typeface="Times New Roman" panose="02020603050405020304" pitchFamily="18" charset="0"/>
              </a:rPr>
              <a:t>-Başvuruların kabul edilmesi halinde; hibeye esas proje tutarının </a:t>
            </a:r>
            <a:r>
              <a:rPr lang="tr-TR" b="1" dirty="0">
                <a:effectLst/>
                <a:latin typeface="Montserrat" panose="00000500000000000000" pitchFamily="2" charset="-94"/>
                <a:ea typeface="Times New Roman" panose="02020603050405020304" pitchFamily="18" charset="0"/>
              </a:rPr>
              <a:t>%50’sine hibe </a:t>
            </a:r>
            <a:r>
              <a:rPr lang="tr-TR" dirty="0">
                <a:effectLst/>
                <a:latin typeface="Montserrat" panose="00000500000000000000" pitchFamily="2" charset="-94"/>
                <a:ea typeface="Times New Roman" panose="02020603050405020304" pitchFamily="18" charset="0"/>
              </a:rPr>
              <a:t>yoluyla destek verilir. </a:t>
            </a:r>
            <a:endParaRPr lang="tr-TR" dirty="0">
              <a:effectLst/>
              <a:latin typeface="Montserrat" panose="00000500000000000000" pitchFamily="2" charset="-9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Calibri" panose="020F0502020204030204" pitchFamily="34" charset="0"/>
              <a:cs typeface="Times New Roman" panose="02020603050405020304" pitchFamily="18" charset="0"/>
            </a:endParaRPr>
          </a:p>
          <a:p>
            <a:pPr marL="0" marR="0" lvl="0" indent="359410" algn="just" defTabSz="914400" rtl="0" eaLnBrk="1" fontAlgn="auto" latinLnBrk="0" hangingPunct="1">
              <a:lnSpc>
                <a:spcPct val="150000"/>
              </a:lnSpc>
              <a:spcBef>
                <a:spcPts val="0"/>
              </a:spcBef>
              <a:spcAft>
                <a:spcPts val="80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Calibri" panose="020F0502020204030204" pitchFamily="34" charset="0"/>
              <a:cs typeface="Times New Roman" panose="02020603050405020304" pitchFamily="18" charset="0"/>
            </a:endParaRPr>
          </a:p>
        </p:txBody>
      </p:sp>
      <p:sp>
        <p:nvSpPr>
          <p:cNvPr id="7" name="Metin kutusu 6">
            <a:extLst>
              <a:ext uri="{FF2B5EF4-FFF2-40B4-BE49-F238E27FC236}">
                <a16:creationId xmlns:a16="http://schemas.microsoft.com/office/drawing/2014/main" id="{D51E4AFD-2A0D-42A5-AFA5-F4B44B63109A}"/>
              </a:ext>
            </a:extLst>
          </p:cNvPr>
          <p:cNvSpPr txBox="1"/>
          <p:nvPr/>
        </p:nvSpPr>
        <p:spPr>
          <a:xfrm>
            <a:off x="279545" y="1143842"/>
            <a:ext cx="10018697" cy="58387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Times New Roman" panose="02020603050405020304" pitchFamily="18" charset="0"/>
                <a:cs typeface="Times New Roman" panose="02020603050405020304" pitchFamily="18" charset="0"/>
              </a:rPr>
              <a:t>HİBEYE ESAS PROJE TUTARI VE DESTEKLEME ORANI</a:t>
            </a:r>
            <a:endParaRPr kumimoji="0" lang="tr-TR" sz="2400" b="0"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3180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46</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372892" y="1237644"/>
            <a:ext cx="116122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95060" y="1864215"/>
            <a:ext cx="11890055" cy="3683060"/>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800"/>
              </a:spcAft>
              <a:buClrTx/>
              <a:buSzTx/>
              <a:buFont typeface="+mj-lt"/>
              <a:buAutoNum type="alphaUcPeriod"/>
              <a:tabLst/>
              <a:defRPr/>
            </a:pPr>
            <a:r>
              <a:rPr kumimoji="0" lang="tr-TR" sz="20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Aile İşletmeciliği Faaliyetlerinin Geliştirilmesine Yönelik Altyapı Yatırımları,</a:t>
            </a:r>
          </a:p>
          <a:p>
            <a:pPr marL="457200" marR="0" lvl="0" indent="-457200" algn="just" defTabSz="914400" rtl="0" eaLnBrk="1" fontAlgn="auto" latinLnBrk="0" hangingPunct="1">
              <a:lnSpc>
                <a:spcPct val="100000"/>
              </a:lnSpc>
              <a:spcBef>
                <a:spcPts val="0"/>
              </a:spcBef>
              <a:spcAft>
                <a:spcPts val="800"/>
              </a:spcAft>
              <a:buClrTx/>
              <a:buSzTx/>
              <a:buFont typeface="+mj-lt"/>
              <a:buAutoNum type="alphaUcPeriod"/>
              <a:tabLst/>
              <a:defRPr/>
            </a:pPr>
            <a:r>
              <a:rPr kumimoji="0" lang="tr-TR" sz="20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Arıcılık Ve Arı Ürünlerine Yönelik Yatırımlar,</a:t>
            </a:r>
          </a:p>
          <a:p>
            <a:pPr marL="457200" marR="0" lvl="0" indent="-457200" algn="just" defTabSz="914400" rtl="0" eaLnBrk="1" fontAlgn="auto" latinLnBrk="0" hangingPunct="1">
              <a:lnSpc>
                <a:spcPct val="100000"/>
              </a:lnSpc>
              <a:spcBef>
                <a:spcPts val="0"/>
              </a:spcBef>
              <a:spcAft>
                <a:spcPts val="800"/>
              </a:spcAft>
              <a:buClrTx/>
              <a:buSzTx/>
              <a:buFont typeface="+mj-lt"/>
              <a:buAutoNum type="alphaUcPeriod"/>
              <a:tabLst/>
              <a:defRPr/>
            </a:pPr>
            <a:r>
              <a:rPr kumimoji="0" lang="tr-TR" sz="20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Bilişim Sistemleri Ve Eğitimi Yatırımları,</a:t>
            </a:r>
          </a:p>
          <a:p>
            <a:pPr marL="457200" marR="0" lvl="0" indent="-457200" algn="just" defTabSz="914400" rtl="0" eaLnBrk="1" fontAlgn="auto" latinLnBrk="0" hangingPunct="1">
              <a:lnSpc>
                <a:spcPct val="100000"/>
              </a:lnSpc>
              <a:spcBef>
                <a:spcPts val="0"/>
              </a:spcBef>
              <a:spcAft>
                <a:spcPts val="800"/>
              </a:spcAft>
              <a:buClrTx/>
              <a:buSzTx/>
              <a:buFont typeface="+mj-lt"/>
              <a:buAutoNum type="alphaUcPeriod"/>
              <a:tabLst/>
              <a:defRPr/>
            </a:pPr>
            <a:r>
              <a:rPr kumimoji="0" lang="tr-TR" sz="20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El Sanatları Ve Katma Değerli Ürünlere Yönelik Yatırımlar,</a:t>
            </a:r>
          </a:p>
          <a:p>
            <a:pPr marL="457200" marR="0" lvl="0" indent="-457200" algn="just" defTabSz="914400" rtl="0" eaLnBrk="1" fontAlgn="auto" latinLnBrk="0" hangingPunct="1">
              <a:lnSpc>
                <a:spcPct val="100000"/>
              </a:lnSpc>
              <a:spcBef>
                <a:spcPts val="0"/>
              </a:spcBef>
              <a:spcAft>
                <a:spcPts val="800"/>
              </a:spcAft>
              <a:buClrTx/>
              <a:buSzTx/>
              <a:buFont typeface="+mj-lt"/>
              <a:buAutoNum type="alphaUcPeriod"/>
              <a:tabLst/>
              <a:defRPr/>
            </a:pPr>
            <a:r>
              <a:rPr kumimoji="0" lang="tr-TR" sz="20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İpek Böceği Yetiştiriciliğine Yönelik Yatırımlar,</a:t>
            </a:r>
          </a:p>
          <a:p>
            <a:pPr marL="457200" marR="0" lvl="0" indent="-457200" algn="just" defTabSz="914400" rtl="0" eaLnBrk="1" fontAlgn="auto" latinLnBrk="0" hangingPunct="1">
              <a:lnSpc>
                <a:spcPct val="100000"/>
              </a:lnSpc>
              <a:spcBef>
                <a:spcPts val="0"/>
              </a:spcBef>
              <a:spcAft>
                <a:spcPts val="800"/>
              </a:spcAft>
              <a:buClrTx/>
              <a:buSzTx/>
              <a:buFont typeface="+mj-lt"/>
              <a:buAutoNum type="alphaUcPeriod"/>
              <a:tabLst/>
              <a:defRPr/>
            </a:pPr>
            <a:r>
              <a:rPr kumimoji="0" lang="tr-TR" sz="20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Su Ürünleri Yetiştiriciliğine Yönelik Yatırımlar,</a:t>
            </a:r>
          </a:p>
          <a:p>
            <a:pPr marL="457200" marR="0" lvl="0" indent="-457200" algn="just" defTabSz="914400" rtl="0" eaLnBrk="1" fontAlgn="auto" latinLnBrk="0" hangingPunct="1">
              <a:lnSpc>
                <a:spcPct val="100000"/>
              </a:lnSpc>
              <a:spcBef>
                <a:spcPts val="0"/>
              </a:spcBef>
              <a:spcAft>
                <a:spcPts val="800"/>
              </a:spcAft>
              <a:buClrTx/>
              <a:buSzTx/>
              <a:buFont typeface="+mj-lt"/>
              <a:buAutoNum type="alphaUcPeriod"/>
              <a:tabLst/>
              <a:defRPr/>
            </a:pPr>
            <a:r>
              <a:rPr kumimoji="0" lang="tr-TR" sz="20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Tarımsal Amaçlı Örgütler İçin Makine Parkı Yatırımları,</a:t>
            </a:r>
          </a:p>
          <a:p>
            <a:pPr marL="457200" marR="0" lvl="0" indent="-457200" algn="just" defTabSz="914400" rtl="0" eaLnBrk="1" fontAlgn="auto" latinLnBrk="0" hangingPunct="1">
              <a:lnSpc>
                <a:spcPct val="100000"/>
              </a:lnSpc>
              <a:spcBef>
                <a:spcPts val="0"/>
              </a:spcBef>
              <a:spcAft>
                <a:spcPts val="800"/>
              </a:spcAft>
              <a:buClrTx/>
              <a:buSzTx/>
              <a:buFont typeface="+mj-lt"/>
              <a:buAutoNum type="alphaUcPeriod"/>
              <a:tabLst/>
              <a:defRPr/>
            </a:pPr>
            <a:r>
              <a:rPr kumimoji="0" lang="tr-TR" sz="20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Tıbbi Ve Aromatik Bitki Yetiştiriciliğine Yönelik Yatırımlar</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Olmak Üzere 8 Ana Başlık Destek Kapsamında Değerlendirilecektir. </a:t>
            </a:r>
            <a:endParaRPr kumimoji="0" lang="tr-TR" sz="2000" i="0" u="none" strike="noStrike" kern="1200" cap="none" spc="0" normalizeH="0" baseline="0" noProof="0" dirty="0">
              <a:ln>
                <a:noFill/>
              </a:ln>
              <a:solidFill>
                <a:prstClr val="black"/>
              </a:solidFill>
              <a:effectLst/>
              <a:uLnTx/>
              <a:uFillTx/>
              <a:latin typeface="Montserrat" panose="00000500000000000000" pitchFamily="2" charset="-9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2388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47</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152042" y="1237644"/>
            <a:ext cx="1183307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152042" y="1741358"/>
            <a:ext cx="12039957" cy="454701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Bitkisel ürünlere yönelik yatırımlar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Yatırımcının birincil üretimini yaptığı ürünlerin işlenmesine yönelik işleme tesisleri, soğuk hava deposu, soğuk oda, soğuk hava deposunda kullanılacak plastik kasalar, şoklama ünitesi, çelik silo ve paketleme üniteleri uygun harcama kapsamındadır.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tr-TR" dirty="0">
                <a:effectLst/>
                <a:latin typeface="Montserrat" panose="00000500000000000000" pitchFamily="2" charset="-94"/>
                <a:ea typeface="Calibri" panose="020F0502020204030204" pitchFamily="34" charset="0"/>
                <a:cs typeface="Times New Roman" panose="02020603050405020304" pitchFamily="18" charset="0"/>
              </a:rPr>
              <a:t>-Meyve ve/veya sebze kurutma tesisi</a:t>
            </a:r>
          </a:p>
          <a:p>
            <a:pPr marL="285750" indent="-285750">
              <a:lnSpc>
                <a:spcPct val="107000"/>
              </a:lnSpc>
              <a:spcAft>
                <a:spcPts val="800"/>
              </a:spcAft>
              <a:buFont typeface="Wingdings" panose="05000000000000000000" pitchFamily="2" charset="2"/>
              <a:buChar char="ü"/>
            </a:pPr>
            <a:r>
              <a:rPr lang="tr-TR" dirty="0">
                <a:effectLst/>
                <a:latin typeface="Montserrat" panose="00000500000000000000" pitchFamily="2" charset="-94"/>
                <a:ea typeface="Calibri" panose="020F0502020204030204" pitchFamily="34" charset="0"/>
                <a:cs typeface="Times New Roman" panose="02020603050405020304" pitchFamily="18" charset="0"/>
              </a:rPr>
              <a:t>-</a:t>
            </a:r>
            <a:r>
              <a:rPr lang="tr-TR" dirty="0" err="1">
                <a:latin typeface="Montserrat" panose="00000500000000000000" pitchFamily="2" charset="-94"/>
                <a:ea typeface="Calibri" panose="020F0502020204030204" pitchFamily="34" charset="0"/>
                <a:cs typeface="Times New Roman" panose="02020603050405020304" pitchFamily="18" charset="0"/>
              </a:rPr>
              <a:t>S</a:t>
            </a:r>
            <a:r>
              <a:rPr lang="tr-TR" dirty="0" err="1">
                <a:effectLst/>
                <a:latin typeface="Montserrat" panose="00000500000000000000" pitchFamily="2" charset="-94"/>
                <a:ea typeface="Calibri" panose="020F0502020204030204" pitchFamily="34" charset="0"/>
                <a:cs typeface="Times New Roman" panose="02020603050405020304" pitchFamily="18" charset="0"/>
              </a:rPr>
              <a:t>isleme</a:t>
            </a:r>
            <a:r>
              <a:rPr lang="tr-TR" dirty="0">
                <a:effectLst/>
                <a:latin typeface="Montserrat" panose="00000500000000000000" pitchFamily="2" charset="-94"/>
                <a:ea typeface="Calibri" panose="020F0502020204030204" pitchFamily="34" charset="0"/>
                <a:cs typeface="Times New Roman" panose="02020603050405020304" pitchFamily="18" charset="0"/>
              </a:rPr>
              <a:t>, don önlemeye yönelik makine ve ekipmanlar</a:t>
            </a:r>
          </a:p>
          <a:p>
            <a:pPr marL="285750" indent="-285750">
              <a:lnSpc>
                <a:spcPct val="107000"/>
              </a:lnSpc>
              <a:spcAft>
                <a:spcPts val="800"/>
              </a:spcAft>
              <a:buFont typeface="Wingdings" panose="05000000000000000000" pitchFamily="2" charset="2"/>
              <a:buChar char="ü"/>
            </a:pPr>
            <a:r>
              <a:rPr lang="tr-TR" dirty="0">
                <a:effectLst/>
                <a:latin typeface="Montserrat" panose="00000500000000000000" pitchFamily="2" charset="-94"/>
                <a:ea typeface="Calibri" panose="020F0502020204030204" pitchFamily="34" charset="0"/>
                <a:cs typeface="Times New Roman" panose="02020603050405020304" pitchFamily="18" charset="0"/>
              </a:rPr>
              <a:t>-Don ve dolu önleme ile gölgelemeye yönelik file ve/veya plastik/polimer örtü</a:t>
            </a:r>
          </a:p>
          <a:p>
            <a:pPr marL="285750" indent="-285750">
              <a:lnSpc>
                <a:spcPct val="107000"/>
              </a:lnSpc>
              <a:spcAft>
                <a:spcPts val="800"/>
              </a:spcAft>
              <a:buFont typeface="Wingdings" panose="05000000000000000000" pitchFamily="2" charset="2"/>
              <a:buChar char="ü"/>
            </a:pPr>
            <a:r>
              <a:rPr lang="tr-TR" dirty="0">
                <a:effectLst/>
                <a:latin typeface="Montserrat" panose="00000500000000000000" pitchFamily="2" charset="-94"/>
                <a:ea typeface="Calibri" panose="020F0502020204030204" pitchFamily="34" charset="0"/>
                <a:cs typeface="Times New Roman" panose="02020603050405020304" pitchFamily="18" charset="0"/>
              </a:rPr>
              <a:t>-Hasat filesi alımı</a:t>
            </a:r>
          </a:p>
          <a:p>
            <a:pPr marL="285750" indent="-285750">
              <a:lnSpc>
                <a:spcPct val="107000"/>
              </a:lnSpc>
              <a:spcAft>
                <a:spcPts val="800"/>
              </a:spcAft>
              <a:buFont typeface="Wingdings" panose="05000000000000000000" pitchFamily="2" charset="2"/>
              <a:buChar char="ü"/>
            </a:pPr>
            <a:r>
              <a:rPr lang="tr-TR" dirty="0">
                <a:effectLst/>
                <a:latin typeface="Montserrat" panose="00000500000000000000" pitchFamily="2" charset="-94"/>
                <a:ea typeface="Calibri" panose="020F0502020204030204" pitchFamily="34" charset="0"/>
                <a:cs typeface="Times New Roman" panose="02020603050405020304" pitchFamily="18" charset="0"/>
              </a:rPr>
              <a:t>-Hasat ve yerden</a:t>
            </a:r>
            <a:r>
              <a:rPr lang="tr-TR" spc="-55" dirty="0">
                <a:effectLst/>
                <a:latin typeface="Montserrat" panose="00000500000000000000" pitchFamily="2" charset="-94"/>
                <a:ea typeface="Calibri" panose="020F0502020204030204" pitchFamily="34" charset="0"/>
                <a:cs typeface="Times New Roman" panose="02020603050405020304" pitchFamily="18" charset="0"/>
              </a:rPr>
              <a:t> </a:t>
            </a:r>
            <a:r>
              <a:rPr lang="tr-TR" dirty="0">
                <a:effectLst/>
                <a:latin typeface="Montserrat" panose="00000500000000000000" pitchFamily="2" charset="-94"/>
                <a:ea typeface="Calibri" panose="020F0502020204030204" pitchFamily="34" charset="0"/>
                <a:cs typeface="Times New Roman" panose="02020603050405020304" pitchFamily="18" charset="0"/>
              </a:rPr>
              <a:t>toplama</a:t>
            </a:r>
            <a:r>
              <a:rPr lang="tr-TR" spc="-55" dirty="0">
                <a:effectLst/>
                <a:latin typeface="Montserrat" panose="00000500000000000000" pitchFamily="2" charset="-94"/>
                <a:ea typeface="Calibri" panose="020F0502020204030204" pitchFamily="34" charset="0"/>
                <a:cs typeface="Times New Roman" panose="02020603050405020304" pitchFamily="18" charset="0"/>
              </a:rPr>
              <a:t> </a:t>
            </a:r>
            <a:r>
              <a:rPr lang="tr-TR" dirty="0">
                <a:effectLst/>
                <a:latin typeface="Montserrat" panose="00000500000000000000" pitchFamily="2" charset="-94"/>
                <a:ea typeface="Calibri" panose="020F0502020204030204" pitchFamily="34" charset="0"/>
                <a:cs typeface="Times New Roman" panose="02020603050405020304" pitchFamily="18" charset="0"/>
              </a:rPr>
              <a:t>makineleri</a:t>
            </a:r>
          </a:p>
          <a:p>
            <a:pPr marL="285750" indent="-285750">
              <a:lnSpc>
                <a:spcPct val="107000"/>
              </a:lnSpc>
              <a:spcAft>
                <a:spcPts val="800"/>
              </a:spcAft>
              <a:buFont typeface="Wingdings" panose="05000000000000000000" pitchFamily="2" charset="2"/>
              <a:buChar char="ü"/>
            </a:pPr>
            <a:r>
              <a:rPr lang="tr-TR" dirty="0">
                <a:effectLst/>
                <a:latin typeface="Montserrat" panose="00000500000000000000" pitchFamily="2" charset="-94"/>
                <a:ea typeface="Calibri" panose="020F0502020204030204" pitchFamily="34" charset="0"/>
                <a:cs typeface="Times New Roman" panose="02020603050405020304" pitchFamily="18" charset="0"/>
              </a:rPr>
              <a:t>-Tek parça (en az üç dekarlık) kivi ve benzeri bahçeler ile bağ tesislerine kordon telli terbiye sistemli/askı destek sistemi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082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48</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152042" y="1237644"/>
            <a:ext cx="1183307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152042" y="1741358"/>
            <a:ext cx="12039957" cy="142487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Bitkisel ürünlere yönelik yatırımlar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tr-TR" dirty="0">
                <a:effectLst/>
                <a:latin typeface="Montserrat" panose="00000500000000000000" pitchFamily="2" charset="-94"/>
                <a:ea typeface="Calibri" panose="020F0502020204030204" pitchFamily="34" charset="0"/>
                <a:cs typeface="Times New Roman" panose="02020603050405020304" pitchFamily="18" charset="0"/>
              </a:rPr>
              <a:t>-Meyve ve/veya sebze kurutma tesisi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7FE89EF2-9941-4940-927A-24CC15F3A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010" y="1684044"/>
            <a:ext cx="4888230" cy="4888230"/>
          </a:xfrm>
          <a:prstGeom prst="rect">
            <a:avLst/>
          </a:prstGeom>
        </p:spPr>
      </p:pic>
    </p:spTree>
    <p:extLst>
      <p:ext uri="{BB962C8B-B14F-4D97-AF65-F5344CB8AC3E}">
        <p14:creationId xmlns:p14="http://schemas.microsoft.com/office/powerpoint/2010/main" val="3163341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49</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152042" y="1237644"/>
            <a:ext cx="1183307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152042" y="1663928"/>
            <a:ext cx="12039957" cy="104765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tr-TR" b="1" dirty="0">
                <a:effectLst/>
                <a:latin typeface="Montserrat" panose="00000500000000000000" pitchFamily="2" charset="-94"/>
                <a:ea typeface="Calibri" panose="020F0502020204030204" pitchFamily="34" charset="0"/>
                <a:cs typeface="Times New Roman" panose="02020603050405020304" pitchFamily="18" charset="0"/>
              </a:rPr>
              <a:t>-</a:t>
            </a:r>
            <a:r>
              <a:rPr lang="tr-TR" b="1" dirty="0" err="1">
                <a:latin typeface="Montserrat" panose="00000500000000000000" pitchFamily="2" charset="-94"/>
                <a:ea typeface="Calibri" panose="020F0502020204030204" pitchFamily="34" charset="0"/>
                <a:cs typeface="Times New Roman" panose="02020603050405020304" pitchFamily="18" charset="0"/>
              </a:rPr>
              <a:t>S</a:t>
            </a:r>
            <a:r>
              <a:rPr lang="tr-TR" b="1" dirty="0" err="1">
                <a:effectLst/>
                <a:latin typeface="Montserrat" panose="00000500000000000000" pitchFamily="2" charset="-94"/>
                <a:ea typeface="Calibri" panose="020F0502020204030204" pitchFamily="34" charset="0"/>
                <a:cs typeface="Times New Roman" panose="02020603050405020304" pitchFamily="18" charset="0"/>
              </a:rPr>
              <a:t>isleme</a:t>
            </a:r>
            <a:r>
              <a:rPr lang="tr-TR" b="1" dirty="0">
                <a:effectLst/>
                <a:latin typeface="Montserrat" panose="00000500000000000000" pitchFamily="2" charset="-94"/>
                <a:ea typeface="Calibri" panose="020F0502020204030204" pitchFamily="34" charset="0"/>
                <a:cs typeface="Times New Roman" panose="02020603050405020304" pitchFamily="18" charset="0"/>
              </a:rPr>
              <a:t>, don önlemeye yönelik makine ve ekipmanlar</a:t>
            </a:r>
          </a:p>
          <a:p>
            <a:pPr>
              <a:lnSpc>
                <a:spcPct val="107000"/>
              </a:lnSpc>
              <a:spcAft>
                <a:spcPts val="800"/>
              </a:spcAft>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0F4F4BA9-63DD-48E7-96D2-B9AC27259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46" y="3730671"/>
            <a:ext cx="3779370" cy="1889685"/>
          </a:xfrm>
          <a:prstGeom prst="rect">
            <a:avLst/>
          </a:prstGeom>
        </p:spPr>
      </p:pic>
      <p:pic>
        <p:nvPicPr>
          <p:cNvPr id="6" name="Resim 5">
            <a:extLst>
              <a:ext uri="{FF2B5EF4-FFF2-40B4-BE49-F238E27FC236}">
                <a16:creationId xmlns:a16="http://schemas.microsoft.com/office/drawing/2014/main" id="{3C11B09F-C802-4532-AEF4-EFC5E172C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2020" y="3867831"/>
            <a:ext cx="3305718" cy="1652859"/>
          </a:xfrm>
          <a:prstGeom prst="rect">
            <a:avLst/>
          </a:prstGeom>
        </p:spPr>
      </p:pic>
      <p:pic>
        <p:nvPicPr>
          <p:cNvPr id="11" name="Resim 10">
            <a:extLst>
              <a:ext uri="{FF2B5EF4-FFF2-40B4-BE49-F238E27FC236}">
                <a16:creationId xmlns:a16="http://schemas.microsoft.com/office/drawing/2014/main" id="{56EDE107-63AF-4390-88F3-EE38337891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042" y="2759429"/>
            <a:ext cx="4312073" cy="3229892"/>
          </a:xfrm>
          <a:prstGeom prst="rect">
            <a:avLst/>
          </a:prstGeom>
        </p:spPr>
      </p:pic>
    </p:spTree>
    <p:extLst>
      <p:ext uri="{BB962C8B-B14F-4D97-AF65-F5344CB8AC3E}">
        <p14:creationId xmlns:p14="http://schemas.microsoft.com/office/powerpoint/2010/main" val="292749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43D5485D-F916-487D-B90D-099B908A73A2}"/>
              </a:ext>
            </a:extLst>
          </p:cNvPr>
          <p:cNvSpPr>
            <a:spLocks noGrp="1"/>
          </p:cNvSpPr>
          <p:nvPr>
            <p:ph type="title"/>
          </p:nvPr>
        </p:nvSpPr>
        <p:spPr>
          <a:xfrm>
            <a:off x="351693" y="1181200"/>
            <a:ext cx="10637520" cy="446400"/>
          </a:xfrm>
        </p:spPr>
        <p:txBody>
          <a:bodyPr/>
          <a:lstStyle/>
          <a:p>
            <a:pPr>
              <a:lnSpc>
                <a:spcPct val="100000"/>
              </a:lnSpc>
              <a:spcBef>
                <a:spcPts val="0"/>
              </a:spcBef>
              <a:defRPr/>
            </a:pPr>
            <a:r>
              <a:rPr lang="tr-TR" sz="2000" dirty="0">
                <a:solidFill>
                  <a:srgbClr val="C00000"/>
                </a:solidFill>
                <a:latin typeface="Montserrat" panose="00000500000000000000" pitchFamily="2" charset="-94"/>
                <a:ea typeface="Calibri" panose="020F0502020204030204" pitchFamily="34" charset="0"/>
              </a:rPr>
              <a:t>İLİMİZ EKONOMİK YATIRIMLAR PROJE DAĞILIMI (2006-2024)</a:t>
            </a:r>
          </a:p>
        </p:txBody>
      </p:sp>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r>
              <a:rPr lang="tr-TR" b="1" dirty="0">
                <a:solidFill>
                  <a:prstClr val="white"/>
                </a:solidFill>
              </a:rPr>
              <a:t>5</a:t>
            </a: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3"/>
          <a:stretch>
            <a:fillRect/>
          </a:stretch>
        </p:blipFill>
        <p:spPr>
          <a:xfrm>
            <a:off x="1604276" y="325506"/>
            <a:ext cx="2233809" cy="647172"/>
          </a:xfrm>
          <a:prstGeom prst="rect">
            <a:avLst/>
          </a:prstGeom>
        </p:spPr>
      </p:pic>
      <p:graphicFrame>
        <p:nvGraphicFramePr>
          <p:cNvPr id="11" name="İçerik Yer Tutucusu 10">
            <a:extLst>
              <a:ext uri="{FF2B5EF4-FFF2-40B4-BE49-F238E27FC236}">
                <a16:creationId xmlns:a16="http://schemas.microsoft.com/office/drawing/2014/main" id="{76847705-6EB7-4EBA-88A5-8719F0757A72}"/>
              </a:ext>
            </a:extLst>
          </p:cNvPr>
          <p:cNvGraphicFramePr>
            <a:graphicFrameLocks noGrp="1"/>
          </p:cNvGraphicFramePr>
          <p:nvPr>
            <p:ph idx="1"/>
            <p:extLst>
              <p:ext uri="{D42A27DB-BD31-4B8C-83A1-F6EECF244321}">
                <p14:modId xmlns:p14="http://schemas.microsoft.com/office/powerpoint/2010/main" val="1624286606"/>
              </p:ext>
            </p:extLst>
          </p:nvPr>
        </p:nvGraphicFramePr>
        <p:xfrm>
          <a:off x="469991" y="1586111"/>
          <a:ext cx="11151350" cy="4839042"/>
        </p:xfrm>
        <a:graphic>
          <a:graphicData uri="http://schemas.openxmlformats.org/drawingml/2006/table">
            <a:tbl>
              <a:tblPr firstRow="1" lastRow="1" bandRow="1">
                <a:tableStyleId>{5C22544A-7EE6-4342-B048-85BDC9FD1C3A}</a:tableStyleId>
              </a:tblPr>
              <a:tblGrid>
                <a:gridCol w="2594571">
                  <a:extLst>
                    <a:ext uri="{9D8B030D-6E8A-4147-A177-3AD203B41FA5}">
                      <a16:colId xmlns:a16="http://schemas.microsoft.com/office/drawing/2014/main" val="2348639398"/>
                    </a:ext>
                  </a:extLst>
                </a:gridCol>
                <a:gridCol w="2096086">
                  <a:extLst>
                    <a:ext uri="{9D8B030D-6E8A-4147-A177-3AD203B41FA5}">
                      <a16:colId xmlns:a16="http://schemas.microsoft.com/office/drawing/2014/main" val="1185599009"/>
                    </a:ext>
                  </a:extLst>
                </a:gridCol>
                <a:gridCol w="2841674">
                  <a:extLst>
                    <a:ext uri="{9D8B030D-6E8A-4147-A177-3AD203B41FA5}">
                      <a16:colId xmlns:a16="http://schemas.microsoft.com/office/drawing/2014/main" val="2608504588"/>
                    </a:ext>
                  </a:extLst>
                </a:gridCol>
                <a:gridCol w="3619019">
                  <a:extLst>
                    <a:ext uri="{9D8B030D-6E8A-4147-A177-3AD203B41FA5}">
                      <a16:colId xmlns:a16="http://schemas.microsoft.com/office/drawing/2014/main" val="345490965"/>
                    </a:ext>
                  </a:extLst>
                </a:gridCol>
              </a:tblGrid>
              <a:tr h="247992">
                <a:tc>
                  <a:txBody>
                    <a:bodyPr/>
                    <a:lstStyle/>
                    <a:p>
                      <a:pPr algn="ctr" fontAlgn="ctr"/>
                      <a:r>
                        <a:rPr lang="tr-TR" sz="1500" u="none" strike="noStrike" dirty="0">
                          <a:solidFill>
                            <a:srgbClr val="C00000"/>
                          </a:solidFill>
                          <a:effectLst/>
                          <a:latin typeface="Montserrat" panose="00000500000000000000" pitchFamily="2" charset="-94"/>
                          <a:cs typeface="Arial" panose="020B0604020202020204" pitchFamily="34" charset="0"/>
                        </a:rPr>
                        <a:t>Etap No</a:t>
                      </a:r>
                      <a:endParaRPr lang="tr-TR" sz="1500" b="1" i="0" u="none" strike="noStrike" dirty="0">
                        <a:solidFill>
                          <a:srgbClr val="C00000"/>
                        </a:solidFill>
                        <a:effectLst/>
                        <a:latin typeface="Montserrat" panose="00000500000000000000" pitchFamily="2" charset="-94"/>
                        <a:cs typeface="Arial" panose="020B0604020202020204" pitchFamily="34" charset="0"/>
                      </a:endParaRPr>
                    </a:p>
                  </a:txBody>
                  <a:tcPr marL="7007" marR="7007" marT="7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500" u="none" strike="noStrike" dirty="0">
                          <a:solidFill>
                            <a:srgbClr val="C00000"/>
                          </a:solidFill>
                          <a:effectLst/>
                          <a:latin typeface="Montserrat" panose="00000500000000000000" pitchFamily="2" charset="-94"/>
                          <a:cs typeface="Arial" panose="020B0604020202020204" pitchFamily="34" charset="0"/>
                        </a:rPr>
                        <a:t>Başvuru Sayısı</a:t>
                      </a:r>
                      <a:endParaRPr lang="tr-TR" sz="1500" b="1" i="0" u="none" strike="noStrike" dirty="0">
                        <a:solidFill>
                          <a:srgbClr val="C00000"/>
                        </a:solidFill>
                        <a:effectLst/>
                        <a:latin typeface="Montserrat" panose="00000500000000000000" pitchFamily="2" charset="-94"/>
                        <a:cs typeface="Arial" panose="020B0604020202020204" pitchFamily="34" charset="0"/>
                      </a:endParaRPr>
                    </a:p>
                  </a:txBody>
                  <a:tcPr marL="7007" marR="7007" marT="7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500" u="none" strike="noStrike" dirty="0">
                          <a:solidFill>
                            <a:srgbClr val="C00000"/>
                          </a:solidFill>
                          <a:effectLst/>
                          <a:latin typeface="Montserrat" panose="00000500000000000000" pitchFamily="2" charset="-94"/>
                          <a:cs typeface="Arial" panose="020B0604020202020204" pitchFamily="34" charset="0"/>
                        </a:rPr>
                        <a:t>Tamamlanan Proje Sayısı</a:t>
                      </a:r>
                      <a:endParaRPr lang="tr-TR" sz="1500" b="1" i="0" u="none" strike="noStrike" dirty="0">
                        <a:solidFill>
                          <a:srgbClr val="C00000"/>
                        </a:solidFill>
                        <a:effectLst/>
                        <a:latin typeface="Montserrat" panose="00000500000000000000" pitchFamily="2" charset="-94"/>
                        <a:cs typeface="Arial" panose="020B0604020202020204" pitchFamily="34" charset="0"/>
                      </a:endParaRPr>
                    </a:p>
                  </a:txBody>
                  <a:tcPr marL="7007" marR="7007" marT="7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500" u="none" strike="noStrike" dirty="0">
                          <a:solidFill>
                            <a:srgbClr val="C00000"/>
                          </a:solidFill>
                          <a:effectLst/>
                          <a:latin typeface="Montserrat" panose="00000500000000000000" pitchFamily="2" charset="-94"/>
                          <a:cs typeface="Arial" panose="020B0604020202020204" pitchFamily="34" charset="0"/>
                        </a:rPr>
                        <a:t>Hibe Tutarı (KDV</a:t>
                      </a:r>
                      <a:r>
                        <a:rPr lang="tr-TR" sz="1500" u="none" strike="noStrike" baseline="0" dirty="0">
                          <a:solidFill>
                            <a:srgbClr val="C00000"/>
                          </a:solidFill>
                          <a:effectLst/>
                          <a:latin typeface="Montserrat" panose="00000500000000000000" pitchFamily="2" charset="-94"/>
                          <a:cs typeface="Arial" panose="020B0604020202020204" pitchFamily="34" charset="0"/>
                        </a:rPr>
                        <a:t> Hariç-</a:t>
                      </a:r>
                      <a:r>
                        <a:rPr lang="tr-TR" sz="1500" u="none" strike="noStrike" dirty="0">
                          <a:solidFill>
                            <a:srgbClr val="C00000"/>
                          </a:solidFill>
                          <a:effectLst/>
                          <a:latin typeface="Montserrat" panose="00000500000000000000" pitchFamily="2" charset="-94"/>
                          <a:cs typeface="Arial" panose="020B0604020202020204" pitchFamily="34" charset="0"/>
                        </a:rPr>
                        <a:t>TL)</a:t>
                      </a:r>
                      <a:endParaRPr lang="tr-TR" sz="1500" b="1" i="0" u="none" strike="noStrike" dirty="0">
                        <a:solidFill>
                          <a:srgbClr val="C00000"/>
                        </a:solidFill>
                        <a:effectLst/>
                        <a:latin typeface="Montserrat" panose="00000500000000000000" pitchFamily="2" charset="-94"/>
                        <a:cs typeface="Arial" panose="020B0604020202020204" pitchFamily="34" charset="0"/>
                      </a:endParaRPr>
                    </a:p>
                  </a:txBody>
                  <a:tcPr marL="7007" marR="7007" marT="7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8266089"/>
                  </a:ext>
                </a:extLst>
              </a:tr>
              <a:tr h="245810">
                <a:tc>
                  <a:txBody>
                    <a:bodyPr/>
                    <a:lstStyle/>
                    <a:p>
                      <a:pPr algn="just"/>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1.Etap (2006)</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9963539"/>
                  </a:ext>
                </a:extLst>
              </a:tr>
              <a:tr h="245810">
                <a:tc>
                  <a:txBody>
                    <a:bodyPr/>
                    <a:lstStyle/>
                    <a:p>
                      <a:pPr algn="just"/>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2.Etap (2006)</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3.966.673,05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3861727"/>
                  </a:ext>
                </a:extLst>
              </a:tr>
              <a:tr h="245810">
                <a:tc>
                  <a:txBody>
                    <a:bodyPr/>
                    <a:lstStyle/>
                    <a:p>
                      <a:pPr algn="just"/>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3.Etap (2007)</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2.715.796,97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501636"/>
                  </a:ext>
                </a:extLst>
              </a:tr>
              <a:tr h="245810">
                <a:tc>
                  <a:txBody>
                    <a:bodyPr/>
                    <a:lstStyle/>
                    <a:p>
                      <a:pPr algn="just"/>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4.Etap (2008)</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4.076.863,27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6601712"/>
                  </a:ext>
                </a:extLst>
              </a:tr>
              <a:tr h="245810">
                <a:tc>
                  <a:txBody>
                    <a:bodyPr/>
                    <a:lstStyle/>
                    <a:p>
                      <a:pPr algn="just"/>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5.Etap (2010)</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3.238.797,21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0401020"/>
                  </a:ext>
                </a:extLst>
              </a:tr>
              <a:tr h="245810">
                <a:tc>
                  <a:txBody>
                    <a:bodyPr/>
                    <a:lstStyle/>
                    <a:p>
                      <a:pPr algn="just"/>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6.Etap (2011)</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4.811.592,49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8368960"/>
                  </a:ext>
                </a:extLst>
              </a:tr>
              <a:tr h="245810">
                <a:tc>
                  <a:txBody>
                    <a:bodyPr/>
                    <a:lstStyle/>
                    <a:p>
                      <a:pPr algn="just"/>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7.Etap (2012)</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2.478.411,71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8492809"/>
                  </a:ext>
                </a:extLst>
              </a:tr>
              <a:tr h="245810">
                <a:tc>
                  <a:txBody>
                    <a:bodyPr/>
                    <a:lstStyle/>
                    <a:p>
                      <a:pPr algn="just"/>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8.Etap (2013)</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4.078.888,00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5381492"/>
                  </a:ext>
                </a:extLst>
              </a:tr>
              <a:tr h="245810">
                <a:tc>
                  <a:txBody>
                    <a:bodyPr/>
                    <a:lstStyle/>
                    <a:p>
                      <a:pPr algn="just"/>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9.Etap (2014)</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4.431.433,13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183019"/>
                  </a:ext>
                </a:extLst>
              </a:tr>
              <a:tr h="245810">
                <a:tc>
                  <a:txBody>
                    <a:bodyPr/>
                    <a:lstStyle/>
                    <a:p>
                      <a:pPr algn="just"/>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10.Etap (2015)</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1.362.415,00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857778"/>
                  </a:ext>
                </a:extLst>
              </a:tr>
              <a:tr h="245810">
                <a:tc>
                  <a:txBody>
                    <a:bodyPr/>
                    <a:lstStyle/>
                    <a:p>
                      <a:pPr algn="just"/>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11.Etap (2016)</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10.685.335,08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515353"/>
                  </a:ext>
                </a:extLst>
              </a:tr>
              <a:tr h="245810">
                <a:tc>
                  <a:txBody>
                    <a:bodyPr/>
                    <a:lstStyle/>
                    <a:p>
                      <a:pPr algn="just"/>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12.Etap (2017)</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7.082.880,38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317237"/>
                  </a:ext>
                </a:extLst>
              </a:tr>
              <a:tr h="245810">
                <a:tc>
                  <a:txBody>
                    <a:bodyPr/>
                    <a:lstStyle/>
                    <a:p>
                      <a:pPr algn="just"/>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13.Etap (2019)</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8.709.363,12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0337045"/>
                  </a:ext>
                </a:extLst>
              </a:tr>
              <a:tr h="245810">
                <a:tc>
                  <a:txBody>
                    <a:bodyPr/>
                    <a:lstStyle/>
                    <a:p>
                      <a:pPr algn="just"/>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14.1 Etap (2020-2021)</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3.806.712,50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2817718"/>
                  </a:ext>
                </a:extLst>
              </a:tr>
              <a:tr h="245810">
                <a:tc>
                  <a:txBody>
                    <a:bodyPr/>
                    <a:lstStyle/>
                    <a:p>
                      <a:pPr algn="just"/>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14.2 Etap (2021-2022)</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5.364.012,47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295689"/>
                  </a:ext>
                </a:extLst>
              </a:tr>
              <a:tr h="245810">
                <a:tc>
                  <a:txBody>
                    <a:bodyPr/>
                    <a:lstStyle/>
                    <a:p>
                      <a:pPr algn="just"/>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14.3 Etap (2022-2023)</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13.544.873,29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563453"/>
                  </a:ext>
                </a:extLst>
              </a:tr>
              <a:tr h="275381">
                <a:tc>
                  <a:txBody>
                    <a:bodyPr/>
                    <a:lstStyle/>
                    <a:p>
                      <a:pPr algn="just"/>
                      <a:r>
                        <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15.Etap (2023-2024)</a:t>
                      </a: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tr-TR" sz="1600" b="0" i="0" u="none" strike="noStrike">
                          <a:solidFill>
                            <a:srgbClr val="000000"/>
                          </a:solidFill>
                          <a:effectLst/>
                          <a:latin typeface="Montserrat" panose="00000500000000000000" pitchFamily="2" charset="-94"/>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800" b="0" i="0" u="none" strike="noStrike">
                          <a:solidFill>
                            <a:srgbClr val="000000"/>
                          </a:solidFill>
                          <a:effectLst/>
                          <a:latin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tr-TR" sz="1600" b="0" i="0" u="none" strike="noStrike" dirty="0">
                          <a:solidFill>
                            <a:srgbClr val="000000"/>
                          </a:solidFill>
                          <a:effectLst/>
                          <a:latin typeface="Montserrat" panose="00000500000000000000" pitchFamily="2" charset="-94"/>
                        </a:rPr>
                        <a:t>53.361.633,25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5311336"/>
                  </a:ext>
                </a:extLst>
              </a:tr>
              <a:tr h="245810">
                <a:tc>
                  <a:txBody>
                    <a:bodyPr/>
                    <a:lstStyle/>
                    <a:p>
                      <a:pPr algn="just"/>
                      <a:r>
                        <a:rPr lang="tr-TR" sz="1600" b="1"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rPr>
                        <a:t>   TOPLAM</a:t>
                      </a:r>
                      <a:endParaRPr lang="tr-TR" sz="1600" dirty="0">
                        <a:solidFill>
                          <a:schemeClr val="tx1"/>
                        </a:solidFill>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tr-TR" sz="1600" b="1" i="0" u="none" strike="noStrike">
                          <a:solidFill>
                            <a:srgbClr val="000000"/>
                          </a:solidFill>
                          <a:effectLst/>
                          <a:latin typeface="Montserrat" panose="00000500000000000000" pitchFamily="2" charset="-94"/>
                        </a:rPr>
                        <a:t>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tr-TR" sz="1600" b="1" i="0" u="none" strike="noStrike" dirty="0">
                          <a:solidFill>
                            <a:srgbClr val="000000"/>
                          </a:solidFill>
                          <a:effectLst/>
                          <a:latin typeface="Montserrat" panose="00000500000000000000" pitchFamily="2" charset="-94"/>
                        </a:rPr>
                        <a:t>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tr-TR" sz="1600" b="1" i="0" u="none" strike="noStrike" dirty="0">
                          <a:solidFill>
                            <a:srgbClr val="000000"/>
                          </a:solidFill>
                          <a:effectLst/>
                          <a:latin typeface="Montserrat" panose="00000500000000000000" pitchFamily="2" charset="-94"/>
                        </a:rPr>
                        <a:t>133.715.689,92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991176"/>
                  </a:ext>
                </a:extLst>
              </a:tr>
            </a:tbl>
          </a:graphicData>
        </a:graphic>
      </p:graphicFrame>
    </p:spTree>
    <p:extLst>
      <p:ext uri="{BB962C8B-B14F-4D97-AF65-F5344CB8AC3E}">
        <p14:creationId xmlns:p14="http://schemas.microsoft.com/office/powerpoint/2010/main" val="526253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50</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152042" y="1237644"/>
            <a:ext cx="1183307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152042" y="1741358"/>
            <a:ext cx="12039957" cy="768287"/>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ü"/>
            </a:pPr>
            <a:r>
              <a:rPr lang="tr-TR" b="1" dirty="0">
                <a:effectLst/>
                <a:latin typeface="Montserrat" panose="00000500000000000000" pitchFamily="2" charset="-94"/>
                <a:ea typeface="Calibri" panose="020F0502020204030204" pitchFamily="34" charset="0"/>
                <a:cs typeface="Times New Roman" panose="02020603050405020304" pitchFamily="18" charset="0"/>
              </a:rPr>
              <a:t>-Don ve dolu önleme ile gölgelemeye yönelik file ve/veya plastik/polimer örtü</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D7C5D907-6291-4257-B749-8892108B0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42" y="2467764"/>
            <a:ext cx="6686550" cy="3761184"/>
          </a:xfrm>
          <a:prstGeom prst="rect">
            <a:avLst/>
          </a:prstGeom>
        </p:spPr>
      </p:pic>
      <p:pic>
        <p:nvPicPr>
          <p:cNvPr id="6" name="Resim 5">
            <a:extLst>
              <a:ext uri="{FF2B5EF4-FFF2-40B4-BE49-F238E27FC236}">
                <a16:creationId xmlns:a16="http://schemas.microsoft.com/office/drawing/2014/main" id="{D0B1A94F-3809-4985-8BE6-782E73CB1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492" y="2476716"/>
            <a:ext cx="4539925" cy="3021114"/>
          </a:xfrm>
          <a:prstGeom prst="rect">
            <a:avLst/>
          </a:prstGeom>
        </p:spPr>
      </p:pic>
    </p:spTree>
    <p:extLst>
      <p:ext uri="{BB962C8B-B14F-4D97-AF65-F5344CB8AC3E}">
        <p14:creationId xmlns:p14="http://schemas.microsoft.com/office/powerpoint/2010/main" val="906965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51</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152042" y="1237644"/>
            <a:ext cx="1183307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152042" y="1741358"/>
            <a:ext cx="12039957" cy="74892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tr-TR" b="1" dirty="0">
                <a:effectLst/>
                <a:latin typeface="Montserrat" panose="00000500000000000000" pitchFamily="2" charset="-94"/>
                <a:ea typeface="Calibri" panose="020F0502020204030204" pitchFamily="34" charset="0"/>
                <a:cs typeface="Times New Roman" panose="02020603050405020304" pitchFamily="18" charset="0"/>
              </a:rPr>
              <a:t>-Hasat filesi alımı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3841303A-E9AA-4E28-9CD2-F42F45A7E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97" y="2227555"/>
            <a:ext cx="4050983" cy="4050983"/>
          </a:xfrm>
          <a:prstGeom prst="rect">
            <a:avLst/>
          </a:prstGeom>
        </p:spPr>
      </p:pic>
      <p:pic>
        <p:nvPicPr>
          <p:cNvPr id="6" name="Resim 5">
            <a:extLst>
              <a:ext uri="{FF2B5EF4-FFF2-40B4-BE49-F238E27FC236}">
                <a16:creationId xmlns:a16="http://schemas.microsoft.com/office/drawing/2014/main" id="{2C777B1F-A771-4592-9CC5-71B821E62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819" y="2490281"/>
            <a:ext cx="5174340" cy="3443288"/>
          </a:xfrm>
          <a:prstGeom prst="rect">
            <a:avLst/>
          </a:prstGeom>
        </p:spPr>
      </p:pic>
    </p:spTree>
    <p:extLst>
      <p:ext uri="{BB962C8B-B14F-4D97-AF65-F5344CB8AC3E}">
        <p14:creationId xmlns:p14="http://schemas.microsoft.com/office/powerpoint/2010/main" val="1020727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52</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152043" y="1272728"/>
            <a:ext cx="12039957" cy="3458383"/>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ü"/>
            </a:pPr>
            <a:r>
              <a:rPr lang="tr-TR" b="1" dirty="0">
                <a:effectLst/>
                <a:latin typeface="Montserrat" panose="00000500000000000000" pitchFamily="2" charset="-94"/>
                <a:ea typeface="Calibri" panose="020F0502020204030204" pitchFamily="34" charset="0"/>
                <a:cs typeface="Times New Roman" panose="02020603050405020304" pitchFamily="18" charset="0"/>
              </a:rPr>
              <a:t>-Hasat ve yerden</a:t>
            </a:r>
            <a:r>
              <a:rPr lang="tr-TR" b="1" spc="-55" dirty="0">
                <a:effectLst/>
                <a:latin typeface="Montserrat" panose="00000500000000000000" pitchFamily="2" charset="-94"/>
                <a:ea typeface="Calibri" panose="020F0502020204030204" pitchFamily="34" charset="0"/>
                <a:cs typeface="Times New Roman" panose="02020603050405020304" pitchFamily="18" charset="0"/>
              </a:rPr>
              <a:t> </a:t>
            </a:r>
            <a:r>
              <a:rPr lang="tr-TR" b="1" dirty="0">
                <a:effectLst/>
                <a:latin typeface="Montserrat" panose="00000500000000000000" pitchFamily="2" charset="-94"/>
                <a:ea typeface="Calibri" panose="020F0502020204030204" pitchFamily="34" charset="0"/>
                <a:cs typeface="Times New Roman" panose="02020603050405020304" pitchFamily="18" charset="0"/>
              </a:rPr>
              <a:t>toplama</a:t>
            </a:r>
            <a:r>
              <a:rPr lang="tr-TR" b="1" spc="-55" dirty="0">
                <a:effectLst/>
                <a:latin typeface="Montserrat" panose="00000500000000000000" pitchFamily="2" charset="-94"/>
                <a:ea typeface="Calibri" panose="020F0502020204030204" pitchFamily="34" charset="0"/>
                <a:cs typeface="Times New Roman" panose="02020603050405020304" pitchFamily="18" charset="0"/>
              </a:rPr>
              <a:t> </a:t>
            </a:r>
            <a:r>
              <a:rPr lang="tr-TR" b="1" dirty="0">
                <a:effectLst/>
                <a:latin typeface="Montserrat" panose="00000500000000000000" pitchFamily="2" charset="-94"/>
                <a:ea typeface="Calibri" panose="020F0502020204030204" pitchFamily="34" charset="0"/>
                <a:cs typeface="Times New Roman" panose="02020603050405020304" pitchFamily="18" charset="0"/>
              </a:rPr>
              <a:t>makineleri</a:t>
            </a:r>
          </a:p>
          <a:p>
            <a:pPr marL="285750" indent="-285750">
              <a:lnSpc>
                <a:spcPct val="107000"/>
              </a:lnSpc>
              <a:spcAft>
                <a:spcPts val="800"/>
              </a:spcAft>
              <a:buFont typeface="Wingdings" panose="05000000000000000000" pitchFamily="2" charset="2"/>
              <a:buChar char="ü"/>
            </a:pPr>
            <a:endParaRPr lang="tr-TR" b="1" dirty="0">
              <a:latin typeface="Montserrat" panose="00000500000000000000" pitchFamily="2" charset="-94"/>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endParaRPr lang="tr-TR" b="1" dirty="0">
              <a:effectLst/>
              <a:latin typeface="Montserrat" panose="00000500000000000000" pitchFamily="2" charset="-94"/>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endParaRPr lang="tr-TR" b="1" dirty="0">
              <a:latin typeface="Montserrat" panose="00000500000000000000" pitchFamily="2" charset="-94"/>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endParaRPr lang="tr-TR" b="1" dirty="0">
              <a:effectLst/>
              <a:latin typeface="Montserrat" panose="00000500000000000000" pitchFamily="2" charset="-94"/>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endParaRPr lang="tr-TR" b="1" dirty="0">
              <a:effectLst/>
              <a:latin typeface="Montserrat" panose="00000500000000000000" pitchFamily="2" charset="-94"/>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tr-TR" b="1" dirty="0">
                <a:effectLst/>
                <a:latin typeface="Montserrat" panose="00000500000000000000" pitchFamily="2" charset="-94"/>
                <a:ea typeface="Calibri" panose="020F0502020204030204" pitchFamily="34" charset="0"/>
                <a:cs typeface="Times New Roman" panose="02020603050405020304" pitchFamily="18" charset="0"/>
              </a:rPr>
              <a:t>Tek parça (en az üç dekarlık) kivi ve benzeri bahçeler ile bağ tesislerine kordon telli terbiye sistemli/askı destek sistemi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9AB38E07-28DA-4E72-A326-3AC252570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032" y="1383531"/>
            <a:ext cx="4300538" cy="2240152"/>
          </a:xfrm>
          <a:prstGeom prst="rect">
            <a:avLst/>
          </a:prstGeom>
        </p:spPr>
      </p:pic>
      <p:pic>
        <p:nvPicPr>
          <p:cNvPr id="6" name="Resim 5">
            <a:extLst>
              <a:ext uri="{FF2B5EF4-FFF2-40B4-BE49-F238E27FC236}">
                <a16:creationId xmlns:a16="http://schemas.microsoft.com/office/drawing/2014/main" id="{AEC322C4-9E6C-4C83-8479-6D9986893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5032" y="4032289"/>
            <a:ext cx="4471988" cy="2258772"/>
          </a:xfrm>
          <a:prstGeom prst="rect">
            <a:avLst/>
          </a:prstGeom>
        </p:spPr>
      </p:pic>
    </p:spTree>
    <p:extLst>
      <p:ext uri="{BB962C8B-B14F-4D97-AF65-F5344CB8AC3E}">
        <p14:creationId xmlns:p14="http://schemas.microsoft.com/office/powerpoint/2010/main" val="2581633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53</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299804" y="1237644"/>
            <a:ext cx="11685312"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299802" y="1730756"/>
            <a:ext cx="11685312"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tr-TR" sz="2000" b="1" dirty="0">
              <a:solidFill>
                <a:prstClr val="black"/>
              </a:solidFill>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a:t>
            </a:r>
            <a:r>
              <a:rPr kumimoji="0" lang="tr-TR" sz="2000" b="1" i="0" u="none" strike="noStrike" kern="1200" cap="none" spc="0" normalizeH="0" baseline="0" noProof="0" dirty="0">
                <a:ln>
                  <a:noFill/>
                </a:ln>
                <a:effectLst/>
                <a:uLnTx/>
                <a:uFillTx/>
                <a:latin typeface="Montserrat" panose="00000500000000000000" pitchFamily="2" charset="-94"/>
                <a:ea typeface="Times New Roman" panose="02020603050405020304" pitchFamily="18" charset="0"/>
                <a:cs typeface="Times New Roman" panose="02020603050405020304" pitchFamily="18" charset="0"/>
              </a:rPr>
              <a:t>Kapalı ortamda bitkisel üretime yönelik yatırımlar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C00000"/>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lvl="0" algn="just">
              <a:buSzPts val="1200"/>
              <a:tabLst>
                <a:tab pos="515620" algn="l"/>
              </a:tabLst>
            </a:pPr>
            <a:r>
              <a:rPr lang="tr-TR" sz="2000" b="1" spc="0" dirty="0">
                <a:effectLst/>
                <a:latin typeface="Montserrat" panose="00000500000000000000" pitchFamily="2" charset="-94"/>
                <a:ea typeface="Times New Roman" panose="02020603050405020304" pitchFamily="18" charset="0"/>
              </a:rPr>
              <a:t>	</a:t>
            </a:r>
            <a:r>
              <a:rPr lang="tr-TR" sz="2000" b="1" spc="0" dirty="0">
                <a:solidFill>
                  <a:srgbClr val="C00000"/>
                </a:solidFill>
                <a:effectLst/>
                <a:latin typeface="Montserrat" panose="00000500000000000000" pitchFamily="2" charset="-94"/>
                <a:ea typeface="Times New Roman" panose="02020603050405020304" pitchFamily="18" charset="0"/>
              </a:rPr>
              <a:t>Yüksek tünelde</a:t>
            </a:r>
            <a:r>
              <a:rPr lang="tr-TR" sz="2000" b="1" spc="-5" dirty="0">
                <a:solidFill>
                  <a:srgbClr val="C00000"/>
                </a:solidFill>
                <a:effectLst/>
                <a:latin typeface="Montserrat" panose="00000500000000000000" pitchFamily="2" charset="-94"/>
                <a:ea typeface="Times New Roman" panose="02020603050405020304" pitchFamily="18" charset="0"/>
              </a:rPr>
              <a:t> </a:t>
            </a:r>
            <a:r>
              <a:rPr lang="tr-TR" sz="2000" b="1" spc="0" dirty="0">
                <a:solidFill>
                  <a:srgbClr val="C00000"/>
                </a:solidFill>
                <a:effectLst/>
                <a:latin typeface="Montserrat" panose="00000500000000000000" pitchFamily="2" charset="-94"/>
                <a:ea typeface="Times New Roman" panose="02020603050405020304" pitchFamily="18" charset="0"/>
              </a:rPr>
              <a:t>dekar</a:t>
            </a:r>
            <a:r>
              <a:rPr lang="tr-TR" sz="2000" b="1" spc="-10" dirty="0">
                <a:solidFill>
                  <a:srgbClr val="C00000"/>
                </a:solidFill>
                <a:effectLst/>
                <a:latin typeface="Montserrat" panose="00000500000000000000" pitchFamily="2" charset="-94"/>
                <a:ea typeface="Times New Roman" panose="02020603050405020304" pitchFamily="18" charset="0"/>
              </a:rPr>
              <a:t> </a:t>
            </a:r>
            <a:r>
              <a:rPr lang="tr-TR" sz="2000" b="1" spc="0" dirty="0">
                <a:solidFill>
                  <a:srgbClr val="C00000"/>
                </a:solidFill>
                <a:effectLst/>
                <a:latin typeface="Montserrat" panose="00000500000000000000" pitchFamily="2" charset="-94"/>
                <a:ea typeface="Times New Roman" panose="02020603050405020304" pitchFamily="18" charset="0"/>
              </a:rPr>
              <a:t>başı </a:t>
            </a:r>
            <a:r>
              <a:rPr lang="tr-TR" sz="2000" b="1" spc="-10" dirty="0">
                <a:solidFill>
                  <a:srgbClr val="C00000"/>
                </a:solidFill>
                <a:effectLst/>
                <a:latin typeface="Montserrat" panose="00000500000000000000" pitchFamily="2" charset="-94"/>
                <a:ea typeface="Times New Roman" panose="02020603050405020304" pitchFamily="18" charset="0"/>
              </a:rPr>
              <a:t>maliyet:</a:t>
            </a:r>
          </a:p>
          <a:p>
            <a:pPr marL="342900" lvl="0" indent="-342900" algn="just">
              <a:buSzPts val="1200"/>
              <a:buFont typeface="Arial" panose="020B0604020202020204" pitchFamily="34" charset="0"/>
              <a:buChar char="•"/>
              <a:tabLst>
                <a:tab pos="515620" algn="l"/>
              </a:tabLst>
            </a:pPr>
            <a:endParaRPr lang="tr-TR" sz="2000" b="1" spc="0" dirty="0">
              <a:effectLst/>
              <a:latin typeface="Montserrat" panose="00000500000000000000" pitchFamily="2" charset="-94"/>
              <a:ea typeface="Times New Roman" panose="02020603050405020304" pitchFamily="18" charset="0"/>
            </a:endParaRPr>
          </a:p>
          <a:p>
            <a:pPr marL="342900" lvl="0" indent="-342900" algn="l">
              <a:buSzPts val="1200"/>
              <a:buFont typeface="Arial" panose="020B0604020202020204" pitchFamily="34" charset="0"/>
              <a:buChar char="•"/>
            </a:pPr>
            <a:r>
              <a:rPr lang="tr-TR" sz="2000" spc="0" dirty="0">
                <a:effectLst/>
                <a:latin typeface="Montserrat" panose="00000500000000000000" pitchFamily="2" charset="-94"/>
                <a:ea typeface="Times New Roman" panose="02020603050405020304" pitchFamily="18" charset="0"/>
              </a:rPr>
              <a:t>Isıtma</a:t>
            </a:r>
            <a:r>
              <a:rPr lang="tr-TR" sz="2000" spc="-1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sistemi</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kullanılmadığında en</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fazla</a:t>
            </a:r>
            <a:r>
              <a:rPr lang="tr-TR" sz="2000" spc="-15" dirty="0">
                <a:effectLst/>
                <a:latin typeface="Montserrat" panose="00000500000000000000" pitchFamily="2" charset="-94"/>
                <a:ea typeface="Times New Roman" panose="02020603050405020304" pitchFamily="18" charset="0"/>
              </a:rPr>
              <a:t> </a:t>
            </a:r>
            <a:r>
              <a:rPr lang="tr-TR" sz="2000" b="1" spc="0" dirty="0">
                <a:effectLst/>
                <a:latin typeface="Montserrat" panose="00000500000000000000" pitchFamily="2" charset="-94"/>
                <a:ea typeface="Times New Roman" panose="02020603050405020304" pitchFamily="18" charset="0"/>
              </a:rPr>
              <a:t>650.000</a:t>
            </a:r>
            <a:r>
              <a:rPr lang="tr-TR" sz="2000" b="1" spc="10" dirty="0">
                <a:effectLst/>
                <a:latin typeface="Montserrat" panose="00000500000000000000" pitchFamily="2" charset="-94"/>
                <a:ea typeface="Times New Roman" panose="02020603050405020304" pitchFamily="18" charset="0"/>
              </a:rPr>
              <a:t> </a:t>
            </a:r>
            <a:r>
              <a:rPr lang="tr-TR" sz="2000" b="1" spc="-10" dirty="0">
                <a:effectLst/>
                <a:latin typeface="Montserrat" panose="00000500000000000000" pitchFamily="2" charset="-94"/>
                <a:ea typeface="Times New Roman" panose="02020603050405020304" pitchFamily="18" charset="0"/>
              </a:rPr>
              <a:t>TL/</a:t>
            </a:r>
            <a:r>
              <a:rPr lang="tr-TR" sz="2000" b="1" spc="-10" dirty="0" err="1">
                <a:effectLst/>
                <a:latin typeface="Montserrat" panose="00000500000000000000" pitchFamily="2" charset="-94"/>
                <a:ea typeface="Times New Roman" panose="02020603050405020304" pitchFamily="18" charset="0"/>
              </a:rPr>
              <a:t>daa</a:t>
            </a:r>
            <a:endParaRPr lang="tr-TR" sz="2000" b="1" spc="-10" dirty="0">
              <a:effectLst/>
              <a:latin typeface="Montserrat" panose="00000500000000000000" pitchFamily="2" charset="-94"/>
              <a:ea typeface="Times New Roman" panose="02020603050405020304" pitchFamily="18" charset="0"/>
            </a:endParaRPr>
          </a:p>
          <a:p>
            <a:pPr marL="342900" lvl="0" indent="-342900" algn="l">
              <a:buSzPts val="1200"/>
              <a:buFont typeface="Arial" panose="020B0604020202020204" pitchFamily="34" charset="0"/>
              <a:buChar char="•"/>
            </a:pPr>
            <a:endParaRPr lang="tr-TR" sz="2000" b="1" spc="0" dirty="0">
              <a:effectLst/>
              <a:latin typeface="Montserrat" panose="00000500000000000000" pitchFamily="2" charset="-94"/>
              <a:ea typeface="Times New Roman" panose="02020603050405020304" pitchFamily="18" charset="0"/>
            </a:endParaRPr>
          </a:p>
          <a:p>
            <a:pPr marL="342900" lvl="0" indent="-342900" algn="l">
              <a:buSzPts val="1200"/>
              <a:buFont typeface="Arial" panose="020B0604020202020204" pitchFamily="34" charset="0"/>
              <a:buChar char="•"/>
              <a:tabLst>
                <a:tab pos="719455" algn="l"/>
              </a:tabLst>
            </a:pPr>
            <a:r>
              <a:rPr lang="tr-TR" sz="2000" spc="0" dirty="0">
                <a:effectLst/>
                <a:latin typeface="Montserrat" panose="00000500000000000000" pitchFamily="2" charset="-94"/>
                <a:ea typeface="Times New Roman" panose="02020603050405020304" pitchFamily="18" charset="0"/>
              </a:rPr>
              <a:t>Isıtma</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sistemi</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olarak katı</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yakıtlı</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bir sistem</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kullanıldığında</a:t>
            </a:r>
            <a:r>
              <a:rPr lang="tr-TR" sz="2000" spc="-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en fazla</a:t>
            </a:r>
            <a:r>
              <a:rPr lang="tr-TR" sz="2000" spc="-20" dirty="0">
                <a:effectLst/>
                <a:latin typeface="Montserrat" panose="00000500000000000000" pitchFamily="2" charset="-94"/>
                <a:ea typeface="Times New Roman" panose="02020603050405020304" pitchFamily="18" charset="0"/>
              </a:rPr>
              <a:t> </a:t>
            </a:r>
            <a:r>
              <a:rPr lang="tr-TR" sz="2000" b="1" spc="0" dirty="0">
                <a:effectLst/>
                <a:latin typeface="Montserrat" panose="00000500000000000000" pitchFamily="2" charset="-94"/>
                <a:ea typeface="Times New Roman" panose="02020603050405020304" pitchFamily="18" charset="0"/>
              </a:rPr>
              <a:t>690.000</a:t>
            </a:r>
            <a:r>
              <a:rPr lang="tr-TR" sz="2000" b="1" spc="10" dirty="0">
                <a:effectLst/>
                <a:latin typeface="Montserrat" panose="00000500000000000000" pitchFamily="2" charset="-94"/>
                <a:ea typeface="Times New Roman" panose="02020603050405020304" pitchFamily="18" charset="0"/>
              </a:rPr>
              <a:t> </a:t>
            </a:r>
            <a:r>
              <a:rPr lang="tr-TR" sz="2000" b="1" spc="-10" dirty="0">
                <a:effectLst/>
                <a:latin typeface="Montserrat" panose="00000500000000000000" pitchFamily="2" charset="-94"/>
                <a:ea typeface="Times New Roman" panose="02020603050405020304" pitchFamily="18" charset="0"/>
              </a:rPr>
              <a:t>TL/</a:t>
            </a:r>
            <a:r>
              <a:rPr lang="tr-TR" sz="2000" b="1" spc="-10" dirty="0" err="1">
                <a:effectLst/>
                <a:latin typeface="Montserrat" panose="00000500000000000000" pitchFamily="2" charset="-94"/>
                <a:ea typeface="Times New Roman" panose="02020603050405020304" pitchFamily="18" charset="0"/>
              </a:rPr>
              <a:t>daa</a:t>
            </a:r>
            <a:endParaRPr lang="tr-TR" sz="2000" b="1" spc="-10" dirty="0">
              <a:effectLst/>
              <a:latin typeface="Montserrat" panose="00000500000000000000" pitchFamily="2" charset="-94"/>
              <a:ea typeface="Times New Roman" panose="02020603050405020304" pitchFamily="18" charset="0"/>
            </a:endParaRPr>
          </a:p>
          <a:p>
            <a:pPr marL="342900" lvl="0" indent="-342900" algn="l">
              <a:buSzPts val="1200"/>
              <a:buFont typeface="Arial" panose="020B0604020202020204" pitchFamily="34" charset="0"/>
              <a:buChar char="•"/>
              <a:tabLst>
                <a:tab pos="719455" algn="l"/>
              </a:tabLst>
            </a:pPr>
            <a:endParaRPr lang="tr-TR" sz="2000" b="1" spc="0" dirty="0">
              <a:effectLst/>
              <a:latin typeface="Montserrat" panose="00000500000000000000" pitchFamily="2" charset="-94"/>
              <a:ea typeface="Times New Roman" panose="02020603050405020304" pitchFamily="18" charset="0"/>
            </a:endParaRPr>
          </a:p>
          <a:p>
            <a:pPr marL="342900" lvl="0" indent="-342900" algn="l">
              <a:buSzPts val="1200"/>
              <a:buFont typeface="Arial" panose="020B0604020202020204" pitchFamily="34" charset="0"/>
              <a:buChar char="•"/>
            </a:pPr>
            <a:r>
              <a:rPr lang="tr-TR" sz="2000" spc="0" dirty="0">
                <a:effectLst/>
                <a:latin typeface="Montserrat" panose="00000500000000000000" pitchFamily="2" charset="-94"/>
                <a:ea typeface="Times New Roman" panose="02020603050405020304" pitchFamily="18" charset="0"/>
              </a:rPr>
              <a:t>Isıtma</a:t>
            </a:r>
            <a:r>
              <a:rPr lang="tr-TR" sz="2000" spc="4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sistemi</a:t>
            </a:r>
            <a:r>
              <a:rPr lang="tr-TR" sz="2000" spc="60"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olarak</a:t>
            </a:r>
            <a:r>
              <a:rPr lang="tr-TR" sz="2000" spc="5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yenilenebilir</a:t>
            </a:r>
            <a:r>
              <a:rPr lang="tr-TR" sz="2000" spc="5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enerji</a:t>
            </a:r>
            <a:r>
              <a:rPr lang="tr-TR" sz="2000" spc="60"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üretim</a:t>
            </a:r>
            <a:r>
              <a:rPr lang="tr-TR" sz="2000" spc="6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kaynakları</a:t>
            </a:r>
            <a:r>
              <a:rPr lang="tr-TR" sz="2000" spc="5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kullanıldığında</a:t>
            </a:r>
            <a:r>
              <a:rPr lang="tr-TR" sz="2000" spc="65" dirty="0">
                <a:effectLst/>
                <a:latin typeface="Montserrat" panose="00000500000000000000" pitchFamily="2" charset="-94"/>
                <a:ea typeface="Times New Roman" panose="02020603050405020304" pitchFamily="18" charset="0"/>
              </a:rPr>
              <a:t> </a:t>
            </a:r>
            <a:r>
              <a:rPr lang="tr-TR" sz="2000" spc="0" dirty="0">
                <a:effectLst/>
                <a:latin typeface="Montserrat" panose="00000500000000000000" pitchFamily="2" charset="-94"/>
                <a:ea typeface="Times New Roman" panose="02020603050405020304" pitchFamily="18" charset="0"/>
              </a:rPr>
              <a:t>en</a:t>
            </a:r>
            <a:r>
              <a:rPr lang="tr-TR" sz="2000" spc="60" dirty="0">
                <a:effectLst/>
                <a:latin typeface="Montserrat" panose="00000500000000000000" pitchFamily="2" charset="-94"/>
                <a:ea typeface="Times New Roman" panose="02020603050405020304" pitchFamily="18" charset="0"/>
              </a:rPr>
              <a:t> </a:t>
            </a:r>
            <a:r>
              <a:rPr lang="tr-TR" sz="2000" spc="-10" dirty="0">
                <a:effectLst/>
                <a:latin typeface="Montserrat" panose="00000500000000000000" pitchFamily="2" charset="-94"/>
                <a:ea typeface="Times New Roman" panose="02020603050405020304" pitchFamily="18" charset="0"/>
              </a:rPr>
              <a:t>fazla  </a:t>
            </a:r>
            <a:r>
              <a:rPr lang="tr-TR" sz="2000" b="1" dirty="0">
                <a:effectLst/>
                <a:latin typeface="Montserrat" panose="00000500000000000000" pitchFamily="2" charset="-94"/>
                <a:ea typeface="Times New Roman" panose="02020603050405020304" pitchFamily="18" charset="0"/>
              </a:rPr>
              <a:t>800.000 </a:t>
            </a:r>
            <a:r>
              <a:rPr lang="tr-TR" sz="2000" b="1" spc="-10" dirty="0">
                <a:effectLst/>
                <a:latin typeface="Montserrat" panose="00000500000000000000" pitchFamily="2" charset="-94"/>
                <a:ea typeface="Times New Roman" panose="02020603050405020304" pitchFamily="18" charset="0"/>
              </a:rPr>
              <a:t>TL/</a:t>
            </a:r>
            <a:r>
              <a:rPr lang="tr-TR" sz="2000" b="1" spc="-10" dirty="0" err="1">
                <a:effectLst/>
                <a:latin typeface="Montserrat" panose="00000500000000000000" pitchFamily="2" charset="-94"/>
                <a:ea typeface="Times New Roman" panose="02020603050405020304" pitchFamily="18" charset="0"/>
              </a:rPr>
              <a:t>daa</a:t>
            </a:r>
            <a:r>
              <a:rPr lang="tr-TR" sz="2000" spc="-10" dirty="0" err="1">
                <a:effectLst/>
                <a:latin typeface="Montserrat" panose="00000500000000000000" pitchFamily="2" charset="-94"/>
                <a:ea typeface="Times New Roman" panose="02020603050405020304" pitchFamily="18" charset="0"/>
              </a:rPr>
              <a:t>’dır</a:t>
            </a:r>
            <a:r>
              <a:rPr lang="tr-TR" sz="2000" spc="-10" dirty="0">
                <a:effectLst/>
                <a:latin typeface="Montserrat" panose="00000500000000000000" pitchFamily="2" charset="-94"/>
                <a:ea typeface="Times New Roman" panose="02020603050405020304" pitchFamily="18" charset="0"/>
              </a:rPr>
              <a:t>.</a:t>
            </a:r>
            <a:endParaRPr lang="tr-TR" sz="2000" dirty="0">
              <a:effectLst/>
              <a:latin typeface="Montserrat" panose="00000500000000000000" pitchFamily="2" charset="-94"/>
              <a:ea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E6ECE6E6-AC19-47B3-B962-D9B870585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1374" y="1684044"/>
            <a:ext cx="3898583" cy="2561523"/>
          </a:xfrm>
          <a:prstGeom prst="rect">
            <a:avLst/>
          </a:prstGeom>
        </p:spPr>
      </p:pic>
    </p:spTree>
    <p:extLst>
      <p:ext uri="{BB962C8B-B14F-4D97-AF65-F5344CB8AC3E}">
        <p14:creationId xmlns:p14="http://schemas.microsoft.com/office/powerpoint/2010/main" val="2611546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54</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372892" y="1237644"/>
            <a:ext cx="116122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152042" y="1741358"/>
            <a:ext cx="11887915"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-Hayvansal ürünlere yönelik yatırımlar</a:t>
            </a:r>
          </a:p>
          <a:p>
            <a:pPr algn="just">
              <a:defRPr/>
            </a:pPr>
            <a:r>
              <a:rPr lang="tr-TR" sz="1800" spc="0" dirty="0">
                <a:effectLst/>
                <a:latin typeface="Montserrat" panose="00000500000000000000" pitchFamily="2" charset="-94"/>
                <a:ea typeface="Times New Roman" panose="02020603050405020304" pitchFamily="18" charset="0"/>
              </a:rPr>
              <a:t>Hayvansal</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ürünlerin</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işlenmesi,</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paketlenmesi</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ve</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depolanmasına</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yönelik</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başvurular</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hibe desteği kapsamında değerlendirilir.</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1800" b="1" dirty="0">
                <a:effectLst/>
                <a:latin typeface="Montserrat" panose="00000500000000000000" pitchFamily="2" charset="-94"/>
                <a:ea typeface="Times New Roman" panose="02020603050405020304" pitchFamily="18" charset="0"/>
              </a:rPr>
              <a:t>-Süt</a:t>
            </a:r>
            <a:r>
              <a:rPr lang="tr-TR" sz="1800" b="1" spc="-15" dirty="0">
                <a:effectLst/>
                <a:latin typeface="Montserrat" panose="00000500000000000000" pitchFamily="2" charset="-94"/>
                <a:ea typeface="Times New Roman" panose="02020603050405020304" pitchFamily="18" charset="0"/>
              </a:rPr>
              <a:t> </a:t>
            </a:r>
            <a:r>
              <a:rPr lang="tr-TR" sz="1800" b="1" dirty="0">
                <a:effectLst/>
                <a:latin typeface="Montserrat" panose="00000500000000000000" pitchFamily="2" charset="-94"/>
                <a:ea typeface="Times New Roman" panose="02020603050405020304" pitchFamily="18" charset="0"/>
              </a:rPr>
              <a:t>ve</a:t>
            </a:r>
            <a:r>
              <a:rPr lang="tr-TR" sz="1800" b="1" spc="-20" dirty="0">
                <a:effectLst/>
                <a:latin typeface="Montserrat" panose="00000500000000000000" pitchFamily="2" charset="-94"/>
                <a:ea typeface="Times New Roman" panose="02020603050405020304" pitchFamily="18" charset="0"/>
              </a:rPr>
              <a:t> </a:t>
            </a:r>
            <a:r>
              <a:rPr lang="tr-TR" sz="1800" b="1" dirty="0">
                <a:effectLst/>
                <a:latin typeface="Montserrat" panose="00000500000000000000" pitchFamily="2" charset="-94"/>
                <a:ea typeface="Times New Roman" panose="02020603050405020304" pitchFamily="18" charset="0"/>
              </a:rPr>
              <a:t>süt</a:t>
            </a:r>
            <a:r>
              <a:rPr lang="tr-TR" sz="1800" b="1" spc="-15" dirty="0">
                <a:effectLst/>
                <a:latin typeface="Montserrat" panose="00000500000000000000" pitchFamily="2" charset="-94"/>
                <a:ea typeface="Times New Roman" panose="02020603050405020304" pitchFamily="18" charset="0"/>
              </a:rPr>
              <a:t> </a:t>
            </a:r>
            <a:r>
              <a:rPr lang="tr-TR" sz="1800" b="1" dirty="0">
                <a:effectLst/>
                <a:latin typeface="Montserrat" panose="00000500000000000000" pitchFamily="2" charset="-94"/>
                <a:ea typeface="Times New Roman" panose="02020603050405020304" pitchFamily="18" charset="0"/>
              </a:rPr>
              <a:t>ürünlerine</a:t>
            </a:r>
            <a:r>
              <a:rPr lang="tr-TR" sz="1800" b="1" spc="-15" dirty="0">
                <a:effectLst/>
                <a:latin typeface="Montserrat" panose="00000500000000000000" pitchFamily="2" charset="-94"/>
                <a:ea typeface="Times New Roman" panose="02020603050405020304" pitchFamily="18" charset="0"/>
              </a:rPr>
              <a:t> </a:t>
            </a:r>
            <a:r>
              <a:rPr lang="tr-TR" sz="1800" b="1" dirty="0">
                <a:effectLst/>
                <a:latin typeface="Montserrat" panose="00000500000000000000" pitchFamily="2" charset="-94"/>
                <a:ea typeface="Times New Roman" panose="02020603050405020304" pitchFamily="18" charset="0"/>
              </a:rPr>
              <a:t>yönelik</a:t>
            </a:r>
            <a:r>
              <a:rPr lang="tr-TR" sz="1800" b="1" spc="-5" dirty="0">
                <a:effectLst/>
                <a:latin typeface="Montserrat" panose="00000500000000000000" pitchFamily="2" charset="-94"/>
                <a:ea typeface="Times New Roman" panose="02020603050405020304" pitchFamily="18" charset="0"/>
              </a:rPr>
              <a:t> </a:t>
            </a:r>
            <a:r>
              <a:rPr lang="tr-TR" sz="1800" b="1" spc="-10" dirty="0">
                <a:effectLst/>
                <a:latin typeface="Montserrat" panose="00000500000000000000" pitchFamily="2" charset="-94"/>
                <a:ea typeface="Times New Roman" panose="02020603050405020304" pitchFamily="18" charset="0"/>
              </a:rPr>
              <a:t>yatırımlar</a:t>
            </a:r>
          </a:p>
          <a:p>
            <a:pPr algn="just">
              <a:defRPr/>
            </a:pPr>
            <a:r>
              <a:rPr lang="tr-TR" sz="1800" spc="0" dirty="0">
                <a:effectLst/>
                <a:latin typeface="Montserrat" panose="00000500000000000000" pitchFamily="2" charset="-94"/>
                <a:ea typeface="Times New Roman" panose="02020603050405020304" pitchFamily="18" charset="0"/>
              </a:rPr>
              <a:t>Süt ve süt ürünlerinin işlenmesi, paketlenmesi ve depolanmasına yönelik başvurular hibe desteği kapsamında değerlendirilir.</a:t>
            </a:r>
          </a:p>
          <a:p>
            <a:pPr algn="just">
              <a:defRPr/>
            </a:pPr>
            <a:r>
              <a:rPr lang="tr-TR" sz="1800" b="1" spc="0" dirty="0">
                <a:effectLst/>
                <a:latin typeface="Montserrat" panose="00000500000000000000" pitchFamily="2" charset="-94"/>
                <a:ea typeface="Times New Roman" panose="02020603050405020304" pitchFamily="18" charset="0"/>
              </a:rPr>
              <a:t>-Süt</a:t>
            </a:r>
            <a:r>
              <a:rPr lang="tr-TR" sz="1800" b="1" spc="-15" dirty="0">
                <a:effectLst/>
                <a:latin typeface="Montserrat" panose="00000500000000000000" pitchFamily="2" charset="-94"/>
                <a:ea typeface="Times New Roman" panose="02020603050405020304" pitchFamily="18" charset="0"/>
              </a:rPr>
              <a:t> </a:t>
            </a:r>
            <a:r>
              <a:rPr lang="tr-TR" sz="1800" b="1" spc="0" dirty="0">
                <a:effectLst/>
                <a:latin typeface="Montserrat" panose="00000500000000000000" pitchFamily="2" charset="-94"/>
                <a:ea typeface="Times New Roman" panose="02020603050405020304" pitchFamily="18" charset="0"/>
              </a:rPr>
              <a:t>toplama</a:t>
            </a:r>
            <a:r>
              <a:rPr lang="tr-TR" sz="1800" b="1" spc="-25" dirty="0">
                <a:effectLst/>
                <a:latin typeface="Montserrat" panose="00000500000000000000" pitchFamily="2" charset="-94"/>
                <a:ea typeface="Times New Roman" panose="02020603050405020304" pitchFamily="18" charset="0"/>
              </a:rPr>
              <a:t> </a:t>
            </a:r>
            <a:r>
              <a:rPr lang="tr-TR" sz="1800" b="1" spc="0" dirty="0">
                <a:effectLst/>
                <a:latin typeface="Montserrat" panose="00000500000000000000" pitchFamily="2" charset="-94"/>
                <a:ea typeface="Times New Roman" panose="02020603050405020304" pitchFamily="18" charset="0"/>
              </a:rPr>
              <a:t>merkezlerine</a:t>
            </a:r>
            <a:r>
              <a:rPr lang="tr-TR" sz="1800" b="1" spc="-15" dirty="0">
                <a:effectLst/>
                <a:latin typeface="Montserrat" panose="00000500000000000000" pitchFamily="2" charset="-94"/>
                <a:ea typeface="Times New Roman" panose="02020603050405020304" pitchFamily="18" charset="0"/>
              </a:rPr>
              <a:t> </a:t>
            </a:r>
            <a:r>
              <a:rPr lang="tr-TR" sz="1800" b="1" spc="0" dirty="0">
                <a:effectLst/>
                <a:latin typeface="Montserrat" panose="00000500000000000000" pitchFamily="2" charset="-94"/>
                <a:ea typeface="Times New Roman" panose="02020603050405020304" pitchFamily="18" charset="0"/>
              </a:rPr>
              <a:t>yönelik</a:t>
            </a:r>
            <a:r>
              <a:rPr lang="tr-TR" sz="1800" b="1" spc="-5" dirty="0">
                <a:effectLst/>
                <a:latin typeface="Montserrat" panose="00000500000000000000" pitchFamily="2" charset="-94"/>
                <a:ea typeface="Times New Roman" panose="02020603050405020304" pitchFamily="18" charset="0"/>
              </a:rPr>
              <a:t> </a:t>
            </a:r>
            <a:r>
              <a:rPr lang="tr-TR" sz="1800" b="1" spc="-10" dirty="0">
                <a:effectLst/>
                <a:latin typeface="Montserrat" panose="00000500000000000000" pitchFamily="2" charset="-94"/>
                <a:ea typeface="Times New Roman" panose="02020603050405020304" pitchFamily="18" charset="0"/>
              </a:rPr>
              <a:t>yatırımlar</a:t>
            </a:r>
          </a:p>
          <a:p>
            <a:pPr algn="just">
              <a:defRPr/>
            </a:pPr>
            <a:r>
              <a:rPr lang="tr-TR" sz="1800" dirty="0">
                <a:effectLst/>
                <a:latin typeface="Montserrat" panose="00000500000000000000" pitchFamily="2" charset="-94"/>
                <a:ea typeface="Times New Roman" panose="02020603050405020304" pitchFamily="18" charset="0"/>
              </a:rPr>
              <a:t>Süt toplama merkezlerinde çiğ sütün toplanması, süzülmesi, soğutulması ve uygun şartlar altında depolandığı tesis</a:t>
            </a:r>
            <a:endParaRPr lang="tr-TR" sz="1800" b="1" spc="0" dirty="0">
              <a:effectLst/>
              <a:latin typeface="Montserrat" panose="00000500000000000000" pitchFamily="2" charset="-94"/>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Montserrat" panose="00000500000000000000" pitchFamily="2" charset="-94"/>
                <a:ea typeface="Times New Roman" panose="02020603050405020304" pitchFamily="18" charset="0"/>
                <a:cs typeface="Times New Roman" panose="02020603050405020304" pitchFamily="18" charset="0"/>
              </a:rPr>
              <a:t>-Tarımsal Ürünlerin Depolanması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Çelik Silo </a:t>
            </a:r>
            <a:r>
              <a:rPr lang="tr-TR" dirty="0">
                <a:solidFill>
                  <a:prstClr val="black"/>
                </a:solidFill>
                <a:latin typeface="Montserrat" panose="00000500000000000000" pitchFamily="2" charset="-94"/>
                <a:ea typeface="Times New Roman" panose="02020603050405020304" pitchFamily="18" charset="0"/>
                <a:cs typeface="Times New Roman" panose="02020603050405020304" pitchFamily="18" charset="0"/>
              </a:rPr>
              <a:t>,</a:t>
            </a:r>
            <a:r>
              <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Soğuk Hava Deposu yatırımları</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Montserrat" panose="00000500000000000000" pitchFamily="2" charset="-94"/>
                <a:ea typeface="Times New Roman" panose="02020603050405020304" pitchFamily="18" charset="0"/>
                <a:cs typeface="Times New Roman" panose="02020603050405020304" pitchFamily="18" charset="0"/>
              </a:rPr>
              <a:t>-</a:t>
            </a:r>
            <a:r>
              <a:rPr lang="tr-TR" b="1" dirty="0">
                <a:solidFill>
                  <a:srgbClr val="901613"/>
                </a:solidFill>
                <a:latin typeface="Montserrat" panose="00000500000000000000" pitchFamily="2" charset="-94"/>
                <a:ea typeface="Times New Roman" panose="02020603050405020304" pitchFamily="18" charset="0"/>
                <a:cs typeface="Times New Roman" panose="02020603050405020304" pitchFamily="18" charset="0"/>
              </a:rPr>
              <a:t>Tarımsal Üretime Yönelik Sabit Yatırımlar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Tarımsal üretime yönelik ahır ve ağıl yatırımları</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b="1" dirty="0">
                <a:solidFill>
                  <a:srgbClr val="C00000"/>
                </a:solidFill>
                <a:latin typeface="Montserrat" panose="00000500000000000000" pitchFamily="2" charset="-94"/>
                <a:ea typeface="Times New Roman" panose="02020603050405020304" pitchFamily="18" charset="0"/>
                <a:cs typeface="Times New Roman" panose="02020603050405020304" pitchFamily="18" charset="0"/>
              </a:rPr>
              <a:t>Kapalı ortamda bitkisel üretime yönelik yatırımlar(sera)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Yağmur hasadı için </a:t>
            </a:r>
            <a:r>
              <a:rPr kumimoji="0" lang="tr-TR" sz="1800" i="0" u="none" strike="noStrike" kern="1200" cap="none" spc="0" normalizeH="0" baseline="0" noProof="0" dirty="0" err="1">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jeomebran</a:t>
            </a:r>
            <a:r>
              <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gölet yapımı</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Montserrat" panose="00000500000000000000" pitchFamily="2" charset="-94"/>
                <a:ea typeface="Times New Roman" panose="02020603050405020304" pitchFamily="18" charset="0"/>
                <a:cs typeface="Times New Roman" panose="02020603050405020304" pitchFamily="18" charset="0"/>
              </a:rPr>
              <a:t>-Kültür Mantarı üretimi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-Yenilenebilir enerji tesisleri yapımı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947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55</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152042" y="1364168"/>
            <a:ext cx="11887915"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Montserrat" panose="00000500000000000000" pitchFamily="2" charset="-94"/>
                <a:ea typeface="Times New Roman" panose="02020603050405020304" pitchFamily="18" charset="0"/>
                <a:cs typeface="Times New Roman" panose="02020603050405020304" pitchFamily="18" charset="0"/>
              </a:rPr>
              <a:t>-</a:t>
            </a:r>
            <a:r>
              <a:rPr lang="tr-TR" b="1" dirty="0">
                <a:solidFill>
                  <a:srgbClr val="901613"/>
                </a:solidFill>
                <a:latin typeface="Montserrat" panose="00000500000000000000" pitchFamily="2" charset="-94"/>
                <a:ea typeface="Times New Roman" panose="02020603050405020304" pitchFamily="18" charset="0"/>
                <a:cs typeface="Times New Roman" panose="02020603050405020304" pitchFamily="18" charset="0"/>
              </a:rPr>
              <a:t>Tarımsal Üretime Yönelik Sabit Yatırımlar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Tarımsal üretime yönelik </a:t>
            </a: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ahır ve ağıl yatırımları </a:t>
            </a:r>
            <a:r>
              <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ile mevcut olan Büyükbaş ve Küçükbaş işletmeleri için </a:t>
            </a: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makine ekipman alımını </a:t>
            </a:r>
            <a:r>
              <a:rPr kumimoji="0" lang="tr-TR" sz="1800" i="0" u="none" strike="noStrike" kern="1200" cap="none" spc="0" normalizeH="0" baseline="0" noProof="0" dirty="0" err="1">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kapsar.Hibe</a:t>
            </a:r>
            <a:r>
              <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kapsamında olan makine ekipmanlar;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algn="just">
              <a:defRPr/>
            </a:pPr>
            <a:r>
              <a:rPr lang="tr-TR" sz="1800" spc="0" dirty="0">
                <a:effectLst/>
                <a:latin typeface="Montserrat" panose="00000500000000000000" pitchFamily="2" charset="-94"/>
                <a:ea typeface="Times New Roman" panose="02020603050405020304" pitchFamily="18" charset="0"/>
              </a:rPr>
              <a:t>gübre</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sıyırıcısı,</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gübre</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karıştırıcısı,</a:t>
            </a:r>
            <a:r>
              <a:rPr lang="tr-TR" sz="1800" spc="-5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gübre</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pompası, süt</a:t>
            </a:r>
            <a:r>
              <a:rPr lang="tr-TR" sz="1800" spc="-2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üretimi</a:t>
            </a:r>
            <a:r>
              <a:rPr lang="tr-TR" sz="1800" spc="-2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için;</a:t>
            </a:r>
            <a:r>
              <a:rPr lang="tr-TR" sz="1800" spc="-3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bilgisayarlı</a:t>
            </a:r>
            <a:r>
              <a:rPr lang="tr-TR" sz="1800" spc="-2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sürü</a:t>
            </a:r>
            <a:r>
              <a:rPr lang="tr-TR" sz="1800" spc="-2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yönetimine</a:t>
            </a:r>
            <a:r>
              <a:rPr lang="tr-TR" sz="1800" spc="-2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sahip</a:t>
            </a:r>
            <a:r>
              <a:rPr lang="tr-TR" sz="1800" spc="-4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sağım</a:t>
            </a:r>
            <a:r>
              <a:rPr lang="tr-TR" sz="1800" spc="-2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ünitesi</a:t>
            </a:r>
            <a:r>
              <a:rPr lang="tr-TR" sz="1800" spc="-2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veya</a:t>
            </a:r>
            <a:r>
              <a:rPr lang="tr-TR" sz="1800" spc="-3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komple</a:t>
            </a:r>
            <a:r>
              <a:rPr lang="tr-TR" sz="1800" spc="-3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sistem</a:t>
            </a:r>
            <a:r>
              <a:rPr lang="tr-TR" sz="1800" spc="-2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süt</a:t>
            </a:r>
            <a:r>
              <a:rPr lang="tr-TR" sz="1800" spc="-2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sağım ünitesi, seyyar süt sağım makinesi, süt soğutma ve depolama tankı (Sütü en az 2 (iki) gün depolayacak kapasitede olacaktır.), sürü yönetimi için; başvuru aşamasında taahhüt edilen hayvan varlığı üzerinden belirlenen kapasiteyle orantılı; </a:t>
            </a:r>
            <a:r>
              <a:rPr lang="tr-TR" sz="1800" spc="0" dirty="0" err="1">
                <a:effectLst/>
                <a:latin typeface="Montserrat" panose="00000500000000000000" pitchFamily="2" charset="-94"/>
                <a:ea typeface="Times New Roman" panose="02020603050405020304" pitchFamily="18" charset="0"/>
              </a:rPr>
              <a:t>mastitis</a:t>
            </a:r>
            <a:r>
              <a:rPr lang="tr-TR" sz="1800" spc="0" dirty="0">
                <a:effectLst/>
                <a:latin typeface="Montserrat" panose="00000500000000000000" pitchFamily="2" charset="-94"/>
                <a:ea typeface="Times New Roman" panose="02020603050405020304" pitchFamily="18" charset="0"/>
              </a:rPr>
              <a:t> tespit cihazı, kızgınlık tespit sistemi, ineklerde doğum takip sistemi, üreme ve tohumlama takibi, muayene, aşı ve tedavi işlemleri, süt takibi sistemleri, yem üretimi için; yem karma (sabit/hareketli/elektrikli/şaftlı), yem kırma/ezme makinesi (elektrikli/şaftlı), suluk, otomatik süt sağım robotu, otonom buzağı besleme</a:t>
            </a:r>
            <a:r>
              <a:rPr lang="tr-TR" sz="1800" spc="-6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robotu,</a:t>
            </a:r>
            <a:r>
              <a:rPr lang="tr-TR" sz="1800" spc="-4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otonom</a:t>
            </a:r>
            <a:r>
              <a:rPr lang="tr-TR" sz="1800" spc="-5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yem</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itme</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robotu,</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otonom</a:t>
            </a:r>
            <a:r>
              <a:rPr lang="tr-TR" sz="1800" spc="-4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gübre</a:t>
            </a:r>
            <a:r>
              <a:rPr lang="tr-TR" sz="1800" spc="-6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sıyırma</a:t>
            </a:r>
            <a:r>
              <a:rPr lang="tr-TR" sz="1800" spc="-5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robotu,</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ısıtma</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ve</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soğutma</a:t>
            </a:r>
            <a:r>
              <a:rPr lang="tr-TR" sz="1800" spc="-5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için klimalar, hayvan bakım aracı (</a:t>
            </a:r>
            <a:r>
              <a:rPr lang="tr-TR" sz="1800" spc="0" dirty="0" err="1">
                <a:effectLst/>
                <a:latin typeface="Montserrat" panose="00000500000000000000" pitchFamily="2" charset="-94"/>
                <a:ea typeface="Times New Roman" panose="02020603050405020304" pitchFamily="18" charset="0"/>
              </a:rPr>
              <a:t>travay</a:t>
            </a:r>
            <a:r>
              <a:rPr lang="tr-TR" sz="1800" spc="0" dirty="0">
                <a:effectLst/>
                <a:latin typeface="Montserrat" panose="00000500000000000000" pitchFamily="2" charset="-94"/>
                <a:ea typeface="Times New Roman" panose="02020603050405020304" pitchFamily="18" charset="0"/>
              </a:rPr>
              <a:t>), padok (Rulo/tabaka yatak, yatak durak demiri/yatak demir sistemleri ve/veya yemlik kilidi), gübre </a:t>
            </a:r>
            <a:r>
              <a:rPr lang="tr-TR" sz="1800" spc="0" dirty="0" err="1">
                <a:effectLst/>
                <a:latin typeface="Montserrat" panose="00000500000000000000" pitchFamily="2" charset="-94"/>
                <a:ea typeface="Times New Roman" panose="02020603050405020304" pitchFamily="18" charset="0"/>
              </a:rPr>
              <a:t>seperatörü</a:t>
            </a:r>
            <a:r>
              <a:rPr lang="tr-TR" sz="1800" spc="0" dirty="0">
                <a:effectLst/>
                <a:latin typeface="Montserrat" panose="00000500000000000000" pitchFamily="2" charset="-94"/>
                <a:ea typeface="Times New Roman" panose="02020603050405020304" pitchFamily="18" charset="0"/>
              </a:rPr>
              <a:t>, sıvı gübre tankeri, havalandırma ve serinletme fanları, otomatik hayvan kaşıma fırçası (kaşağı), balya makinesi ve silaj makinesi, yemleme bandı (konveyör)/elektrikli raylı yem karma-dağıtma makinesi, kantar hibe desteği kapsamında değerlendirilecektir.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451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56</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228600" y="1364168"/>
            <a:ext cx="11811357" cy="1754326"/>
          </a:xfrm>
          <a:prstGeom prst="rect">
            <a:avLst/>
          </a:prstGeom>
          <a:noFill/>
        </p:spPr>
        <p:txBody>
          <a:bodyPr wrap="square">
            <a:spAutoFit/>
          </a:bodyPr>
          <a:lstStyle/>
          <a:p>
            <a:pPr lvl="1" algn="l">
              <a:buSzPts val="1200"/>
              <a:tabLst>
                <a:tab pos="617855" algn="l"/>
              </a:tabLst>
            </a:pPr>
            <a:r>
              <a:rPr lang="tr-TR" sz="1800" b="1" spc="0" dirty="0">
                <a:solidFill>
                  <a:srgbClr val="901613"/>
                </a:solidFill>
                <a:effectLst/>
                <a:latin typeface="Montserrat" panose="00000500000000000000" pitchFamily="2" charset="-94"/>
                <a:ea typeface="Times New Roman" panose="02020603050405020304" pitchFamily="18" charset="0"/>
              </a:rPr>
              <a:t>Yağmur</a:t>
            </a:r>
            <a:r>
              <a:rPr lang="tr-TR" sz="1800" b="1" spc="-25" dirty="0">
                <a:solidFill>
                  <a:srgbClr val="901613"/>
                </a:solidFill>
                <a:effectLst/>
                <a:latin typeface="Montserrat" panose="00000500000000000000" pitchFamily="2" charset="-94"/>
                <a:ea typeface="Times New Roman" panose="02020603050405020304" pitchFamily="18" charset="0"/>
              </a:rPr>
              <a:t> </a:t>
            </a:r>
            <a:r>
              <a:rPr lang="tr-TR" sz="1800" b="1" spc="0" dirty="0">
                <a:solidFill>
                  <a:srgbClr val="901613"/>
                </a:solidFill>
                <a:effectLst/>
                <a:latin typeface="Montserrat" panose="00000500000000000000" pitchFamily="2" charset="-94"/>
                <a:ea typeface="Times New Roman" panose="02020603050405020304" pitchFamily="18" charset="0"/>
              </a:rPr>
              <a:t>hasadı</a:t>
            </a:r>
            <a:r>
              <a:rPr lang="tr-TR" sz="1800" b="1" spc="-5" dirty="0">
                <a:solidFill>
                  <a:srgbClr val="901613"/>
                </a:solidFill>
                <a:effectLst/>
                <a:latin typeface="Montserrat" panose="00000500000000000000" pitchFamily="2" charset="-94"/>
                <a:ea typeface="Times New Roman" panose="02020603050405020304" pitchFamily="18" charset="0"/>
              </a:rPr>
              <a:t> </a:t>
            </a:r>
            <a:r>
              <a:rPr lang="tr-TR" sz="1800" b="1" spc="0" dirty="0">
                <a:solidFill>
                  <a:srgbClr val="901613"/>
                </a:solidFill>
                <a:effectLst/>
                <a:latin typeface="Montserrat" panose="00000500000000000000" pitchFamily="2" charset="-94"/>
                <a:ea typeface="Times New Roman" panose="02020603050405020304" pitchFamily="18" charset="0"/>
              </a:rPr>
              <a:t>için</a:t>
            </a:r>
            <a:r>
              <a:rPr lang="tr-TR" sz="1800" b="1" spc="-20" dirty="0">
                <a:solidFill>
                  <a:srgbClr val="901613"/>
                </a:solidFill>
                <a:effectLst/>
                <a:latin typeface="Montserrat" panose="00000500000000000000" pitchFamily="2" charset="-94"/>
                <a:ea typeface="Times New Roman" panose="02020603050405020304" pitchFamily="18" charset="0"/>
              </a:rPr>
              <a:t> </a:t>
            </a:r>
            <a:r>
              <a:rPr lang="tr-TR" sz="1800" b="1" spc="0" dirty="0" err="1">
                <a:solidFill>
                  <a:srgbClr val="901613"/>
                </a:solidFill>
                <a:effectLst/>
                <a:latin typeface="Montserrat" panose="00000500000000000000" pitchFamily="2" charset="-94"/>
                <a:ea typeface="Times New Roman" panose="02020603050405020304" pitchFamily="18" charset="0"/>
              </a:rPr>
              <a:t>jeomembran</a:t>
            </a:r>
            <a:r>
              <a:rPr lang="tr-TR" sz="1800" b="1" spc="-10" dirty="0">
                <a:solidFill>
                  <a:srgbClr val="901613"/>
                </a:solidFill>
                <a:effectLst/>
                <a:latin typeface="Montserrat" panose="00000500000000000000" pitchFamily="2" charset="-94"/>
                <a:ea typeface="Times New Roman" panose="02020603050405020304" pitchFamily="18" charset="0"/>
              </a:rPr>
              <a:t> </a:t>
            </a:r>
            <a:r>
              <a:rPr lang="tr-TR" sz="1800" b="1" spc="0" dirty="0">
                <a:solidFill>
                  <a:srgbClr val="901613"/>
                </a:solidFill>
                <a:effectLst/>
                <a:latin typeface="Montserrat" panose="00000500000000000000" pitchFamily="2" charset="-94"/>
                <a:ea typeface="Times New Roman" panose="02020603050405020304" pitchFamily="18" charset="0"/>
              </a:rPr>
              <a:t>gölet</a:t>
            </a:r>
            <a:r>
              <a:rPr lang="tr-TR" sz="1800" b="1" spc="-10" dirty="0">
                <a:solidFill>
                  <a:srgbClr val="901613"/>
                </a:solidFill>
                <a:effectLst/>
                <a:latin typeface="Montserrat" panose="00000500000000000000" pitchFamily="2" charset="-94"/>
                <a:ea typeface="Times New Roman" panose="02020603050405020304" pitchFamily="18" charset="0"/>
              </a:rPr>
              <a:t> </a:t>
            </a:r>
            <a:r>
              <a:rPr lang="tr-TR" sz="1800" b="1" spc="0" dirty="0">
                <a:solidFill>
                  <a:srgbClr val="901613"/>
                </a:solidFill>
                <a:effectLst/>
                <a:latin typeface="Montserrat" panose="00000500000000000000" pitchFamily="2" charset="-94"/>
                <a:ea typeface="Times New Roman" panose="02020603050405020304" pitchFamily="18" charset="0"/>
              </a:rPr>
              <a:t>yapımına</a:t>
            </a:r>
            <a:r>
              <a:rPr lang="tr-TR" sz="1800" b="1" spc="-10" dirty="0">
                <a:solidFill>
                  <a:srgbClr val="901613"/>
                </a:solidFill>
                <a:effectLst/>
                <a:latin typeface="Montserrat" panose="00000500000000000000" pitchFamily="2" charset="-94"/>
                <a:ea typeface="Times New Roman" panose="02020603050405020304" pitchFamily="18" charset="0"/>
              </a:rPr>
              <a:t> </a:t>
            </a:r>
            <a:r>
              <a:rPr lang="tr-TR" sz="1800" b="1" spc="0" dirty="0">
                <a:solidFill>
                  <a:srgbClr val="901613"/>
                </a:solidFill>
                <a:effectLst/>
                <a:latin typeface="Montserrat" panose="00000500000000000000" pitchFamily="2" charset="-94"/>
                <a:ea typeface="Times New Roman" panose="02020603050405020304" pitchFamily="18" charset="0"/>
              </a:rPr>
              <a:t>yönelik</a:t>
            </a:r>
            <a:r>
              <a:rPr lang="tr-TR" sz="1800" b="1" spc="-5" dirty="0">
                <a:solidFill>
                  <a:srgbClr val="901613"/>
                </a:solidFill>
                <a:effectLst/>
                <a:latin typeface="Montserrat" panose="00000500000000000000" pitchFamily="2" charset="-94"/>
                <a:ea typeface="Times New Roman" panose="02020603050405020304" pitchFamily="18" charset="0"/>
              </a:rPr>
              <a:t> </a:t>
            </a:r>
            <a:r>
              <a:rPr lang="tr-TR" sz="1800" b="1" spc="-10" dirty="0">
                <a:solidFill>
                  <a:srgbClr val="901613"/>
                </a:solidFill>
                <a:effectLst/>
                <a:latin typeface="Montserrat" panose="00000500000000000000" pitchFamily="2" charset="-94"/>
                <a:ea typeface="Times New Roman" panose="02020603050405020304" pitchFamily="18" charset="0"/>
              </a:rPr>
              <a:t>yatırımlar</a:t>
            </a:r>
            <a:endParaRPr lang="tr-TR" sz="1800" b="1" spc="0" dirty="0">
              <a:solidFill>
                <a:srgbClr val="901613"/>
              </a:solidFill>
              <a:effectLst/>
              <a:latin typeface="Montserrat" panose="00000500000000000000" pitchFamily="2" charset="-94"/>
              <a:ea typeface="Times New Roman" panose="02020603050405020304" pitchFamily="18" charset="0"/>
            </a:endParaRPr>
          </a:p>
          <a:p>
            <a:pPr algn="just">
              <a:defRPr/>
            </a:pPr>
            <a:r>
              <a:rPr lang="tr-TR" sz="1800" spc="0" dirty="0">
                <a:effectLst/>
                <a:latin typeface="Montserrat" panose="00000500000000000000" pitchFamily="2" charset="-94"/>
                <a:ea typeface="Times New Roman" panose="02020603050405020304" pitchFamily="18" charset="0"/>
              </a:rPr>
              <a:t> </a:t>
            </a:r>
            <a:r>
              <a:rPr lang="tr-TR" dirty="0">
                <a:latin typeface="Montserrat" panose="00000500000000000000" pitchFamily="2" charset="-94"/>
                <a:ea typeface="Times New Roman" panose="02020603050405020304" pitchFamily="18" charset="0"/>
              </a:rPr>
              <a:t>T</a:t>
            </a:r>
            <a:r>
              <a:rPr lang="tr-TR" sz="1800" spc="0" dirty="0">
                <a:effectLst/>
                <a:latin typeface="Montserrat" panose="00000500000000000000" pitchFamily="2" charset="-94"/>
                <a:ea typeface="Times New Roman" panose="02020603050405020304" pitchFamily="18" charset="0"/>
              </a:rPr>
              <a:t>arımsal</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kullanım</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amaçlı</a:t>
            </a:r>
            <a:r>
              <a:rPr lang="tr-TR" sz="1800" spc="-60"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olarak</a:t>
            </a:r>
            <a:r>
              <a:rPr lang="tr-TR" sz="1800" spc="-6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yüzey</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akışı</a:t>
            </a:r>
            <a:r>
              <a:rPr lang="tr-TR" sz="1800" spc="-55" dirty="0">
                <a:effectLst/>
                <a:latin typeface="Montserrat" panose="00000500000000000000" pitchFamily="2" charset="-94"/>
                <a:ea typeface="Times New Roman" panose="02020603050405020304" pitchFamily="18" charset="0"/>
              </a:rPr>
              <a:t> </a:t>
            </a:r>
            <a:r>
              <a:rPr lang="tr-TR" sz="1800" spc="0" dirty="0">
                <a:effectLst/>
                <a:latin typeface="Montserrat" panose="00000500000000000000" pitchFamily="2" charset="-94"/>
                <a:ea typeface="Times New Roman" panose="02020603050405020304" pitchFamily="18" charset="0"/>
              </a:rPr>
              <a:t>sularını depolayan ve su bütçesi üzerinde baskı oluşturmayan, kazı yeri 2 m derinliğinde, </a:t>
            </a:r>
            <a:r>
              <a:rPr lang="tr-TR" sz="1800" spc="0" dirty="0" err="1">
                <a:effectLst/>
                <a:latin typeface="Montserrat" panose="00000500000000000000" pitchFamily="2" charset="-94"/>
                <a:ea typeface="Times New Roman" panose="02020603050405020304" pitchFamily="18" charset="0"/>
              </a:rPr>
              <a:t>topografik</a:t>
            </a:r>
            <a:r>
              <a:rPr lang="tr-TR" sz="1800" spc="0" dirty="0">
                <a:effectLst/>
                <a:latin typeface="Montserrat" panose="00000500000000000000" pitchFamily="2" charset="-94"/>
                <a:ea typeface="Times New Roman" panose="02020603050405020304" pitchFamily="18" charset="0"/>
              </a:rPr>
              <a:t> koşullara göre 9,5-12 m genişlik ve/veya uzunluk olacak şekilde 100 m</a:t>
            </a:r>
            <a:r>
              <a:rPr lang="tr-TR" sz="1800" spc="0" baseline="30000" dirty="0">
                <a:effectLst/>
                <a:latin typeface="Montserrat" panose="00000500000000000000" pitchFamily="2" charset="-94"/>
                <a:ea typeface="Times New Roman" panose="02020603050405020304" pitchFamily="18" charset="0"/>
              </a:rPr>
              <a:t>3</a:t>
            </a:r>
            <a:r>
              <a:rPr lang="tr-TR" sz="1800" spc="0" dirty="0">
                <a:effectLst/>
                <a:latin typeface="Montserrat" panose="00000500000000000000" pitchFamily="2" charset="-94"/>
                <a:ea typeface="Times New Roman" panose="02020603050405020304" pitchFamily="18" charset="0"/>
              </a:rPr>
              <a:t> su alacak havuz boyutlarına sahip yağmur hasadı sistemlerinin uygulanması ve yaygınlaştırılması projelerini </a:t>
            </a:r>
            <a:r>
              <a:rPr lang="tr-TR" sz="1800" spc="-10" dirty="0">
                <a:effectLst/>
                <a:latin typeface="Montserrat" panose="00000500000000000000" pitchFamily="2" charset="-94"/>
                <a:ea typeface="Times New Roman" panose="02020603050405020304" pitchFamily="18" charset="0"/>
              </a:rPr>
              <a:t>kapsamaktır.</a:t>
            </a:r>
            <a:endParaRPr lang="tr-TR" sz="1800" spc="0" dirty="0">
              <a:effectLst/>
              <a:latin typeface="Montserrat" panose="00000500000000000000" pitchFamily="2" charset="-94"/>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4DB06313-2E59-4B41-A6F5-19A610C90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355" y="2922860"/>
            <a:ext cx="7385685" cy="3510480"/>
          </a:xfrm>
          <a:prstGeom prst="rect">
            <a:avLst/>
          </a:prstGeom>
        </p:spPr>
      </p:pic>
    </p:spTree>
    <p:extLst>
      <p:ext uri="{BB962C8B-B14F-4D97-AF65-F5344CB8AC3E}">
        <p14:creationId xmlns:p14="http://schemas.microsoft.com/office/powerpoint/2010/main" val="643975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57</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372892" y="1237644"/>
            <a:ext cx="116122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206885" y="1674199"/>
            <a:ext cx="11612223" cy="42473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effectLst/>
                <a:uLnTx/>
                <a:uFillTx/>
                <a:latin typeface="Montserrat" panose="00000500000000000000" pitchFamily="2" charset="-94"/>
                <a:ea typeface="Times New Roman" panose="02020603050405020304" pitchFamily="18" charset="0"/>
                <a:cs typeface="Times New Roman" panose="02020603050405020304" pitchFamily="18" charset="0"/>
              </a:rPr>
              <a:t>Arıcılık Ve Arı Ürünlerine Yönelik Yatırımlar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Bal ve diğer arı ürünlerinin üretimine yönelik 30 (otuz) ile 500 (beş yüz) kovan aralığındaki işletmeler başvurabilir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arı ürünlerinin işlenmesi, paketlenmesi ve depolanması için inşaat ve makineler hibe kapsamındadır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arıcılıkla ilgili </a:t>
            </a: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ekipman alımı, kovan alımı</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lisanslı  üreticiler  tarafından  ana  arıların  üretilmesi  için  </a:t>
            </a: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yetiştirme istasyonlarının kurulması </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ve donatılması,</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Kendi enerji taleplerini karşılamak amacıyla </a:t>
            </a: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5 (beş) kW’a kadar </a:t>
            </a:r>
            <a:r>
              <a:rPr kumimoji="0" lang="tr-TR" sz="1800" b="1" i="0" u="none" strike="noStrike" kern="1200" cap="none" spc="0" normalizeH="0" baseline="0" noProof="0" dirty="0" err="1">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off-grid</a:t>
            </a: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 sistem </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kurulumunu içeren yenilenebilir enerji üretim sistemi başvurusu yapabilir.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Fondan arı yemi makinesi </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sadece tarımsal amaçlı örgütler için hibe desteği kapsamında değerlendirilecektir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Başvuru aşamasında AKS (Arıcılık Kayıt Sistemi)’ye kayıtlı olduğunu gösteren belge sunmalıdır. Başvuru sahibinin proje sunduğu il ile </a:t>
            </a:r>
            <a:r>
              <a:rPr kumimoji="0" lang="tr-TR" sz="1800" b="0" i="0" u="none" strike="noStrike" kern="1200" cap="none" spc="0" normalizeH="0" baseline="0" noProof="0" dirty="0" err="1">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AKS’de</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kayıtlı olduğu il aynı olmalıdır.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Arı kolonisi alımları hibe desteği kapsamında değildir.</a:t>
            </a:r>
          </a:p>
        </p:txBody>
      </p:sp>
    </p:spTree>
    <p:extLst>
      <p:ext uri="{BB962C8B-B14F-4D97-AF65-F5344CB8AC3E}">
        <p14:creationId xmlns:p14="http://schemas.microsoft.com/office/powerpoint/2010/main" val="1685359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58</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372892" y="1237644"/>
            <a:ext cx="116122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206885" y="1674199"/>
            <a:ext cx="11612223" cy="480131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Bilişim Sistemleri Ve Eğitimi Yatırımları (Akıllı Tarım Uygulamaları)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Akıllı tarım uygulamaları ile tarımsal bilişim ve çiftlik bilgi sistemi uygulamaları konularında, mevcut tesislerin teknoloji yenileme ve/veya modernizasyonu niteliğindeki başvurular kabul edilecektir.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Zirai insansız hava araçları </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sadece tarımsal amaçlı örgütler için hibe desteği kapsamında değerlendirilecektir.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El Sanatları (</a:t>
            </a:r>
            <a:r>
              <a:rPr kumimoji="0" lang="tr-TR" sz="1800" b="1" i="0" u="none" strike="noStrike" kern="1200" cap="none" spc="0" normalizeH="0" baseline="0" noProof="0" dirty="0" err="1">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Zanaatkȃrlık</a:t>
            </a: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Ve Katma Değerli Ürünlere Yönelik Yatırımlar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Bu konuda, işletme binaları ve üretim tesisleri; </a:t>
            </a: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yerel gıdalar ve tarımsal ürünlerin üretilmesi</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a:t>
            </a: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işlenmesi, paketlenmesi ve depolanması </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konularında yeni tesis, kapasite artırımı ile teknoloji yenileme ve/veya modernizasyonu niteliğindeki başvurular kabul edilecektir.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İpek Böceği Yetiştiriciliğine Yönelik Yatırımlar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Üretim amaçlı yapılacak tesis, üretilen kozaların depolanması ve kurutulması için gerekli alanı da içeren 3 ve/veya daha fazla katlı kerevet ile besleme yapılabilecek şekilde olmak üzere tekli besleme evlerinde minimum 2,80 metre, toplu besleme evlerinde minimum 3,20 metre tavan yüksekliğine ve tekli besleme evlerinde en az 100 m2 toplu besleme evlerinde en az 500 m2 brüt alana sahip olmalıdır.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İpek böceği yetiştirilecek dut bahçelerinin kurulumu ve beslenme evi yapımı da hibe desteği kapsamındadır.</a:t>
            </a:r>
          </a:p>
        </p:txBody>
      </p:sp>
    </p:spTree>
    <p:extLst>
      <p:ext uri="{BB962C8B-B14F-4D97-AF65-F5344CB8AC3E}">
        <p14:creationId xmlns:p14="http://schemas.microsoft.com/office/powerpoint/2010/main" val="3212688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59</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372892" y="1237644"/>
            <a:ext cx="116122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206885" y="1674199"/>
            <a:ext cx="11612223" cy="424731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Su Ürünleri Yetiştiriciliğine Yönelik Yatırımlar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Bu başlık altında iç sularda ve toprak havuzlarda üretim faaliyetlerini içeren tüm yatırım niteliklerindeki başvurular kabul edilecektir.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Tarımsal Amaçlı Örgütler İçin Makine Parkı Yatırımları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Tarımsal amaçlı örgütler için ortak ihtiyaçlarına hizmet edecek </a:t>
            </a: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makine parkları yatırımları </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konusunda yeni tesis ile teknoloji yenileme ve/veya modernizasyon niteliğinde proje kabulü yapılacaktır.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Makine ve ekipmanın muhafazası için bina inşası </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ile hizmet verilmesi öngörülen yerde mevcut potansiyel için yeterli sayıda ve uygun ölçüde makine ekipman alımına yönelik proje sunulabilir.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Projede yer alan inşaat işleri ile makine ve ekipman alımları, başvuru yapan üretici örgütünün faaliyet alanlarıyla ilgili olmalıdır.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Bu kapsamda verilecek desteklerle, makine ekipmanların üretici örgütü tarafından </a:t>
            </a: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ortaklara kiralanması suretiyle </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ortakların müşterek kullanımının sağlanmasını amaçlamaktadır. Üretici örgütünün kendi bünyesinde sabit olarak tesis edeceği ve/veya kullanacağı makine ekipmanlar destek kapsamında olmayacaktır.</a:t>
            </a:r>
          </a:p>
        </p:txBody>
      </p:sp>
    </p:spTree>
    <p:extLst>
      <p:ext uri="{BB962C8B-B14F-4D97-AF65-F5344CB8AC3E}">
        <p14:creationId xmlns:p14="http://schemas.microsoft.com/office/powerpoint/2010/main" val="226529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r>
              <a:rPr lang="tr-TR" b="1" dirty="0">
                <a:solidFill>
                  <a:prstClr val="white"/>
                </a:solidFill>
              </a:rPr>
              <a:t>6</a:t>
            </a: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graphicFrame>
        <p:nvGraphicFramePr>
          <p:cNvPr id="7" name="Tablo 6">
            <a:extLst>
              <a:ext uri="{FF2B5EF4-FFF2-40B4-BE49-F238E27FC236}">
                <a16:creationId xmlns:a16="http://schemas.microsoft.com/office/drawing/2014/main" id="{3AFF9FD2-52C4-43FA-8C17-D667F16F04DA}"/>
              </a:ext>
            </a:extLst>
          </p:cNvPr>
          <p:cNvGraphicFramePr>
            <a:graphicFrameLocks noGrp="1"/>
          </p:cNvGraphicFramePr>
          <p:nvPr>
            <p:extLst>
              <p:ext uri="{D42A27DB-BD31-4B8C-83A1-F6EECF244321}">
                <p14:modId xmlns:p14="http://schemas.microsoft.com/office/powerpoint/2010/main" val="2384127061"/>
              </p:ext>
            </p:extLst>
          </p:nvPr>
        </p:nvGraphicFramePr>
        <p:xfrm>
          <a:off x="257673" y="1690758"/>
          <a:ext cx="11587330" cy="4603361"/>
        </p:xfrm>
        <a:graphic>
          <a:graphicData uri="http://schemas.openxmlformats.org/drawingml/2006/table">
            <a:tbl>
              <a:tblPr/>
              <a:tblGrid>
                <a:gridCol w="4764493">
                  <a:extLst>
                    <a:ext uri="{9D8B030D-6E8A-4147-A177-3AD203B41FA5}">
                      <a16:colId xmlns:a16="http://schemas.microsoft.com/office/drawing/2014/main" val="3950811191"/>
                    </a:ext>
                  </a:extLst>
                </a:gridCol>
                <a:gridCol w="1012874">
                  <a:extLst>
                    <a:ext uri="{9D8B030D-6E8A-4147-A177-3AD203B41FA5}">
                      <a16:colId xmlns:a16="http://schemas.microsoft.com/office/drawing/2014/main" val="3097777153"/>
                    </a:ext>
                  </a:extLst>
                </a:gridCol>
                <a:gridCol w="548640">
                  <a:extLst>
                    <a:ext uri="{9D8B030D-6E8A-4147-A177-3AD203B41FA5}">
                      <a16:colId xmlns:a16="http://schemas.microsoft.com/office/drawing/2014/main" val="2086327538"/>
                    </a:ext>
                  </a:extLst>
                </a:gridCol>
                <a:gridCol w="548640">
                  <a:extLst>
                    <a:ext uri="{9D8B030D-6E8A-4147-A177-3AD203B41FA5}">
                      <a16:colId xmlns:a16="http://schemas.microsoft.com/office/drawing/2014/main" val="1564795102"/>
                    </a:ext>
                  </a:extLst>
                </a:gridCol>
                <a:gridCol w="520505">
                  <a:extLst>
                    <a:ext uri="{9D8B030D-6E8A-4147-A177-3AD203B41FA5}">
                      <a16:colId xmlns:a16="http://schemas.microsoft.com/office/drawing/2014/main" val="3463461818"/>
                    </a:ext>
                  </a:extLst>
                </a:gridCol>
                <a:gridCol w="576775">
                  <a:extLst>
                    <a:ext uri="{9D8B030D-6E8A-4147-A177-3AD203B41FA5}">
                      <a16:colId xmlns:a16="http://schemas.microsoft.com/office/drawing/2014/main" val="3538765136"/>
                    </a:ext>
                  </a:extLst>
                </a:gridCol>
                <a:gridCol w="590843">
                  <a:extLst>
                    <a:ext uri="{9D8B030D-6E8A-4147-A177-3AD203B41FA5}">
                      <a16:colId xmlns:a16="http://schemas.microsoft.com/office/drawing/2014/main" val="939466953"/>
                    </a:ext>
                  </a:extLst>
                </a:gridCol>
                <a:gridCol w="492369">
                  <a:extLst>
                    <a:ext uri="{9D8B030D-6E8A-4147-A177-3AD203B41FA5}">
                      <a16:colId xmlns:a16="http://schemas.microsoft.com/office/drawing/2014/main" val="301032594"/>
                    </a:ext>
                  </a:extLst>
                </a:gridCol>
                <a:gridCol w="478302">
                  <a:extLst>
                    <a:ext uri="{9D8B030D-6E8A-4147-A177-3AD203B41FA5}">
                      <a16:colId xmlns:a16="http://schemas.microsoft.com/office/drawing/2014/main" val="1225204760"/>
                    </a:ext>
                  </a:extLst>
                </a:gridCol>
                <a:gridCol w="434295">
                  <a:extLst>
                    <a:ext uri="{9D8B030D-6E8A-4147-A177-3AD203B41FA5}">
                      <a16:colId xmlns:a16="http://schemas.microsoft.com/office/drawing/2014/main" val="1852329114"/>
                    </a:ext>
                  </a:extLst>
                </a:gridCol>
                <a:gridCol w="546287">
                  <a:extLst>
                    <a:ext uri="{9D8B030D-6E8A-4147-A177-3AD203B41FA5}">
                      <a16:colId xmlns:a16="http://schemas.microsoft.com/office/drawing/2014/main" val="3719447869"/>
                    </a:ext>
                  </a:extLst>
                </a:gridCol>
                <a:gridCol w="563435">
                  <a:extLst>
                    <a:ext uri="{9D8B030D-6E8A-4147-A177-3AD203B41FA5}">
                      <a16:colId xmlns:a16="http://schemas.microsoft.com/office/drawing/2014/main" val="3392244129"/>
                    </a:ext>
                  </a:extLst>
                </a:gridCol>
                <a:gridCol w="509872">
                  <a:extLst>
                    <a:ext uri="{9D8B030D-6E8A-4147-A177-3AD203B41FA5}">
                      <a16:colId xmlns:a16="http://schemas.microsoft.com/office/drawing/2014/main" val="2361604933"/>
                    </a:ext>
                  </a:extLst>
                </a:gridCol>
              </a:tblGrid>
              <a:tr h="371240">
                <a:tc rowSpan="2">
                  <a:txBody>
                    <a:bodyPr/>
                    <a:lstStyle/>
                    <a:p>
                      <a:pPr algn="ctr" fontAlgn="ctr"/>
                      <a:r>
                        <a:rPr lang="tr-TR" sz="1500" b="1" i="0" u="none" strike="noStrike" dirty="0">
                          <a:solidFill>
                            <a:srgbClr val="C00000"/>
                          </a:solidFill>
                          <a:effectLst/>
                          <a:latin typeface="Montserrat" panose="00000500000000000000" pitchFamily="2" charset="-94"/>
                        </a:rPr>
                        <a:t>SEKTÖR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tr-TR" sz="1500" b="1" i="0" u="none" strike="noStrike" dirty="0">
                          <a:solidFill>
                            <a:srgbClr val="C00000"/>
                          </a:solidFill>
                          <a:effectLst/>
                          <a:latin typeface="Montserrat" panose="00000500000000000000" pitchFamily="2" charset="-94"/>
                        </a:rPr>
                        <a:t>TOPLAM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1">
                  <a:txBody>
                    <a:bodyPr/>
                    <a:lstStyle/>
                    <a:p>
                      <a:pPr algn="ctr" fontAlgn="ctr"/>
                      <a:r>
                        <a:rPr lang="tr-TR" sz="1500" b="1" i="0" u="none" strike="noStrike" dirty="0">
                          <a:solidFill>
                            <a:srgbClr val="C00000"/>
                          </a:solidFill>
                          <a:effectLst/>
                          <a:latin typeface="Montserrat" panose="00000500000000000000" pitchFamily="2" charset="-94"/>
                        </a:rPr>
                        <a:t>İLÇELER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tr-TR" sz="14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tr-TR" sz="14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pt-BR" sz="14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pt-BR" sz="14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pt-BR" sz="14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pt-BR" sz="14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pt-BR" sz="14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tr-TR" sz="14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tr-TR" sz="14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tr-TR" sz="14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3239905"/>
                  </a:ext>
                </a:extLst>
              </a:tr>
              <a:tr h="1003797">
                <a:tc vMerge="1">
                  <a:txBody>
                    <a:bodyPr/>
                    <a:lstStyle/>
                    <a:p>
                      <a:pPr algn="ctr" fontAlgn="ctr"/>
                      <a:r>
                        <a:rPr lang="tr-TR" sz="1400" b="1" i="0" u="none" strike="noStrike" dirty="0">
                          <a:solidFill>
                            <a:srgbClr val="C00000"/>
                          </a:solidFill>
                          <a:effectLst/>
                          <a:latin typeface="Montserrat" panose="00000500000000000000" pitchFamily="2" charset="-94"/>
                        </a:rPr>
                        <a:t>SEKTÖR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r>
                        <a:rPr lang="tr-TR" sz="1400" b="1" i="0" u="none" strike="noStrike" dirty="0">
                          <a:solidFill>
                            <a:srgbClr val="C00000"/>
                          </a:solidFill>
                          <a:effectLst/>
                          <a:latin typeface="Montserrat" panose="00000500000000000000" pitchFamily="2" charset="-94"/>
                        </a:rPr>
                        <a:t>TOPLAM</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Akdeniz</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Anamur</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Aydıncık</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Bozyazı</a:t>
                      </a:r>
                      <a:endParaRPr lang="pt-BR" sz="15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Erdemli</a:t>
                      </a:r>
                      <a:endParaRPr lang="pt-BR" sz="15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Gülnar</a:t>
                      </a:r>
                      <a:endParaRPr lang="pt-BR" sz="15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Mezitli</a:t>
                      </a:r>
                      <a:endParaRPr lang="pt-BR" sz="15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Mut</a:t>
                      </a:r>
                      <a:endParaRPr lang="pt-BR" sz="1500" b="1" i="0" u="none" strike="noStrike" dirty="0">
                        <a:solidFill>
                          <a:srgbClr val="C00000"/>
                        </a:solidFill>
                        <a:effectLst/>
                        <a:latin typeface="Montserrat" panose="00000500000000000000" pitchFamily="2" charset="-94"/>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Silifke </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Tarsus</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500" b="1" i="0" u="none" strike="noStrike" dirty="0">
                          <a:solidFill>
                            <a:srgbClr val="C00000"/>
                          </a:solidFill>
                          <a:effectLst/>
                          <a:latin typeface="Montserrat" panose="00000500000000000000" pitchFamily="2" charset="-94"/>
                        </a:rPr>
                        <a:t>Toroslar</a:t>
                      </a: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4597835"/>
                  </a:ext>
                </a:extLst>
              </a:tr>
              <a:tr h="317681">
                <a:tc>
                  <a:txBody>
                    <a:bodyPr/>
                    <a:lstStyle/>
                    <a:p>
                      <a:pPr algn="l" fontAlgn="b"/>
                      <a:r>
                        <a:rPr lang="tr-TR" sz="1500" b="0" i="0" u="none" strike="noStrike" dirty="0">
                          <a:solidFill>
                            <a:srgbClr val="000000"/>
                          </a:solidFill>
                          <a:effectLst/>
                          <a:latin typeface="Montserrat" panose="00000500000000000000" pitchFamily="2" charset="-94"/>
                        </a:rPr>
                        <a:t>Bitkisel Ürün İşlenmesi, Paket.</a:t>
                      </a:r>
                      <a:r>
                        <a:rPr lang="tr-TR" sz="1500" b="0" i="0" u="none" strike="noStrike" baseline="0" dirty="0">
                          <a:solidFill>
                            <a:srgbClr val="000000"/>
                          </a:solidFill>
                          <a:effectLst/>
                          <a:latin typeface="Montserrat" panose="00000500000000000000" pitchFamily="2" charset="-94"/>
                        </a:rPr>
                        <a:t> </a:t>
                      </a:r>
                      <a:r>
                        <a:rPr lang="tr-TR" sz="1500" b="0" i="0" u="none" strike="noStrike" dirty="0">
                          <a:solidFill>
                            <a:srgbClr val="000000"/>
                          </a:solidFill>
                          <a:effectLst/>
                          <a:latin typeface="Montserrat" panose="00000500000000000000" pitchFamily="2" charset="-94"/>
                        </a:rPr>
                        <a:t>ve Depo. (BÜİ)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0810884"/>
                  </a:ext>
                </a:extLst>
              </a:tr>
              <a:tr h="278751">
                <a:tc>
                  <a:txBody>
                    <a:bodyPr/>
                    <a:lstStyle/>
                    <a:p>
                      <a:pPr algn="l" fontAlgn="b"/>
                      <a:r>
                        <a:rPr lang="tr-TR" sz="1500" b="0" i="0" u="none" strike="noStrike" dirty="0">
                          <a:solidFill>
                            <a:srgbClr val="000000"/>
                          </a:solidFill>
                          <a:effectLst/>
                          <a:latin typeface="Montserrat" panose="00000500000000000000" pitchFamily="2" charset="-94"/>
                        </a:rPr>
                        <a:t>Hayvansal  Ürün İşleme Paket</a:t>
                      </a:r>
                      <a:r>
                        <a:rPr lang="tr-TR" sz="1500" b="0" i="0" u="none" strike="noStrike" baseline="0" dirty="0">
                          <a:solidFill>
                            <a:srgbClr val="000000"/>
                          </a:solidFill>
                          <a:effectLst/>
                          <a:latin typeface="Montserrat" panose="00000500000000000000" pitchFamily="2" charset="-94"/>
                        </a:rPr>
                        <a:t>.</a:t>
                      </a:r>
                      <a:r>
                        <a:rPr lang="tr-TR" sz="1500" b="0" i="0" u="none" strike="noStrike" dirty="0">
                          <a:solidFill>
                            <a:srgbClr val="000000"/>
                          </a:solidFill>
                          <a:effectLst/>
                          <a:latin typeface="Montserrat" panose="00000500000000000000" pitchFamily="2" charset="-94"/>
                        </a:rPr>
                        <a:t> ve Depo. (HÜİ)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3864689"/>
                  </a:ext>
                </a:extLst>
              </a:tr>
              <a:tr h="269004">
                <a:tc>
                  <a:txBody>
                    <a:bodyPr/>
                    <a:lstStyle/>
                    <a:p>
                      <a:pPr algn="l" fontAlgn="ctr"/>
                      <a:r>
                        <a:rPr lang="tr-TR" sz="1500" b="0" i="0" u="none" strike="noStrike" dirty="0">
                          <a:solidFill>
                            <a:srgbClr val="000000"/>
                          </a:solidFill>
                          <a:effectLst/>
                          <a:latin typeface="Montserrat" panose="00000500000000000000" pitchFamily="2" charset="-94"/>
                        </a:rPr>
                        <a:t>Alternatif Enerjili Sera (SER)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494286"/>
                  </a:ext>
                </a:extLst>
              </a:tr>
              <a:tr h="317681">
                <a:tc>
                  <a:txBody>
                    <a:bodyPr/>
                    <a:lstStyle/>
                    <a:p>
                      <a:pPr algn="l" fontAlgn="ctr"/>
                      <a:r>
                        <a:rPr lang="tr-TR" sz="1500" b="0" i="0" u="none" strike="noStrike" dirty="0">
                          <a:solidFill>
                            <a:srgbClr val="000000"/>
                          </a:solidFill>
                          <a:effectLst/>
                          <a:latin typeface="Montserrat" panose="00000500000000000000" pitchFamily="2" charset="-94"/>
                        </a:rPr>
                        <a:t>Tarımsal Ürünlerin Depolanması (TÜD)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783487"/>
                  </a:ext>
                </a:extLst>
              </a:tr>
              <a:tr h="324121">
                <a:tc>
                  <a:txBody>
                    <a:bodyPr/>
                    <a:lstStyle/>
                    <a:p>
                      <a:pPr algn="l" fontAlgn="ctr"/>
                      <a:r>
                        <a:rPr lang="tr-TR" sz="1500" b="0" i="0" u="none" strike="noStrike" dirty="0">
                          <a:solidFill>
                            <a:srgbClr val="000000"/>
                          </a:solidFill>
                          <a:effectLst/>
                          <a:latin typeface="Montserrat" panose="00000500000000000000" pitchFamily="2" charset="-94"/>
                        </a:rPr>
                        <a:t>Soğuk Hava Deposu (SHD)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9946811"/>
                  </a:ext>
                </a:extLst>
              </a:tr>
              <a:tr h="317681">
                <a:tc>
                  <a:txBody>
                    <a:bodyPr/>
                    <a:lstStyle/>
                    <a:p>
                      <a:pPr algn="l" fontAlgn="ctr"/>
                      <a:r>
                        <a:rPr lang="tr-TR" sz="1500" b="0" i="0" u="none" strike="noStrike" dirty="0">
                          <a:solidFill>
                            <a:srgbClr val="000000"/>
                          </a:solidFill>
                          <a:effectLst/>
                          <a:latin typeface="Montserrat" panose="00000500000000000000" pitchFamily="2" charset="-94"/>
                        </a:rPr>
                        <a:t>Çiftlik Faaliyetlerinin Geliştirilmesi (ÇFG)(Altyapı)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188971"/>
                  </a:ext>
                </a:extLst>
              </a:tr>
              <a:tr h="317681">
                <a:tc>
                  <a:txBody>
                    <a:bodyPr/>
                    <a:lstStyle/>
                    <a:p>
                      <a:pPr algn="l" fontAlgn="ctr"/>
                      <a:r>
                        <a:rPr lang="tr-TR" sz="1500" b="0" i="0" u="none" strike="noStrike" dirty="0">
                          <a:solidFill>
                            <a:srgbClr val="000000"/>
                          </a:solidFill>
                          <a:effectLst/>
                          <a:latin typeface="Montserrat" panose="00000500000000000000" pitchFamily="2" charset="-94"/>
                        </a:rPr>
                        <a:t>Alternatif Enerji Üretim Tesisleri (YEÜ)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769300"/>
                  </a:ext>
                </a:extLst>
              </a:tr>
              <a:tr h="329102">
                <a:tc>
                  <a:txBody>
                    <a:bodyPr/>
                    <a:lstStyle/>
                    <a:p>
                      <a:pPr algn="l" fontAlgn="ctr"/>
                      <a:r>
                        <a:rPr lang="tr-TR" sz="1500" b="0" i="0" u="none" strike="noStrike" dirty="0">
                          <a:solidFill>
                            <a:srgbClr val="000000"/>
                          </a:solidFill>
                          <a:effectLst/>
                          <a:latin typeface="Montserrat" panose="00000500000000000000" pitchFamily="2" charset="-94"/>
                        </a:rPr>
                        <a:t>Tarımsal Üretime Yönelik Sabit Yatırımlar (TÜY)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317369"/>
                  </a:ext>
                </a:extLst>
              </a:tr>
              <a:tr h="317681">
                <a:tc>
                  <a:txBody>
                    <a:bodyPr/>
                    <a:lstStyle/>
                    <a:p>
                      <a:pPr algn="l" fontAlgn="ctr"/>
                      <a:r>
                        <a:rPr lang="tr-TR" sz="1500" b="0" i="0" u="none" strike="noStrike">
                          <a:solidFill>
                            <a:srgbClr val="000000"/>
                          </a:solidFill>
                          <a:effectLst/>
                          <a:latin typeface="Montserrat" panose="00000500000000000000" pitchFamily="2" charset="-94"/>
                        </a:rPr>
                        <a:t>Toplu Basınçlı Sulama Sistemi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a:effectLst/>
                        <a:latin typeface="Montserrat" panose="00000500000000000000" pitchFamily="2" charset="-94"/>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9464985"/>
                  </a:ext>
                </a:extLst>
              </a:tr>
              <a:tr h="438941">
                <a:tc>
                  <a:txBody>
                    <a:bodyPr/>
                    <a:lstStyle/>
                    <a:p>
                      <a:pPr algn="l" fontAlgn="ctr"/>
                      <a:r>
                        <a:rPr lang="tr-TR" sz="1500" b="1" i="0" u="none" strike="noStrike" dirty="0">
                          <a:solidFill>
                            <a:srgbClr val="000000"/>
                          </a:solidFill>
                          <a:effectLst/>
                          <a:latin typeface="Montserrat" panose="00000500000000000000" pitchFamily="2" charset="-94"/>
                        </a:rPr>
                        <a:t>TOPLAM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a:effectLst/>
                          <a:latin typeface="Montserrat" panose="00000500000000000000" pitchFamily="2" charset="-94"/>
                          <a:ea typeface="Times New Roman" panose="02020603050405020304" pitchFamily="18" charset="0"/>
                          <a:cs typeface="Times New Roman" panose="02020603050405020304" pitchFamily="18" charset="0"/>
                        </a:rPr>
                        <a:t>213</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a:effectLst/>
                          <a:latin typeface="Montserrat" panose="00000500000000000000" pitchFamily="2" charset="-94"/>
                          <a:ea typeface="Times New Roman" panose="02020603050405020304" pitchFamily="18" charset="0"/>
                          <a:cs typeface="Times New Roman" panose="02020603050405020304" pitchFamily="18" charset="0"/>
                        </a:rPr>
                        <a:t>79</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a:effectLst/>
                          <a:latin typeface="Montserrat" panose="00000500000000000000" pitchFamily="2" charset="-94"/>
                          <a:ea typeface="Times New Roman" panose="02020603050405020304" pitchFamily="18" charset="0"/>
                          <a:cs typeface="Times New Roman" panose="02020603050405020304" pitchFamily="18" charset="0"/>
                        </a:rPr>
                        <a:t>9</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a:effectLst/>
                          <a:latin typeface="Montserrat" panose="00000500000000000000" pitchFamily="2" charset="-94"/>
                          <a:ea typeface="Times New Roman" panose="02020603050405020304" pitchFamily="18" charset="0"/>
                          <a:cs typeface="Times New Roman" panose="02020603050405020304" pitchFamily="18" charset="0"/>
                        </a:rPr>
                        <a:t>4</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a:effectLst/>
                          <a:latin typeface="Montserrat" panose="00000500000000000000" pitchFamily="2" charset="-94"/>
                          <a:ea typeface="Times New Roman" panose="02020603050405020304" pitchFamily="18" charset="0"/>
                          <a:cs typeface="Times New Roman" panose="02020603050405020304" pitchFamily="18" charset="0"/>
                        </a:rPr>
                        <a:t>8</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a:effectLst/>
                          <a:latin typeface="Montserrat" panose="00000500000000000000" pitchFamily="2" charset="-94"/>
                          <a:ea typeface="Times New Roman" panose="02020603050405020304" pitchFamily="18" charset="0"/>
                          <a:cs typeface="Times New Roman" panose="02020603050405020304" pitchFamily="18" charset="0"/>
                        </a:rPr>
                        <a:t>24</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a:effectLst/>
                          <a:latin typeface="Montserrat" panose="00000500000000000000" pitchFamily="2" charset="-94"/>
                          <a:ea typeface="Times New Roman" panose="02020603050405020304" pitchFamily="18" charset="0"/>
                          <a:cs typeface="Times New Roman" panose="02020603050405020304" pitchFamily="18" charset="0"/>
                        </a:rPr>
                        <a:t>1</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a:effectLst/>
                          <a:latin typeface="Montserrat" panose="00000500000000000000" pitchFamily="2" charset="-94"/>
                          <a:ea typeface="Times New Roman" panose="02020603050405020304" pitchFamily="18" charset="0"/>
                          <a:cs typeface="Times New Roman" panose="02020603050405020304" pitchFamily="18" charset="0"/>
                        </a:rPr>
                        <a:t>1</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a:effectLst/>
                          <a:latin typeface="Montserrat" panose="00000500000000000000" pitchFamily="2" charset="-94"/>
                          <a:ea typeface="Times New Roman" panose="02020603050405020304" pitchFamily="18" charset="0"/>
                          <a:cs typeface="Times New Roman" panose="02020603050405020304" pitchFamily="18" charset="0"/>
                        </a:rPr>
                        <a:t>10</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a:effectLst/>
                          <a:latin typeface="Montserrat" panose="00000500000000000000" pitchFamily="2" charset="-94"/>
                          <a:ea typeface="Times New Roman" panose="02020603050405020304" pitchFamily="18" charset="0"/>
                          <a:cs typeface="Times New Roman" panose="02020603050405020304" pitchFamily="18" charset="0"/>
                        </a:rPr>
                        <a:t>25</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a:effectLst/>
                          <a:latin typeface="Montserrat" panose="00000500000000000000" pitchFamily="2" charset="-94"/>
                          <a:ea typeface="Times New Roman" panose="02020603050405020304" pitchFamily="18" charset="0"/>
                          <a:cs typeface="Times New Roman" panose="02020603050405020304" pitchFamily="18" charset="0"/>
                        </a:rPr>
                        <a:t>44</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a:effectLst/>
                          <a:latin typeface="Montserrat" panose="00000500000000000000" pitchFamily="2" charset="-94"/>
                          <a:ea typeface="Times New Roman" panose="02020603050405020304" pitchFamily="18" charset="0"/>
                          <a:cs typeface="Times New Roman" panose="02020603050405020304" pitchFamily="18" charset="0"/>
                        </a:rPr>
                        <a:t>8</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213896"/>
                  </a:ext>
                </a:extLst>
              </a:tr>
            </a:tbl>
          </a:graphicData>
        </a:graphic>
      </p:graphicFrame>
      <p:sp>
        <p:nvSpPr>
          <p:cNvPr id="8" name="Başlık 2">
            <a:extLst>
              <a:ext uri="{FF2B5EF4-FFF2-40B4-BE49-F238E27FC236}">
                <a16:creationId xmlns:a16="http://schemas.microsoft.com/office/drawing/2014/main" id="{FCF59886-CCF3-493E-91CE-BDEC92F7E361}"/>
              </a:ext>
            </a:extLst>
          </p:cNvPr>
          <p:cNvSpPr txBox="1">
            <a:spLocks/>
          </p:cNvSpPr>
          <p:nvPr/>
        </p:nvSpPr>
        <p:spPr>
          <a:xfrm>
            <a:off x="257673" y="1244358"/>
            <a:ext cx="11096129"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000" dirty="0">
                <a:solidFill>
                  <a:srgbClr val="C00000"/>
                </a:solidFill>
                <a:latin typeface="Montserrat" panose="00000500000000000000" pitchFamily="2" charset="-94"/>
                <a:ea typeface="Calibri" panose="020F0502020204030204" pitchFamily="34" charset="0"/>
              </a:rPr>
              <a:t>EKONOMİK YATIRIMLAR PROJE SEKTÖR VE İLÇE DAĞILIMI (2006-2024)</a:t>
            </a:r>
          </a:p>
        </p:txBody>
      </p:sp>
    </p:spTree>
    <p:extLst>
      <p:ext uri="{BB962C8B-B14F-4D97-AF65-F5344CB8AC3E}">
        <p14:creationId xmlns:p14="http://schemas.microsoft.com/office/powerpoint/2010/main" val="14390428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60</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225459" y="1166154"/>
            <a:ext cx="11612223"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Tarımsal Amaçlı Örgütler İçin Makine Parkı Yatırımları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1800" dirty="0">
                <a:effectLst/>
                <a:latin typeface="Montserrat" panose="00000500000000000000" pitchFamily="2" charset="-94"/>
                <a:ea typeface="Times New Roman" panose="02020603050405020304" pitchFamily="18" charset="0"/>
              </a:rPr>
              <a:t>Makine parkı yatırımlarında tarımsal amaçlı örgütün </a:t>
            </a:r>
            <a:r>
              <a:rPr lang="tr-TR" sz="1800" b="1" dirty="0">
                <a:solidFill>
                  <a:srgbClr val="901613"/>
                </a:solidFill>
                <a:effectLst/>
                <a:latin typeface="Montserrat" panose="00000500000000000000" pitchFamily="2" charset="-94"/>
                <a:ea typeface="Times New Roman" panose="02020603050405020304" pitchFamily="18" charset="0"/>
              </a:rPr>
              <a:t>her 21 (yirmi bir) üyesi için en fazla 1 (bir) adet makine ekipman alımı </a:t>
            </a:r>
            <a:r>
              <a:rPr lang="tr-TR" sz="1800" dirty="0">
                <a:effectLst/>
                <a:latin typeface="Montserrat" panose="00000500000000000000" pitchFamily="2" charset="-94"/>
                <a:ea typeface="Times New Roman" panose="02020603050405020304" pitchFamily="18" charset="0"/>
              </a:rPr>
              <a:t>hibe desteği kapsamında değerlendirilir</a:t>
            </a:r>
          </a:p>
          <a:p>
            <a:pPr algn="just">
              <a:defRPr/>
            </a:pPr>
            <a:r>
              <a:rPr lang="tr-TR" sz="1800" b="1" u="sng" spc="0" dirty="0">
                <a:effectLst/>
                <a:latin typeface="Montserrat" panose="00000500000000000000" pitchFamily="2" charset="-94"/>
                <a:ea typeface="Times New Roman" panose="02020603050405020304" pitchFamily="18" charset="0"/>
              </a:rPr>
              <a:t>Bu konu başlığı altında;</a:t>
            </a:r>
          </a:p>
          <a:p>
            <a:pPr algn="just">
              <a:defRPr/>
            </a:pPr>
            <a:endParaRPr lang="tr-TR" sz="1800" b="1" u="sng" spc="0" dirty="0">
              <a:effectLst/>
              <a:latin typeface="Montserrat" panose="00000500000000000000" pitchFamily="2" charset="-94"/>
              <a:ea typeface="Times New Roman" panose="02020603050405020304" pitchFamily="18" charset="0"/>
            </a:endParaRP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balya makineleri,</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biçer/biçer bağlar,</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biçerdövere montajlı sap toplamalı saman makineleri,</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çayır biçme makineleri,</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çekilir tip harman makineleri,</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kuluçka dolabı (</a:t>
            </a:r>
            <a:r>
              <a:rPr lang="tr-TR" sz="1800" spc="0" dirty="0" err="1">
                <a:effectLst/>
                <a:latin typeface="Montserrat" panose="00000500000000000000" pitchFamily="2" charset="-94"/>
                <a:ea typeface="Times New Roman" panose="02020603050405020304" pitchFamily="18" charset="0"/>
              </a:rPr>
              <a:t>inkübasyon</a:t>
            </a:r>
            <a:r>
              <a:rPr lang="tr-TR" sz="1800" spc="0" dirty="0">
                <a:effectLst/>
                <a:latin typeface="Montserrat" panose="00000500000000000000" pitchFamily="2" charset="-94"/>
                <a:ea typeface="Times New Roman" panose="02020603050405020304" pitchFamily="18" charset="0"/>
              </a:rPr>
              <a:t> kabini su ürünleri), </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mısır silaj makineleri,</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ot silaj makineleri,</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a:t>
            </a:r>
            <a:r>
              <a:rPr lang="tr-TR" sz="1800" spc="0" dirty="0" err="1">
                <a:effectLst/>
                <a:latin typeface="Montserrat" panose="00000500000000000000" pitchFamily="2" charset="-94"/>
                <a:ea typeface="Times New Roman" panose="02020603050405020304" pitchFamily="18" charset="0"/>
              </a:rPr>
              <a:t>pnömatik</a:t>
            </a:r>
            <a:r>
              <a:rPr lang="tr-TR" sz="1800" spc="0" dirty="0">
                <a:effectLst/>
                <a:latin typeface="Montserrat" panose="00000500000000000000" pitchFamily="2" charset="-94"/>
                <a:ea typeface="Times New Roman" panose="02020603050405020304" pitchFamily="18" charset="0"/>
              </a:rPr>
              <a:t> ekim makineleri,</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silaj paketleme makineleri, </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taş toplama makinesi,</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üniversal ekim makineleri (sıraya ekim makineleri),</a:t>
            </a:r>
          </a:p>
          <a:p>
            <a:pPr marL="285750" indent="-285750" algn="just">
              <a:buFont typeface="Wingdings" panose="05000000000000000000" pitchFamily="2" charset="2"/>
              <a:buChar char="ü"/>
              <a:defRPr/>
            </a:pPr>
            <a:r>
              <a:rPr lang="tr-TR" sz="1800" spc="0" dirty="0">
                <a:effectLst/>
                <a:latin typeface="Montserrat" panose="00000500000000000000" pitchFamily="2" charset="-94"/>
                <a:ea typeface="Times New Roman" panose="02020603050405020304" pitchFamily="18" charset="0"/>
              </a:rPr>
              <a:t> yem karma ve dağıtma makineleri    hibe desteği kapsamında değerlendirilir.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402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61</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225459" y="1349034"/>
            <a:ext cx="11612223" cy="2667397"/>
          </a:xfrm>
          <a:prstGeom prst="rect">
            <a:avLst/>
          </a:prstGeom>
          <a:noFill/>
        </p:spPr>
        <p:txBody>
          <a:bodyPr wrap="square">
            <a:spAutoFit/>
          </a:bodyPr>
          <a:lstStyle/>
          <a:p>
            <a:pPr lvl="0" algn="just">
              <a:buSzPts val="1200"/>
              <a:tabLst>
                <a:tab pos="231140" algn="l"/>
              </a:tabLst>
            </a:pPr>
            <a:r>
              <a:rPr lang="tr-TR" sz="2000" b="1" spc="0" dirty="0">
                <a:effectLst/>
                <a:latin typeface="Times New Roman" panose="02020603050405020304" pitchFamily="18" charset="0"/>
                <a:ea typeface="Times New Roman" panose="02020603050405020304" pitchFamily="18" charset="0"/>
              </a:rPr>
              <a:t>Kendi</a:t>
            </a:r>
            <a:r>
              <a:rPr lang="tr-TR" sz="2000" b="1" spc="-5" dirty="0">
                <a:effectLst/>
                <a:latin typeface="Times New Roman" panose="02020603050405020304" pitchFamily="18" charset="0"/>
                <a:ea typeface="Times New Roman" panose="02020603050405020304" pitchFamily="18" charset="0"/>
              </a:rPr>
              <a:t> </a:t>
            </a:r>
            <a:r>
              <a:rPr lang="tr-TR" sz="2000" b="1" spc="0" dirty="0">
                <a:effectLst/>
                <a:latin typeface="Times New Roman" panose="02020603050405020304" pitchFamily="18" charset="0"/>
                <a:ea typeface="Times New Roman" panose="02020603050405020304" pitchFamily="18" charset="0"/>
              </a:rPr>
              <a:t>yürür</a:t>
            </a:r>
            <a:r>
              <a:rPr lang="tr-TR" sz="2000" b="1" spc="-5" dirty="0">
                <a:effectLst/>
                <a:latin typeface="Times New Roman" panose="02020603050405020304" pitchFamily="18" charset="0"/>
                <a:ea typeface="Times New Roman" panose="02020603050405020304" pitchFamily="18" charset="0"/>
              </a:rPr>
              <a:t> </a:t>
            </a:r>
            <a:r>
              <a:rPr lang="tr-TR" sz="2000" b="1" spc="0" dirty="0">
                <a:effectLst/>
                <a:latin typeface="Times New Roman" panose="02020603050405020304" pitchFamily="18" charset="0"/>
                <a:ea typeface="Times New Roman" panose="02020603050405020304" pitchFamily="18" charset="0"/>
              </a:rPr>
              <a:t>makineler</a:t>
            </a:r>
            <a:r>
              <a:rPr lang="tr-TR" sz="2000" b="1" spc="-10" dirty="0">
                <a:effectLst/>
                <a:latin typeface="Times New Roman" panose="02020603050405020304" pitchFamily="18" charset="0"/>
                <a:ea typeface="Times New Roman" panose="02020603050405020304" pitchFamily="18" charset="0"/>
              </a:rPr>
              <a:t> </a:t>
            </a:r>
            <a:r>
              <a:rPr lang="tr-TR" sz="2000" b="1" spc="0" dirty="0">
                <a:effectLst/>
                <a:latin typeface="Times New Roman" panose="02020603050405020304" pitchFamily="18" charset="0"/>
                <a:ea typeface="Times New Roman" panose="02020603050405020304" pitchFamily="18" charset="0"/>
              </a:rPr>
              <a:t>için</a:t>
            </a:r>
            <a:r>
              <a:rPr lang="tr-TR" sz="2000" b="1" spc="-5" dirty="0">
                <a:effectLst/>
                <a:latin typeface="Times New Roman" panose="02020603050405020304" pitchFamily="18" charset="0"/>
                <a:ea typeface="Times New Roman" panose="02020603050405020304" pitchFamily="18" charset="0"/>
              </a:rPr>
              <a:t> </a:t>
            </a:r>
            <a:r>
              <a:rPr lang="tr-TR" sz="2000" b="1" spc="0" dirty="0">
                <a:effectLst/>
                <a:latin typeface="Times New Roman" panose="02020603050405020304" pitchFamily="18" charset="0"/>
                <a:ea typeface="Times New Roman" panose="02020603050405020304" pitchFamily="18" charset="0"/>
              </a:rPr>
              <a:t>tarımsal</a:t>
            </a:r>
            <a:r>
              <a:rPr lang="tr-TR" sz="2000" b="1" spc="-5" dirty="0">
                <a:effectLst/>
                <a:latin typeface="Times New Roman" panose="02020603050405020304" pitchFamily="18" charset="0"/>
                <a:ea typeface="Times New Roman" panose="02020603050405020304" pitchFamily="18" charset="0"/>
              </a:rPr>
              <a:t> </a:t>
            </a:r>
            <a:r>
              <a:rPr lang="tr-TR" sz="2000" b="1" spc="0" dirty="0">
                <a:effectLst/>
                <a:latin typeface="Times New Roman" panose="02020603050405020304" pitchFamily="18" charset="0"/>
                <a:ea typeface="Times New Roman" panose="02020603050405020304" pitchFamily="18" charset="0"/>
              </a:rPr>
              <a:t>amaçlı örgütler</a:t>
            </a:r>
            <a:r>
              <a:rPr lang="tr-TR" sz="2000" b="1" spc="-15" dirty="0">
                <a:effectLst/>
                <a:latin typeface="Times New Roman" panose="02020603050405020304" pitchFamily="18" charset="0"/>
                <a:ea typeface="Times New Roman" panose="02020603050405020304" pitchFamily="18" charset="0"/>
              </a:rPr>
              <a:t> </a:t>
            </a:r>
            <a:r>
              <a:rPr lang="tr-TR" sz="2000" b="1" spc="0" dirty="0">
                <a:effectLst/>
                <a:latin typeface="Times New Roman" panose="02020603050405020304" pitchFamily="18" charset="0"/>
                <a:ea typeface="Times New Roman" panose="02020603050405020304" pitchFamily="18" charset="0"/>
              </a:rPr>
              <a:t>tarafından</a:t>
            </a:r>
            <a:r>
              <a:rPr lang="tr-TR" sz="2000" b="1" spc="-5" dirty="0">
                <a:effectLst/>
                <a:latin typeface="Times New Roman" panose="02020603050405020304" pitchFamily="18" charset="0"/>
                <a:ea typeface="Times New Roman" panose="02020603050405020304" pitchFamily="18" charset="0"/>
              </a:rPr>
              <a:t> </a:t>
            </a:r>
            <a:r>
              <a:rPr lang="tr-TR" sz="2000" b="1" spc="0" dirty="0">
                <a:effectLst/>
                <a:latin typeface="Times New Roman" panose="02020603050405020304" pitchFamily="18" charset="0"/>
                <a:ea typeface="Times New Roman" panose="02020603050405020304" pitchFamily="18" charset="0"/>
              </a:rPr>
              <a:t>yapılacak </a:t>
            </a:r>
            <a:r>
              <a:rPr lang="tr-TR" sz="2000" b="1" spc="-10" dirty="0">
                <a:effectLst/>
                <a:latin typeface="Times New Roman" panose="02020603050405020304" pitchFamily="18" charset="0"/>
                <a:ea typeface="Times New Roman" panose="02020603050405020304" pitchFamily="18" charset="0"/>
              </a:rPr>
              <a:t>başvurularda;</a:t>
            </a:r>
            <a:endParaRPr lang="tr-TR" sz="2000" b="1" spc="0" dirty="0">
              <a:effectLst/>
              <a:latin typeface="Times New Roman" panose="02020603050405020304" pitchFamily="18" charset="0"/>
              <a:ea typeface="Times New Roman" panose="02020603050405020304" pitchFamily="18" charset="0"/>
            </a:endParaRPr>
          </a:p>
          <a:p>
            <a:pPr marL="342900" lvl="0" indent="-342900" algn="just">
              <a:buSzPts val="1200"/>
              <a:buFont typeface="Times New Roman" panose="02020603050405020304" pitchFamily="18" charset="0"/>
              <a:buAutoNum type="alphaLcPeriod"/>
              <a:tabLst>
                <a:tab pos="596265" algn="l"/>
              </a:tabLst>
            </a:pPr>
            <a:r>
              <a:rPr lang="tr-TR" sz="1800" spc="0" dirty="0">
                <a:effectLst/>
                <a:latin typeface="Times New Roman" panose="02020603050405020304" pitchFamily="18" charset="0"/>
                <a:ea typeface="Times New Roman" panose="02020603050405020304" pitchFamily="18" charset="0"/>
              </a:rPr>
              <a:t>Projenin</a:t>
            </a:r>
            <a:r>
              <a:rPr lang="tr-TR" sz="1800" spc="-10"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bir</a:t>
            </a:r>
            <a:r>
              <a:rPr lang="tr-TR" sz="1800" spc="-5"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parçası</a:t>
            </a:r>
            <a:r>
              <a:rPr lang="tr-TR" sz="1800" spc="-5" dirty="0">
                <a:effectLst/>
                <a:latin typeface="Times New Roman" panose="02020603050405020304" pitchFamily="18" charset="0"/>
                <a:ea typeface="Times New Roman" panose="02020603050405020304" pitchFamily="18" charset="0"/>
              </a:rPr>
              <a:t> </a:t>
            </a:r>
            <a:r>
              <a:rPr lang="tr-TR" sz="1800" spc="-10" dirty="0">
                <a:effectLst/>
                <a:latin typeface="Times New Roman" panose="02020603050405020304" pitchFamily="18" charset="0"/>
                <a:ea typeface="Times New Roman" panose="02020603050405020304" pitchFamily="18" charset="0"/>
              </a:rPr>
              <a:t>olması,</a:t>
            </a:r>
            <a:endParaRPr lang="tr-TR" sz="1800" spc="0" dirty="0">
              <a:effectLst/>
              <a:latin typeface="Times New Roman" panose="02020603050405020304" pitchFamily="18" charset="0"/>
              <a:ea typeface="Times New Roman" panose="02020603050405020304" pitchFamily="18" charset="0"/>
            </a:endParaRPr>
          </a:p>
          <a:p>
            <a:pPr marL="342900" lvl="0" indent="-342900" algn="just">
              <a:buSzPts val="1200"/>
              <a:buFont typeface="Times New Roman" panose="02020603050405020304" pitchFamily="18" charset="0"/>
              <a:buAutoNum type="alphaLcPeriod"/>
              <a:tabLst>
                <a:tab pos="605790" algn="l"/>
              </a:tabLst>
            </a:pPr>
            <a:r>
              <a:rPr lang="tr-TR" sz="1800" spc="0" dirty="0">
                <a:effectLst/>
                <a:latin typeface="Times New Roman" panose="02020603050405020304" pitchFamily="18" charset="0"/>
                <a:ea typeface="Times New Roman" panose="02020603050405020304" pitchFamily="18" charset="0"/>
              </a:rPr>
              <a:t>Projedeki</a:t>
            </a:r>
            <a:r>
              <a:rPr lang="tr-TR" sz="1800" spc="-10"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zorunluluğunun</a:t>
            </a:r>
            <a:r>
              <a:rPr lang="tr-TR" sz="1800" spc="-5" dirty="0">
                <a:effectLst/>
                <a:latin typeface="Times New Roman" panose="02020603050405020304" pitchFamily="18" charset="0"/>
                <a:ea typeface="Times New Roman" panose="02020603050405020304" pitchFamily="18" charset="0"/>
              </a:rPr>
              <a:t> </a:t>
            </a:r>
            <a:r>
              <a:rPr lang="tr-TR" sz="1800" spc="-10" dirty="0">
                <a:effectLst/>
                <a:latin typeface="Times New Roman" panose="02020603050405020304" pitchFamily="18" charset="0"/>
                <a:ea typeface="Times New Roman" panose="02020603050405020304" pitchFamily="18" charset="0"/>
              </a:rPr>
              <a:t>belirtilmesi,</a:t>
            </a:r>
            <a:endParaRPr lang="tr-TR" sz="1800" spc="0" dirty="0">
              <a:effectLst/>
              <a:latin typeface="Times New Roman" panose="02020603050405020304" pitchFamily="18" charset="0"/>
              <a:ea typeface="Times New Roman" panose="02020603050405020304" pitchFamily="18" charset="0"/>
            </a:endParaRPr>
          </a:p>
          <a:p>
            <a:pPr marL="342900" lvl="0" indent="-342900" algn="just">
              <a:buSzPts val="1200"/>
              <a:buFont typeface="Times New Roman" panose="02020603050405020304" pitchFamily="18" charset="0"/>
              <a:buAutoNum type="alphaLcPeriod"/>
              <a:tabLst>
                <a:tab pos="596265" algn="l"/>
              </a:tabLst>
            </a:pPr>
            <a:r>
              <a:rPr lang="tr-TR" sz="1800" spc="0" dirty="0">
                <a:effectLst/>
                <a:latin typeface="Times New Roman" panose="02020603050405020304" pitchFamily="18" charset="0"/>
                <a:ea typeface="Times New Roman" panose="02020603050405020304" pitchFamily="18" charset="0"/>
              </a:rPr>
              <a:t>Tarımsal</a:t>
            </a:r>
            <a:r>
              <a:rPr lang="tr-TR" sz="1800" spc="-10"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amaçlı</a:t>
            </a:r>
            <a:r>
              <a:rPr lang="tr-TR" sz="1800" spc="-10"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örgütün</a:t>
            </a:r>
            <a:r>
              <a:rPr lang="tr-TR" sz="1800" spc="5"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faaliyet</a:t>
            </a:r>
            <a:r>
              <a:rPr lang="tr-TR" sz="1800" spc="-10"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alanında</a:t>
            </a:r>
            <a:r>
              <a:rPr lang="tr-TR" sz="1800" spc="-5" dirty="0">
                <a:effectLst/>
                <a:latin typeface="Times New Roman" panose="02020603050405020304" pitchFamily="18" charset="0"/>
                <a:ea typeface="Times New Roman" panose="02020603050405020304" pitchFamily="18" charset="0"/>
              </a:rPr>
              <a:t> </a:t>
            </a:r>
            <a:r>
              <a:rPr lang="tr-TR" sz="1800" spc="-10" dirty="0">
                <a:effectLst/>
                <a:latin typeface="Times New Roman" panose="02020603050405020304" pitchFamily="18" charset="0"/>
                <a:ea typeface="Times New Roman" panose="02020603050405020304" pitchFamily="18" charset="0"/>
              </a:rPr>
              <a:t>kullanılması,</a:t>
            </a:r>
          </a:p>
          <a:p>
            <a:pPr marL="342900" marR="179070" lvl="0" indent="-342900" algn="just">
              <a:spcBef>
                <a:spcPts val="385"/>
              </a:spcBef>
              <a:spcAft>
                <a:spcPts val="0"/>
              </a:spcAft>
              <a:buSzPts val="1200"/>
              <a:buFont typeface="Times New Roman" panose="02020603050405020304" pitchFamily="18" charset="0"/>
              <a:buAutoNum type="alphaLcPeriod"/>
              <a:tabLst>
                <a:tab pos="605790" algn="l"/>
              </a:tabLst>
            </a:pPr>
            <a:r>
              <a:rPr lang="tr-TR" sz="1800" spc="0" dirty="0">
                <a:effectLst/>
                <a:latin typeface="Times New Roman" panose="02020603050405020304" pitchFamily="18" charset="0"/>
                <a:ea typeface="Times New Roman" panose="02020603050405020304" pitchFamily="18" charset="0"/>
              </a:rPr>
              <a:t>Tarımsal amaçlı örgüt üye sayısının en az 500 olması (Kooperatiflerde ise en az 200 ortağı bulunması),</a:t>
            </a:r>
          </a:p>
          <a:p>
            <a:pPr marL="342900" lvl="0" indent="-342900" algn="just">
              <a:buSzPts val="1200"/>
              <a:buFont typeface="Times New Roman" panose="02020603050405020304" pitchFamily="18" charset="0"/>
              <a:buAutoNum type="alphaLcPeriod"/>
              <a:tabLst>
                <a:tab pos="596265" algn="l"/>
              </a:tabLst>
            </a:pPr>
            <a:r>
              <a:rPr lang="tr-TR" sz="1800" spc="0" dirty="0">
                <a:effectLst/>
                <a:latin typeface="Times New Roman" panose="02020603050405020304" pitchFamily="18" charset="0"/>
                <a:ea typeface="Times New Roman" panose="02020603050405020304" pitchFamily="18" charset="0"/>
              </a:rPr>
              <a:t>Üretim kapasitesinin</a:t>
            </a:r>
            <a:r>
              <a:rPr lang="tr-TR" sz="1800" spc="-5"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gerektirmesi</a:t>
            </a:r>
            <a:r>
              <a:rPr lang="tr-TR" sz="1800" spc="-5"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ve</a:t>
            </a:r>
            <a:r>
              <a:rPr lang="tr-TR" sz="1800" spc="-5"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kapasitesi</a:t>
            </a:r>
            <a:r>
              <a:rPr lang="tr-TR" sz="1800" spc="-5"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ile</a:t>
            </a:r>
            <a:r>
              <a:rPr lang="tr-TR" sz="1800" spc="-5" dirty="0">
                <a:effectLst/>
                <a:latin typeface="Times New Roman" panose="02020603050405020304" pitchFamily="18" charset="0"/>
                <a:ea typeface="Times New Roman" panose="02020603050405020304" pitchFamily="18" charset="0"/>
              </a:rPr>
              <a:t> </a:t>
            </a:r>
            <a:r>
              <a:rPr lang="tr-TR" sz="1800" spc="0" dirty="0">
                <a:effectLst/>
                <a:latin typeface="Times New Roman" panose="02020603050405020304" pitchFamily="18" charset="0"/>
                <a:ea typeface="Times New Roman" panose="02020603050405020304" pitchFamily="18" charset="0"/>
              </a:rPr>
              <a:t>uyumlu </a:t>
            </a:r>
            <a:r>
              <a:rPr lang="tr-TR" sz="1800" spc="-10" dirty="0">
                <a:effectLst/>
                <a:latin typeface="Times New Roman" panose="02020603050405020304" pitchFamily="18" charset="0"/>
                <a:ea typeface="Times New Roman" panose="02020603050405020304" pitchFamily="18" charset="0"/>
              </a:rPr>
              <a:t>olması</a:t>
            </a:r>
            <a:endParaRPr lang="tr-TR" sz="1800" spc="0" dirty="0">
              <a:effectLst/>
              <a:latin typeface="Times New Roman" panose="02020603050405020304" pitchFamily="18" charset="0"/>
              <a:ea typeface="Times New Roman" panose="02020603050405020304" pitchFamily="18" charset="0"/>
            </a:endParaRPr>
          </a:p>
          <a:p>
            <a:pPr marL="88900" marR="179705" indent="271145" algn="just"/>
            <a:r>
              <a:rPr lang="tr-TR" sz="1800" dirty="0">
                <a:effectLst/>
                <a:latin typeface="Times New Roman" panose="02020603050405020304" pitchFamily="18" charset="0"/>
                <a:ea typeface="Times New Roman" panose="02020603050405020304" pitchFamily="18" charset="0"/>
              </a:rPr>
              <a:t>halinde</a:t>
            </a:r>
            <a:r>
              <a:rPr lang="tr-TR" sz="1800" spc="-35" dirty="0">
                <a:effectLst/>
                <a:latin typeface="Times New Roman" panose="02020603050405020304" pitchFamily="18" charset="0"/>
                <a:ea typeface="Times New Roman" panose="02020603050405020304" pitchFamily="18" charset="0"/>
              </a:rPr>
              <a:t> </a:t>
            </a:r>
            <a:r>
              <a:rPr lang="tr-TR" sz="1800" b="1" dirty="0">
                <a:solidFill>
                  <a:srgbClr val="C00000"/>
                </a:solidFill>
                <a:effectLst/>
                <a:latin typeface="Times New Roman" panose="02020603050405020304" pitchFamily="18" charset="0"/>
                <a:ea typeface="Times New Roman" panose="02020603050405020304" pitchFamily="18" charset="0"/>
              </a:rPr>
              <a:t>frigorifik</a:t>
            </a:r>
            <a:r>
              <a:rPr lang="tr-TR" sz="1800" b="1" spc="-30" dirty="0">
                <a:solidFill>
                  <a:srgbClr val="C00000"/>
                </a:solidFill>
                <a:effectLst/>
                <a:latin typeface="Times New Roman" panose="02020603050405020304" pitchFamily="18" charset="0"/>
                <a:ea typeface="Times New Roman" panose="02020603050405020304" pitchFamily="18" charset="0"/>
              </a:rPr>
              <a:t> </a:t>
            </a:r>
            <a:r>
              <a:rPr lang="tr-TR" sz="1800" b="1" dirty="0">
                <a:solidFill>
                  <a:srgbClr val="C00000"/>
                </a:solidFill>
                <a:effectLst/>
                <a:latin typeface="Times New Roman" panose="02020603050405020304" pitchFamily="18" charset="0"/>
                <a:ea typeface="Times New Roman" panose="02020603050405020304" pitchFamily="18" charset="0"/>
              </a:rPr>
              <a:t>araç</a:t>
            </a:r>
            <a:r>
              <a:rPr lang="tr-TR" sz="1800" b="1" spc="-35" dirty="0">
                <a:solidFill>
                  <a:srgbClr val="C00000"/>
                </a:solidFill>
                <a:effectLst/>
                <a:latin typeface="Times New Roman" panose="02020603050405020304" pitchFamily="18" charset="0"/>
                <a:ea typeface="Times New Roman" panose="02020603050405020304" pitchFamily="18" charset="0"/>
              </a:rPr>
              <a:t> </a:t>
            </a:r>
            <a:r>
              <a:rPr lang="tr-TR" sz="1800" b="1" dirty="0">
                <a:solidFill>
                  <a:srgbClr val="C00000"/>
                </a:solidFill>
                <a:effectLst/>
                <a:latin typeface="Times New Roman" panose="02020603050405020304" pitchFamily="18" charset="0"/>
                <a:ea typeface="Times New Roman" panose="02020603050405020304" pitchFamily="18" charset="0"/>
              </a:rPr>
              <a:t>ile</a:t>
            </a:r>
            <a:r>
              <a:rPr lang="tr-TR" sz="1800" b="1" spc="-15" dirty="0">
                <a:solidFill>
                  <a:srgbClr val="C00000"/>
                </a:solidFill>
                <a:effectLst/>
                <a:latin typeface="Times New Roman" panose="02020603050405020304" pitchFamily="18" charset="0"/>
                <a:ea typeface="Times New Roman" panose="02020603050405020304" pitchFamily="18" charset="0"/>
              </a:rPr>
              <a:t> </a:t>
            </a:r>
            <a:r>
              <a:rPr lang="tr-TR" sz="1800" b="1" dirty="0">
                <a:solidFill>
                  <a:srgbClr val="C00000"/>
                </a:solidFill>
                <a:effectLst/>
                <a:latin typeface="Times New Roman" panose="02020603050405020304" pitchFamily="18" charset="0"/>
                <a:ea typeface="Times New Roman" panose="02020603050405020304" pitchFamily="18" charset="0"/>
              </a:rPr>
              <a:t>üretim</a:t>
            </a:r>
            <a:r>
              <a:rPr lang="tr-TR" sz="1800" b="1" spc="-20" dirty="0">
                <a:solidFill>
                  <a:srgbClr val="C00000"/>
                </a:solidFill>
                <a:effectLst/>
                <a:latin typeface="Times New Roman" panose="02020603050405020304" pitchFamily="18" charset="0"/>
                <a:ea typeface="Times New Roman" panose="02020603050405020304" pitchFamily="18" charset="0"/>
              </a:rPr>
              <a:t> </a:t>
            </a:r>
            <a:r>
              <a:rPr lang="tr-TR" sz="1800" b="1" dirty="0">
                <a:solidFill>
                  <a:srgbClr val="C00000"/>
                </a:solidFill>
                <a:effectLst/>
                <a:latin typeface="Times New Roman" panose="02020603050405020304" pitchFamily="18" charset="0"/>
                <a:ea typeface="Times New Roman" panose="02020603050405020304" pitchFamily="18" charset="0"/>
              </a:rPr>
              <a:t>konusuyla</a:t>
            </a:r>
            <a:r>
              <a:rPr lang="tr-TR" sz="1800" b="1" spc="-30" dirty="0">
                <a:solidFill>
                  <a:srgbClr val="C00000"/>
                </a:solidFill>
                <a:effectLst/>
                <a:latin typeface="Times New Roman" panose="02020603050405020304" pitchFamily="18" charset="0"/>
                <a:ea typeface="Times New Roman" panose="02020603050405020304" pitchFamily="18" charset="0"/>
              </a:rPr>
              <a:t> </a:t>
            </a:r>
            <a:r>
              <a:rPr lang="tr-TR" sz="1800" b="1" dirty="0">
                <a:solidFill>
                  <a:srgbClr val="C00000"/>
                </a:solidFill>
                <a:effectLst/>
                <a:latin typeface="Times New Roman" panose="02020603050405020304" pitchFamily="18" charset="0"/>
                <a:ea typeface="Times New Roman" panose="02020603050405020304" pitchFamily="18" charset="0"/>
              </a:rPr>
              <a:t>alakalı</a:t>
            </a:r>
            <a:r>
              <a:rPr lang="tr-TR" sz="1800" b="1" spc="-30" dirty="0">
                <a:solidFill>
                  <a:srgbClr val="C00000"/>
                </a:solidFill>
                <a:effectLst/>
                <a:latin typeface="Times New Roman" panose="02020603050405020304" pitchFamily="18" charset="0"/>
                <a:ea typeface="Times New Roman" panose="02020603050405020304" pitchFamily="18" charset="0"/>
              </a:rPr>
              <a:t> </a:t>
            </a:r>
            <a:r>
              <a:rPr lang="tr-TR" sz="1800" b="1" dirty="0">
                <a:solidFill>
                  <a:srgbClr val="C00000"/>
                </a:solidFill>
                <a:effectLst/>
                <a:latin typeface="Times New Roman" panose="02020603050405020304" pitchFamily="18" charset="0"/>
                <a:ea typeface="Times New Roman" panose="02020603050405020304" pitchFamily="18" charset="0"/>
              </a:rPr>
              <a:t>taşımada</a:t>
            </a:r>
            <a:r>
              <a:rPr lang="tr-TR" sz="1800" b="1" spc="-35" dirty="0">
                <a:solidFill>
                  <a:srgbClr val="C00000"/>
                </a:solidFill>
                <a:effectLst/>
                <a:latin typeface="Times New Roman" panose="02020603050405020304" pitchFamily="18" charset="0"/>
                <a:ea typeface="Times New Roman" panose="02020603050405020304" pitchFamily="18" charset="0"/>
              </a:rPr>
              <a:t> </a:t>
            </a:r>
            <a:r>
              <a:rPr lang="tr-TR" sz="1800" b="1" dirty="0">
                <a:solidFill>
                  <a:srgbClr val="C00000"/>
                </a:solidFill>
                <a:effectLst/>
                <a:latin typeface="Times New Roman" panose="02020603050405020304" pitchFamily="18" charset="0"/>
                <a:ea typeface="Times New Roman" panose="02020603050405020304" pitchFamily="18" charset="0"/>
              </a:rPr>
              <a:t>kullanılmak</a:t>
            </a:r>
            <a:r>
              <a:rPr lang="tr-TR" sz="1800" b="1" spc="-35" dirty="0">
                <a:solidFill>
                  <a:srgbClr val="C00000"/>
                </a:solidFill>
                <a:effectLst/>
                <a:latin typeface="Times New Roman" panose="02020603050405020304" pitchFamily="18" charset="0"/>
                <a:ea typeface="Times New Roman" panose="02020603050405020304" pitchFamily="18" charset="0"/>
              </a:rPr>
              <a:t> </a:t>
            </a:r>
            <a:r>
              <a:rPr lang="tr-TR" sz="1800" b="1" dirty="0">
                <a:solidFill>
                  <a:srgbClr val="C00000"/>
                </a:solidFill>
                <a:effectLst/>
                <a:latin typeface="Times New Roman" panose="02020603050405020304" pitchFamily="18" charset="0"/>
                <a:ea typeface="Times New Roman" panose="02020603050405020304" pitchFamily="18" charset="0"/>
              </a:rPr>
              <a:t>üzere</a:t>
            </a:r>
            <a:r>
              <a:rPr lang="tr-TR" sz="1800" b="1" spc="-35" dirty="0">
                <a:solidFill>
                  <a:srgbClr val="C00000"/>
                </a:solidFill>
                <a:effectLst/>
                <a:latin typeface="Times New Roman" panose="02020603050405020304" pitchFamily="18" charset="0"/>
                <a:ea typeface="Times New Roman" panose="02020603050405020304" pitchFamily="18" charset="0"/>
              </a:rPr>
              <a:t> </a:t>
            </a:r>
            <a:r>
              <a:rPr lang="tr-TR" sz="1800" b="1" dirty="0">
                <a:solidFill>
                  <a:srgbClr val="C00000"/>
                </a:solidFill>
                <a:effectLst/>
                <a:latin typeface="Times New Roman" panose="02020603050405020304" pitchFamily="18" charset="0"/>
                <a:ea typeface="Times New Roman" panose="02020603050405020304" pitchFamily="18" charset="0"/>
              </a:rPr>
              <a:t>pikap</a:t>
            </a:r>
            <a:r>
              <a:rPr lang="tr-TR" sz="1800" spc="-30"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ve</a:t>
            </a:r>
            <a:r>
              <a:rPr lang="tr-TR" sz="1800" spc="-3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taşıma römorku alımı uygulama rehberinde belirtilen referans fiyatlar gözetilerek hibe desteği kapsamında değerlendirilir. Bu başvurularda;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C8C7AE7F-7515-44A6-888D-AA75FE091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 y="3823290"/>
            <a:ext cx="4629150" cy="2667397"/>
          </a:xfrm>
          <a:prstGeom prst="rect">
            <a:avLst/>
          </a:prstGeom>
        </p:spPr>
      </p:pic>
    </p:spTree>
    <p:extLst>
      <p:ext uri="{BB962C8B-B14F-4D97-AF65-F5344CB8AC3E}">
        <p14:creationId xmlns:p14="http://schemas.microsoft.com/office/powerpoint/2010/main" val="1354961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04549"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62</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372892" y="1237644"/>
            <a:ext cx="11612223"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j-cs"/>
              </a:rPr>
              <a:t>KIRSAL EKONOMİK ALTYAPI YATIRIMLARI - KONULAR</a:t>
            </a:r>
          </a:p>
        </p:txBody>
      </p:sp>
      <p:sp>
        <p:nvSpPr>
          <p:cNvPr id="9" name="Metin kutusu 8">
            <a:extLst>
              <a:ext uri="{FF2B5EF4-FFF2-40B4-BE49-F238E27FC236}">
                <a16:creationId xmlns:a16="http://schemas.microsoft.com/office/drawing/2014/main" id="{95AA2BC9-8600-4BA7-A9CE-18AFF0CFDB76}"/>
              </a:ext>
            </a:extLst>
          </p:cNvPr>
          <p:cNvSpPr txBox="1"/>
          <p:nvPr/>
        </p:nvSpPr>
        <p:spPr>
          <a:xfrm>
            <a:off x="206885" y="1674199"/>
            <a:ext cx="11612223"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Tıbbi Ve Aromatik Bitki Yetiştiriciliğine Yönelik Yatırımlar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Bu başlık altında, </a:t>
            </a:r>
            <a:r>
              <a:rPr kumimoji="0" lang="tr-TR" sz="1800" b="1" i="0" u="none" strike="noStrike" kern="1200" cap="none" spc="0" normalizeH="0" baseline="0" noProof="0" dirty="0">
                <a:ln>
                  <a:noFill/>
                </a:ln>
                <a:solidFill>
                  <a:srgbClr val="901613"/>
                </a:solidFill>
                <a:effectLst/>
                <a:uLnTx/>
                <a:uFillTx/>
                <a:latin typeface="Montserrat" panose="00000500000000000000" pitchFamily="2" charset="-94"/>
                <a:ea typeface="Times New Roman" panose="02020603050405020304" pitchFamily="18" charset="0"/>
                <a:cs typeface="Times New Roman" panose="02020603050405020304" pitchFamily="18" charset="0"/>
              </a:rPr>
              <a:t>tıbbi ve aromatik özelliği olan bitkilerin işlenmesi, paketlenmesi ve depolanması </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için tüm yatırım niteliklerindeki başvurular kabul edilecektir.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En az 5 dekar lavanta, biberiye, kekik gibi tıbbi ve aromatik bitkisel ürün ekimi olan çiftçilere; en az 250 kg/yıl yağ işleme kapasiteleri olması koşuluyla veya nihai rapor aşamasında bu kapasiteye ulaşacaklarını başvuru sırasında taahhüt etmeleri şartı ile üretimleriyle orantılı bir adet </a:t>
            </a:r>
            <a:r>
              <a:rPr kumimoji="0" lang="tr-TR" sz="1800" b="0" i="0" u="none" strike="noStrike" kern="1200" cap="none" spc="0" normalizeH="0" baseline="0" noProof="0" dirty="0" err="1">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distilasyon</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kazanı, soğutucu </a:t>
            </a:r>
            <a:r>
              <a:rPr kumimoji="0" lang="tr-TR" sz="1800" b="0" i="0" u="none" strike="noStrike" kern="1200" cap="none" spc="0" normalizeH="0" baseline="0" noProof="0" dirty="0" err="1">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eşanjörü</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su </a:t>
            </a:r>
            <a:r>
              <a:rPr kumimoji="0" lang="tr-TR" sz="1800" b="0" i="0" u="none" strike="noStrike" kern="1200" cap="none" spc="0" normalizeH="0" baseline="0" noProof="0" dirty="0" err="1">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separatörü</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yağlı su toplama tankı, yakıt tankı ve su pompası satın alımları ile tesis inşası konusunda hibe desteği verilecektir.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Nihai rapor ekinde ulaşılan kapasite ile ilgili olarak kapasite/ekspertiz raporu ibraz edilmelidir.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Destek kapsamında olan bitkiler Uygulama </a:t>
            </a:r>
            <a:r>
              <a:rPr kumimoji="0" lang="tr-TR" sz="1800" b="0" i="0" u="none" strike="noStrike" kern="1200" cap="none" spc="0" normalizeH="0" baseline="0" noProof="0" dirty="0" err="1">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Esasları’nda</a:t>
            </a:r>
            <a:r>
              <a:rPr kumimoji="0" lang="tr-TR" sz="18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yer almaktadır.</a:t>
            </a:r>
          </a:p>
        </p:txBody>
      </p:sp>
    </p:spTree>
    <p:extLst>
      <p:ext uri="{BB962C8B-B14F-4D97-AF65-F5344CB8AC3E}">
        <p14:creationId xmlns:p14="http://schemas.microsoft.com/office/powerpoint/2010/main" val="1133314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63</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314793" y="1777607"/>
            <a:ext cx="11440209" cy="45037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1" i="0" u="sng"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24.02.2025</a:t>
            </a:r>
            <a:r>
              <a:rPr kumimoji="0" lang="tr-TR" sz="20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a:t>
            </a: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tarihinde başlamış olup   </a:t>
            </a:r>
            <a:r>
              <a:rPr kumimoji="0" lang="tr-TR" sz="2000" b="1" i="0" u="sng"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09.04.2025</a:t>
            </a: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(Saat 23:59) tarihine kadar;</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Başvuruların sisteme online olarak girilip tamamlanması gerekmektedir.</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Başvuru adresi;   </a:t>
            </a:r>
            <a:r>
              <a:rPr kumimoji="0" lang="tr-TR" sz="20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www.tarimorman.gov.tr</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a:t>
            </a:r>
            <a:r>
              <a:rPr kumimoji="0" lang="tr-TR" sz="20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https://hibedestek.tarimorman.gov.tr/Tarim/onlinebasvuru.aspx?tip=3</a:t>
            </a: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internet adresinden yapılacaktır.</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a:t>
            </a:r>
          </a:p>
        </p:txBody>
      </p:sp>
      <p:sp>
        <p:nvSpPr>
          <p:cNvPr id="7" name="Metin kutusu 6">
            <a:extLst>
              <a:ext uri="{FF2B5EF4-FFF2-40B4-BE49-F238E27FC236}">
                <a16:creationId xmlns:a16="http://schemas.microsoft.com/office/drawing/2014/main" id="{49A8AF74-EF9D-4076-838C-8E130EDFC99E}"/>
              </a:ext>
            </a:extLst>
          </p:cNvPr>
          <p:cNvSpPr txBox="1"/>
          <p:nvPr/>
        </p:nvSpPr>
        <p:spPr>
          <a:xfrm>
            <a:off x="314794" y="1315942"/>
            <a:ext cx="73301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srgbClr val="C00000"/>
                </a:solidFill>
                <a:effectLst/>
                <a:uLnTx/>
                <a:uFillTx/>
                <a:latin typeface="Montserrat" panose="00000500000000000000" pitchFamily="2" charset="-94"/>
                <a:ea typeface="+mn-ea"/>
                <a:cs typeface="+mn-cs"/>
              </a:rPr>
              <a:t>BAŞVURU ZAMANI VE ŞEKLİ</a:t>
            </a:r>
          </a:p>
        </p:txBody>
      </p:sp>
    </p:spTree>
    <p:extLst>
      <p:ext uri="{BB962C8B-B14F-4D97-AF65-F5344CB8AC3E}">
        <p14:creationId xmlns:p14="http://schemas.microsoft.com/office/powerpoint/2010/main" val="1210612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nk png 5 » PNG Image">
            <a:extLst>
              <a:ext uri="{FF2B5EF4-FFF2-40B4-BE49-F238E27FC236}">
                <a16:creationId xmlns:a16="http://schemas.microsoft.com/office/drawing/2014/main" id="{2A3767C7-8135-4C8C-A9B1-91791631B4D4}"/>
              </a:ext>
            </a:extLst>
          </p:cNvPr>
          <p:cNvPicPr>
            <a:picLocks noChangeAspect="1" noChangeArrowheads="1"/>
          </p:cNvPicPr>
          <p:nvPr/>
        </p:nvPicPr>
        <p:blipFill>
          <a:blip r:embed="rId2" cstate="print">
            <a:duotone>
              <a:prstClr val="black"/>
              <a:srgbClr val="44546A">
                <a:tint val="45000"/>
                <a:satMod val="40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 y="1319134"/>
            <a:ext cx="12191992" cy="4758491"/>
          </a:xfrm>
          <a:prstGeom prst="rect">
            <a:avLst/>
          </a:prstGeom>
          <a:noFill/>
          <a:effectLst>
            <a:outerShdw blurRad="50800" dist="50800" dir="5400000" algn="ctr" rotWithShape="0">
              <a:srgbClr val="FF0000"/>
            </a:outerShdw>
          </a:effectLst>
        </p:spPr>
      </p:pic>
      <p:pic>
        <p:nvPicPr>
          <p:cNvPr id="6" name="Resim 5">
            <a:extLst>
              <a:ext uri="{FF2B5EF4-FFF2-40B4-BE49-F238E27FC236}">
                <a16:creationId xmlns:a16="http://schemas.microsoft.com/office/drawing/2014/main" id="{AC0635AA-F264-45A9-8972-0A3ACCCB820F}"/>
              </a:ext>
            </a:extLst>
          </p:cNvPr>
          <p:cNvPicPr>
            <a:picLocks noChangeAspect="1"/>
          </p:cNvPicPr>
          <p:nvPr/>
        </p:nvPicPr>
        <p:blipFill>
          <a:blip r:embed="rId4"/>
          <a:stretch>
            <a:fillRect/>
          </a:stretch>
        </p:blipFill>
        <p:spPr>
          <a:xfrm>
            <a:off x="1604276" y="325506"/>
            <a:ext cx="2233809" cy="647172"/>
          </a:xfrm>
          <a:prstGeom prst="rect">
            <a:avLst/>
          </a:prstGeom>
        </p:spPr>
      </p:pic>
      <p:sp>
        <p:nvSpPr>
          <p:cNvPr id="7" name="Metin kutusu 6">
            <a:extLst>
              <a:ext uri="{FF2B5EF4-FFF2-40B4-BE49-F238E27FC236}">
                <a16:creationId xmlns:a16="http://schemas.microsoft.com/office/drawing/2014/main" id="{150877AE-DAB1-48E3-AF17-5F11483C5B2E}"/>
              </a:ext>
            </a:extLst>
          </p:cNvPr>
          <p:cNvSpPr txBox="1"/>
          <p:nvPr/>
        </p:nvSpPr>
        <p:spPr>
          <a:xfrm>
            <a:off x="556588" y="6475407"/>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9" name="Dikdörtgen 8">
            <a:extLst>
              <a:ext uri="{FF2B5EF4-FFF2-40B4-BE49-F238E27FC236}">
                <a16:creationId xmlns:a16="http://schemas.microsoft.com/office/drawing/2014/main" id="{A817FE24-9802-4AB2-8597-E98264E9A412}"/>
              </a:ext>
            </a:extLst>
          </p:cNvPr>
          <p:cNvSpPr/>
          <p:nvPr/>
        </p:nvSpPr>
        <p:spPr>
          <a:xfrm>
            <a:off x="989351" y="3268869"/>
            <a:ext cx="4871803" cy="461665"/>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Montserrat" panose="00000500000000000000" pitchFamily="2" charset="-94"/>
                <a:ea typeface="Calibri" panose="020F0502020204030204" pitchFamily="34" charset="0"/>
                <a:cs typeface="+mn-cs"/>
              </a:rPr>
              <a:t>DEĞERLENDİRME</a:t>
            </a:r>
          </a:p>
        </p:txBody>
      </p:sp>
    </p:spTree>
    <p:extLst>
      <p:ext uri="{BB962C8B-B14F-4D97-AF65-F5344CB8AC3E}">
        <p14:creationId xmlns:p14="http://schemas.microsoft.com/office/powerpoint/2010/main" val="290391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65</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314793" y="1777607"/>
            <a:ext cx="11440209" cy="41652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İl Proje Değerlendirme Komisyonu tarafından değerlendirmeye; son başvuru</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tarihini takiben yapılacak ilk toplantıda başlanır.</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Hatalı belge ve/veya dokümanı olan başvurulara ait “Başvuruların İdari</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Uygunluk Kontrol </a:t>
            </a:r>
            <a:r>
              <a:rPr kumimoji="0" lang="tr-TR" b="0" i="0" u="none" strike="noStrike" kern="1200" cap="none" spc="0" normalizeH="0" baseline="0" noProof="0" dirty="0" err="1">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Listesi”nde</a:t>
            </a: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yer alan belge veya dokümanların en fazla 5’inin</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hatalı olması durumunda hatalı belge ve/veya dokümanın düzeltilmesine izin</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verilir. Hatalı belge ve/veya doküman içeren başvurular, son başvuru tarihini</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takip eden 15’inci (</a:t>
            </a:r>
            <a:r>
              <a:rPr kumimoji="0" lang="tr-TR" b="0" i="0" u="none" strike="noStrike" kern="1200" cap="none" spc="0" normalizeH="0" baseline="0" noProof="0" dirty="0" err="1">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onbeşinci</a:t>
            </a: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günün sonunda İl Müdürlüğünün ilan panosunda</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ve internet sayfasında ilan edilir. Başvuru sahipleri bu ilanın yapıldığı günden</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itibaren 5 (beş) gün içinde veri giriş sisteminde yer alan hatalı belge ve/veya</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doküman tamamlama Bölümünden doğru belge ve/veya dokümanlarını sisteme</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Yüklerler.</a:t>
            </a:r>
          </a:p>
        </p:txBody>
      </p:sp>
      <p:sp>
        <p:nvSpPr>
          <p:cNvPr id="7" name="Metin kutusu 6">
            <a:extLst>
              <a:ext uri="{FF2B5EF4-FFF2-40B4-BE49-F238E27FC236}">
                <a16:creationId xmlns:a16="http://schemas.microsoft.com/office/drawing/2014/main" id="{49A8AF74-EF9D-4076-838C-8E130EDFC99E}"/>
              </a:ext>
            </a:extLst>
          </p:cNvPr>
          <p:cNvSpPr txBox="1"/>
          <p:nvPr/>
        </p:nvSpPr>
        <p:spPr>
          <a:xfrm>
            <a:off x="436998" y="1315942"/>
            <a:ext cx="720798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srgbClr val="C00000"/>
                </a:solidFill>
                <a:effectLst/>
                <a:uLnTx/>
                <a:uFillTx/>
                <a:latin typeface="Montserrat" panose="00000500000000000000" pitchFamily="2" charset="-94"/>
                <a:ea typeface="+mn-ea"/>
                <a:cs typeface="+mn-cs"/>
              </a:rPr>
              <a:t>DEĞERLENDİRME</a:t>
            </a:r>
          </a:p>
        </p:txBody>
      </p:sp>
    </p:spTree>
    <p:extLst>
      <p:ext uri="{BB962C8B-B14F-4D97-AF65-F5344CB8AC3E}">
        <p14:creationId xmlns:p14="http://schemas.microsoft.com/office/powerpoint/2010/main" val="3053443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66</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314793" y="1777607"/>
            <a:ext cx="11440209" cy="4914166"/>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Nihai değerlendirme, Tarım Reformu Genel Müdürlüğünde oluşturulan Merkez Proje Değerlendirme ve bütçe belirleme Komisyonu tarafından genel değerlendirme kriteri açısından yapılır. </a:t>
            </a:r>
          </a:p>
          <a:p>
            <a:pPr marL="342900" marR="0" lvl="0" indent="-342900" algn="just" defTabSz="9144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Başvurular toplam puana göre en büyükten en küçüğe doğru asıl ve yedek olarak sıralanır.  </a:t>
            </a:r>
          </a:p>
          <a:p>
            <a:pPr marL="342900" marR="0" lvl="0" indent="-342900" algn="just" defTabSz="9144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Uygun bulunan başvurular 5 (beş) iş günü süreyle İl Müdürlüğü ilan panosunda listelerin askıya çıkarılması ve/veya İl Müdürlüğü resmi internet sitesinde yayımlanması suretiyle tebliğ edilir. Başvuru sahiplerine ayrıca herhangi bir tebligat yapılmaz.</a:t>
            </a:r>
          </a:p>
          <a:p>
            <a:pPr marL="342900" marR="0" lvl="0" indent="-342900" algn="just" defTabSz="9144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Uygun bulunmayan başvuruların sahiplerine tebligat yapılmaz. Ancak başvuru sahibinin yazılı olarak talep etmesi halinde başvuru sahibine geri bildirim belgesi İl Müdürlüğü tarafından kendisine sunulur. </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a:t>
            </a:r>
            <a:endPar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49A8AF74-EF9D-4076-838C-8E130EDFC99E}"/>
              </a:ext>
            </a:extLst>
          </p:cNvPr>
          <p:cNvSpPr txBox="1"/>
          <p:nvPr/>
        </p:nvSpPr>
        <p:spPr>
          <a:xfrm>
            <a:off x="436998" y="1315942"/>
            <a:ext cx="720798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srgbClr val="C00000"/>
                </a:solidFill>
                <a:effectLst/>
                <a:uLnTx/>
                <a:uFillTx/>
                <a:latin typeface="Montserrat" panose="00000500000000000000" pitchFamily="2" charset="-94"/>
                <a:ea typeface="+mn-ea"/>
                <a:cs typeface="+mn-cs"/>
              </a:rPr>
              <a:t>DEĞERLENDİRME</a:t>
            </a:r>
          </a:p>
        </p:txBody>
      </p:sp>
    </p:spTree>
    <p:extLst>
      <p:ext uri="{BB962C8B-B14F-4D97-AF65-F5344CB8AC3E}">
        <p14:creationId xmlns:p14="http://schemas.microsoft.com/office/powerpoint/2010/main" val="40571864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fld id="{3F7AE45D-CE5E-47D8-91F7-51ECF382DCEA}" type="slidenum">
              <a:rPr kumimoji="0" lang="tr-TR" sz="1600" b="1" i="0" u="none" strike="noStrike" kern="1200" cap="none" spc="0" normalizeH="0" baseline="0" noProof="0">
                <a:ln>
                  <a:noFill/>
                </a:ln>
                <a:solidFill>
                  <a:prstClr val="white"/>
                </a:solidFill>
                <a:effectLst/>
                <a:uLnTx/>
                <a:uFillTx/>
                <a:latin typeface="Garamond" panose="02020404030301010803" pitchFamily="18" charset="0"/>
                <a:ea typeface="+mn-ea"/>
                <a:cs typeface="+mn-cs"/>
              </a:rPr>
              <a:pPr marL="0" marR="0" lvl="0" indent="0" algn="ctr" defTabSz="914354" rtl="0" eaLnBrk="1" fontAlgn="auto" latinLnBrk="0" hangingPunct="1">
                <a:lnSpc>
                  <a:spcPct val="100000"/>
                </a:lnSpc>
                <a:spcBef>
                  <a:spcPts val="0"/>
                </a:spcBef>
                <a:spcAft>
                  <a:spcPts val="0"/>
                </a:spcAft>
                <a:buClrTx/>
                <a:buSzTx/>
                <a:buFontTx/>
                <a:buNone/>
                <a:tabLst/>
                <a:defRPr/>
              </a:pPr>
              <a:t>67</a:t>
            </a:fld>
            <a:endParaRPr kumimoji="0" lang="tr-TR" sz="16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9" name="Metin kutusu 8">
            <a:extLst>
              <a:ext uri="{FF2B5EF4-FFF2-40B4-BE49-F238E27FC236}">
                <a16:creationId xmlns:a16="http://schemas.microsoft.com/office/drawing/2014/main" id="{95AA2BC9-8600-4BA7-A9CE-18AFF0CFDB76}"/>
              </a:ext>
            </a:extLst>
          </p:cNvPr>
          <p:cNvSpPr txBox="1"/>
          <p:nvPr/>
        </p:nvSpPr>
        <p:spPr>
          <a:xfrm>
            <a:off x="314793" y="1777607"/>
            <a:ext cx="11440209" cy="306750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Proje sahibi, hibe sözleşmesi kapsamında sağlanmış tesisin mülkiyetini, yerini ve amacını proje yatırımının bitiminden itibaren 5 (beş) yıl içinde değiştiremez. </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İl Müdürlüğü tarafından yılda en az 2 (iki) kez yatırımlar yerinde kontrol edilir.</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Genel Müdürlük, gerek duyulması halinde, Program kapsamında hibe desteği verdiği tesislerin denetimini gerçekleştirebilir.</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Montserrat" panose="00000500000000000000" pitchFamily="2" charset="-94"/>
                <a:ea typeface="Times New Roman" panose="02020603050405020304" pitchFamily="18" charset="0"/>
                <a:cs typeface="Times New Roman" panose="02020603050405020304" pitchFamily="18" charset="0"/>
              </a:rPr>
              <a:t>	</a:t>
            </a:r>
          </a:p>
        </p:txBody>
      </p:sp>
      <p:sp>
        <p:nvSpPr>
          <p:cNvPr id="7" name="Metin kutusu 6">
            <a:extLst>
              <a:ext uri="{FF2B5EF4-FFF2-40B4-BE49-F238E27FC236}">
                <a16:creationId xmlns:a16="http://schemas.microsoft.com/office/drawing/2014/main" id="{49A8AF74-EF9D-4076-838C-8E130EDFC99E}"/>
              </a:ext>
            </a:extLst>
          </p:cNvPr>
          <p:cNvSpPr txBox="1"/>
          <p:nvPr/>
        </p:nvSpPr>
        <p:spPr>
          <a:xfrm>
            <a:off x="314794" y="1315942"/>
            <a:ext cx="73301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srgbClr val="C00000"/>
                </a:solidFill>
                <a:effectLst/>
                <a:uLnTx/>
                <a:uFillTx/>
                <a:latin typeface="Montserrat" panose="00000500000000000000" pitchFamily="2" charset="-94"/>
                <a:ea typeface="+mn-ea"/>
                <a:cs typeface="+mn-cs"/>
              </a:rPr>
              <a:t>İZLEME</a:t>
            </a:r>
          </a:p>
        </p:txBody>
      </p:sp>
    </p:spTree>
    <p:extLst>
      <p:ext uri="{BB962C8B-B14F-4D97-AF65-F5344CB8AC3E}">
        <p14:creationId xmlns:p14="http://schemas.microsoft.com/office/powerpoint/2010/main" val="2871872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82C79895-CC87-4B87-9F46-0111C5F37419}"/>
              </a:ext>
            </a:extLst>
          </p:cNvPr>
          <p:cNvSpPr/>
          <p:nvPr/>
        </p:nvSpPr>
        <p:spPr>
          <a:xfrm>
            <a:off x="0" y="2372944"/>
            <a:ext cx="12192000" cy="4119127"/>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black"/>
                </a:solidFill>
                <a:effectLst/>
                <a:uLnTx/>
                <a:uFillTx/>
              </a:rPr>
              <a:t>i</a:t>
            </a:r>
            <a:endParaRPr kumimoji="0" sz="1800" b="0" i="0" u="none" strike="noStrike" kern="0" cap="none" spc="0" normalizeH="0" baseline="0" noProof="0" dirty="0">
              <a:ln>
                <a:noFill/>
              </a:ln>
              <a:solidFill>
                <a:prstClr val="black"/>
              </a:solidFill>
              <a:effectLst/>
              <a:uLnTx/>
              <a:uFillTx/>
            </a:endParaRPr>
          </a:p>
        </p:txBody>
      </p:sp>
      <p:pic>
        <p:nvPicPr>
          <p:cNvPr id="3" name="Resim 2">
            <a:extLst>
              <a:ext uri="{FF2B5EF4-FFF2-40B4-BE49-F238E27FC236}">
                <a16:creationId xmlns:a16="http://schemas.microsoft.com/office/drawing/2014/main" id="{659CD053-028C-4D8A-B273-D415B4EA5762}"/>
              </a:ext>
            </a:extLst>
          </p:cNvPr>
          <p:cNvPicPr>
            <a:picLocks noChangeAspect="1"/>
          </p:cNvPicPr>
          <p:nvPr/>
        </p:nvPicPr>
        <p:blipFill>
          <a:blip r:embed="rId3"/>
          <a:stretch>
            <a:fillRect/>
          </a:stretch>
        </p:blipFill>
        <p:spPr>
          <a:xfrm>
            <a:off x="2774837" y="320167"/>
            <a:ext cx="5596613" cy="926672"/>
          </a:xfrm>
          <a:prstGeom prst="rect">
            <a:avLst/>
          </a:prstGeom>
        </p:spPr>
      </p:pic>
      <p:sp>
        <p:nvSpPr>
          <p:cNvPr id="5" name="Metin kutusu 4">
            <a:extLst>
              <a:ext uri="{FF2B5EF4-FFF2-40B4-BE49-F238E27FC236}">
                <a16:creationId xmlns:a16="http://schemas.microsoft.com/office/drawing/2014/main" id="{D2801CA9-8E5D-4372-BF15-33B7A35CADEA}"/>
              </a:ext>
            </a:extLst>
          </p:cNvPr>
          <p:cNvSpPr txBox="1"/>
          <p:nvPr/>
        </p:nvSpPr>
        <p:spPr>
          <a:xfrm>
            <a:off x="3964161" y="4091747"/>
            <a:ext cx="5593080" cy="2800767"/>
          </a:xfrm>
          <a:prstGeom prst="rect">
            <a:avLst/>
          </a:prstGeom>
          <a:noFill/>
        </p:spPr>
        <p:txBody>
          <a:bodyPr wrap="square" rtlCol="0">
            <a:spAutoFit/>
          </a:bodyPr>
          <a:lstStyle/>
          <a:p>
            <a:pPr algn="ctr"/>
            <a:r>
              <a:rPr lang="tr-TR" sz="2200" b="1" dirty="0">
                <a:solidFill>
                  <a:schemeClr val="bg1">
                    <a:lumMod val="95000"/>
                  </a:schemeClr>
                </a:solidFill>
                <a:latin typeface="Montserrat" panose="00000500000000000000" pitchFamily="2" charset="-94"/>
              </a:rPr>
              <a:t>Ömer SEYRAN</a:t>
            </a:r>
          </a:p>
          <a:p>
            <a:pPr algn="ctr"/>
            <a:r>
              <a:rPr lang="tr-TR" sz="2200" b="1" dirty="0">
                <a:solidFill>
                  <a:schemeClr val="bg1">
                    <a:lumMod val="95000"/>
                  </a:schemeClr>
                </a:solidFill>
                <a:latin typeface="Montserrat" panose="00000500000000000000" pitchFamily="2" charset="-94"/>
              </a:rPr>
              <a:t>Şube Müdürü</a:t>
            </a:r>
          </a:p>
          <a:p>
            <a:pPr algn="ctr"/>
            <a:endParaRPr lang="tr-TR" sz="2200" b="1" dirty="0">
              <a:solidFill>
                <a:schemeClr val="bg1">
                  <a:lumMod val="95000"/>
                </a:schemeClr>
              </a:solidFill>
              <a:latin typeface="Montserrat" panose="00000500000000000000" pitchFamily="2" charset="-94"/>
            </a:endParaRPr>
          </a:p>
          <a:p>
            <a:pPr algn="ctr"/>
            <a:endParaRPr lang="tr-TR" sz="2200" b="1" dirty="0">
              <a:solidFill>
                <a:schemeClr val="bg1">
                  <a:lumMod val="95000"/>
                </a:schemeClr>
              </a:solidFill>
              <a:latin typeface="Montserrat" panose="00000500000000000000" pitchFamily="2" charset="-94"/>
            </a:endParaRPr>
          </a:p>
          <a:p>
            <a:pPr algn="ctr"/>
            <a:r>
              <a:rPr lang="tr-TR" sz="2200" b="1" dirty="0">
                <a:solidFill>
                  <a:schemeClr val="bg1">
                    <a:lumMod val="95000"/>
                  </a:schemeClr>
                </a:solidFill>
                <a:latin typeface="Montserrat" panose="00000500000000000000" pitchFamily="2" charset="-94"/>
              </a:rPr>
              <a:t> iletişim Telefon : 0324 326 40 06</a:t>
            </a:r>
          </a:p>
          <a:p>
            <a:pPr algn="ctr"/>
            <a:r>
              <a:rPr lang="tr-TR" sz="2200" b="1" dirty="0">
                <a:solidFill>
                  <a:schemeClr val="bg1">
                    <a:lumMod val="95000"/>
                  </a:schemeClr>
                </a:solidFill>
                <a:latin typeface="Montserrat" panose="00000500000000000000" pitchFamily="2" charset="-94"/>
              </a:rPr>
              <a:t>                 Dahili : 157 – 169 - 180</a:t>
            </a:r>
          </a:p>
          <a:p>
            <a:pPr algn="ctr"/>
            <a:endParaRPr lang="tr-TR" sz="2200" b="1" dirty="0">
              <a:solidFill>
                <a:schemeClr val="bg1">
                  <a:lumMod val="95000"/>
                </a:schemeClr>
              </a:solidFill>
              <a:latin typeface="Montserrat" panose="00000500000000000000" pitchFamily="2" charset="-94"/>
            </a:endParaRPr>
          </a:p>
          <a:p>
            <a:pPr algn="ctr"/>
            <a:endParaRPr lang="tr-TR" sz="2200" b="1" dirty="0">
              <a:solidFill>
                <a:schemeClr val="bg1">
                  <a:lumMod val="95000"/>
                </a:schemeClr>
              </a:solidFill>
              <a:latin typeface="Montserrat" panose="00000500000000000000" pitchFamily="2" charset="-94"/>
            </a:endParaRPr>
          </a:p>
        </p:txBody>
      </p:sp>
      <p:sp>
        <p:nvSpPr>
          <p:cNvPr id="6" name="Metin kutusu 5">
            <a:extLst>
              <a:ext uri="{FF2B5EF4-FFF2-40B4-BE49-F238E27FC236}">
                <a16:creationId xmlns:a16="http://schemas.microsoft.com/office/drawing/2014/main" id="{DC30F0AD-41DD-4942-ACB6-3FFC19DB4F82}"/>
              </a:ext>
            </a:extLst>
          </p:cNvPr>
          <p:cNvSpPr txBox="1"/>
          <p:nvPr/>
        </p:nvSpPr>
        <p:spPr>
          <a:xfrm>
            <a:off x="4192172" y="3328640"/>
            <a:ext cx="5593080" cy="584775"/>
          </a:xfrm>
          <a:prstGeom prst="rect">
            <a:avLst/>
          </a:prstGeom>
          <a:noFill/>
        </p:spPr>
        <p:txBody>
          <a:bodyPr wrap="square" rtlCol="0">
            <a:spAutoFit/>
          </a:bodyPr>
          <a:lstStyle/>
          <a:p>
            <a:pPr algn="ctr"/>
            <a:r>
              <a:rPr lang="tr-TR" sz="3200" b="1" dirty="0">
                <a:solidFill>
                  <a:schemeClr val="bg1">
                    <a:lumMod val="95000"/>
                  </a:schemeClr>
                </a:solidFill>
                <a:latin typeface="Montserrat" panose="00000500000000000000" pitchFamily="2" charset="-94"/>
              </a:rPr>
              <a:t>TEŞEKKÜR EDERİM…</a:t>
            </a:r>
          </a:p>
        </p:txBody>
      </p:sp>
      <p:sp>
        <p:nvSpPr>
          <p:cNvPr id="9" name="Metin kutusu 8">
            <a:extLst>
              <a:ext uri="{FF2B5EF4-FFF2-40B4-BE49-F238E27FC236}">
                <a16:creationId xmlns:a16="http://schemas.microsoft.com/office/drawing/2014/main" id="{58555B63-8D06-43D6-9A42-1D1671810C35}"/>
              </a:ext>
            </a:extLst>
          </p:cNvPr>
          <p:cNvSpPr txBox="1"/>
          <p:nvPr/>
        </p:nvSpPr>
        <p:spPr>
          <a:xfrm>
            <a:off x="2778370" y="1425171"/>
            <a:ext cx="5593080" cy="769441"/>
          </a:xfrm>
          <a:prstGeom prst="rect">
            <a:avLst/>
          </a:prstGeom>
          <a:noFill/>
        </p:spPr>
        <p:txBody>
          <a:bodyPr wrap="square" rtlCol="0">
            <a:spAutoFit/>
          </a:bodyPr>
          <a:lstStyle/>
          <a:p>
            <a:pPr algn="ctr"/>
            <a:r>
              <a:rPr lang="tr-TR" sz="2200" b="1" dirty="0">
                <a:solidFill>
                  <a:srgbClr val="C00000"/>
                </a:solidFill>
                <a:latin typeface="Montserrat" panose="00000500000000000000" pitchFamily="2" charset="-94"/>
              </a:rPr>
              <a:t>Kırsal Kalkınma ve Örgütlenme </a:t>
            </a:r>
          </a:p>
          <a:p>
            <a:pPr algn="ctr"/>
            <a:r>
              <a:rPr lang="tr-TR" sz="2200" b="1" dirty="0">
                <a:solidFill>
                  <a:srgbClr val="C00000"/>
                </a:solidFill>
                <a:latin typeface="Montserrat" panose="00000500000000000000" pitchFamily="2" charset="-94"/>
              </a:rPr>
              <a:t>Şube Müdürlüğü</a:t>
            </a:r>
          </a:p>
        </p:txBody>
      </p:sp>
    </p:spTree>
    <p:extLst>
      <p:ext uri="{BB962C8B-B14F-4D97-AF65-F5344CB8AC3E}">
        <p14:creationId xmlns:p14="http://schemas.microsoft.com/office/powerpoint/2010/main" val="3296640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82C79895-CC87-4B87-9F46-0111C5F37419}"/>
              </a:ext>
            </a:extLst>
          </p:cNvPr>
          <p:cNvSpPr/>
          <p:nvPr/>
        </p:nvSpPr>
        <p:spPr>
          <a:xfrm>
            <a:off x="0" y="2438949"/>
            <a:ext cx="12192000" cy="4119127"/>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3" name="Resim 2">
            <a:extLst>
              <a:ext uri="{FF2B5EF4-FFF2-40B4-BE49-F238E27FC236}">
                <a16:creationId xmlns:a16="http://schemas.microsoft.com/office/drawing/2014/main" id="{659CD053-028C-4D8A-B273-D415B4EA5762}"/>
              </a:ext>
            </a:extLst>
          </p:cNvPr>
          <p:cNvPicPr>
            <a:picLocks noChangeAspect="1"/>
          </p:cNvPicPr>
          <p:nvPr/>
        </p:nvPicPr>
        <p:blipFill>
          <a:blip r:embed="rId3"/>
          <a:stretch>
            <a:fillRect/>
          </a:stretch>
        </p:blipFill>
        <p:spPr>
          <a:xfrm>
            <a:off x="2774837" y="320167"/>
            <a:ext cx="5596613" cy="926672"/>
          </a:xfrm>
          <a:prstGeom prst="rect">
            <a:avLst/>
          </a:prstGeom>
        </p:spPr>
      </p:pic>
      <p:sp>
        <p:nvSpPr>
          <p:cNvPr id="5" name="Metin kutusu 4">
            <a:extLst>
              <a:ext uri="{FF2B5EF4-FFF2-40B4-BE49-F238E27FC236}">
                <a16:creationId xmlns:a16="http://schemas.microsoft.com/office/drawing/2014/main" id="{D2801CA9-8E5D-4372-BF15-33B7A35CADEA}"/>
              </a:ext>
            </a:extLst>
          </p:cNvPr>
          <p:cNvSpPr txBox="1"/>
          <p:nvPr/>
        </p:nvSpPr>
        <p:spPr>
          <a:xfrm>
            <a:off x="7171594" y="5105525"/>
            <a:ext cx="5593080" cy="769441"/>
          </a:xfrm>
          <a:prstGeom prst="rect">
            <a:avLst/>
          </a:prstGeom>
          <a:noFill/>
        </p:spPr>
        <p:txBody>
          <a:bodyPr wrap="square" rtlCol="0">
            <a:spAutoFit/>
          </a:bodyPr>
          <a:lstStyle/>
          <a:p>
            <a:pPr algn="ctr"/>
            <a:r>
              <a:rPr lang="tr-TR" sz="2200" b="1" dirty="0">
                <a:solidFill>
                  <a:schemeClr val="bg1">
                    <a:lumMod val="95000"/>
                  </a:schemeClr>
                </a:solidFill>
                <a:latin typeface="Montserrat" panose="00000500000000000000" pitchFamily="2" charset="-94"/>
              </a:rPr>
              <a:t>Ömer SEYRAN</a:t>
            </a:r>
          </a:p>
          <a:p>
            <a:pPr algn="ctr"/>
            <a:r>
              <a:rPr lang="tr-TR" sz="2200" b="1" dirty="0">
                <a:solidFill>
                  <a:schemeClr val="bg1">
                    <a:lumMod val="95000"/>
                  </a:schemeClr>
                </a:solidFill>
                <a:latin typeface="Montserrat" panose="00000500000000000000" pitchFamily="2" charset="-94"/>
              </a:rPr>
              <a:t>Şube Müdürü</a:t>
            </a:r>
          </a:p>
        </p:txBody>
      </p:sp>
      <p:sp>
        <p:nvSpPr>
          <p:cNvPr id="6" name="Metin kutusu 5">
            <a:extLst>
              <a:ext uri="{FF2B5EF4-FFF2-40B4-BE49-F238E27FC236}">
                <a16:creationId xmlns:a16="http://schemas.microsoft.com/office/drawing/2014/main" id="{DC30F0AD-41DD-4942-ACB6-3FFC19DB4F82}"/>
              </a:ext>
            </a:extLst>
          </p:cNvPr>
          <p:cNvSpPr txBox="1"/>
          <p:nvPr/>
        </p:nvSpPr>
        <p:spPr>
          <a:xfrm>
            <a:off x="4262511" y="4178745"/>
            <a:ext cx="5593080" cy="584775"/>
          </a:xfrm>
          <a:prstGeom prst="rect">
            <a:avLst/>
          </a:prstGeom>
          <a:noFill/>
        </p:spPr>
        <p:txBody>
          <a:bodyPr wrap="square" rtlCol="0">
            <a:spAutoFit/>
          </a:bodyPr>
          <a:lstStyle/>
          <a:p>
            <a:pPr algn="ctr"/>
            <a:r>
              <a:rPr lang="tr-TR" sz="3200" b="1" dirty="0">
                <a:solidFill>
                  <a:schemeClr val="bg1">
                    <a:lumMod val="95000"/>
                  </a:schemeClr>
                </a:solidFill>
                <a:latin typeface="Montserrat" panose="00000500000000000000" pitchFamily="2" charset="-94"/>
              </a:rPr>
              <a:t>TEŞEKKÜR EDERİM…</a:t>
            </a:r>
          </a:p>
        </p:txBody>
      </p:sp>
      <p:sp>
        <p:nvSpPr>
          <p:cNvPr id="9" name="Metin kutusu 8">
            <a:extLst>
              <a:ext uri="{FF2B5EF4-FFF2-40B4-BE49-F238E27FC236}">
                <a16:creationId xmlns:a16="http://schemas.microsoft.com/office/drawing/2014/main" id="{58555B63-8D06-43D6-9A42-1D1671810C35}"/>
              </a:ext>
            </a:extLst>
          </p:cNvPr>
          <p:cNvSpPr txBox="1"/>
          <p:nvPr/>
        </p:nvSpPr>
        <p:spPr>
          <a:xfrm>
            <a:off x="2778370" y="1425171"/>
            <a:ext cx="5593080" cy="769441"/>
          </a:xfrm>
          <a:prstGeom prst="rect">
            <a:avLst/>
          </a:prstGeom>
          <a:noFill/>
        </p:spPr>
        <p:txBody>
          <a:bodyPr wrap="square" rtlCol="0">
            <a:spAutoFit/>
          </a:bodyPr>
          <a:lstStyle/>
          <a:p>
            <a:pPr algn="ctr"/>
            <a:r>
              <a:rPr lang="tr-TR" sz="2200" b="1" dirty="0">
                <a:solidFill>
                  <a:srgbClr val="C00000"/>
                </a:solidFill>
                <a:latin typeface="Montserrat" panose="00000500000000000000" pitchFamily="2" charset="-94"/>
              </a:rPr>
              <a:t>Kırsal Kalkınma ve Örgütlenme </a:t>
            </a:r>
          </a:p>
          <a:p>
            <a:pPr algn="ctr"/>
            <a:r>
              <a:rPr lang="tr-TR" sz="2200" b="1" dirty="0">
                <a:solidFill>
                  <a:srgbClr val="C00000"/>
                </a:solidFill>
                <a:latin typeface="Montserrat" panose="00000500000000000000" pitchFamily="2" charset="-94"/>
              </a:rPr>
              <a:t>Şube Müdürlüğü</a:t>
            </a:r>
          </a:p>
        </p:txBody>
      </p:sp>
    </p:spTree>
    <p:extLst>
      <p:ext uri="{BB962C8B-B14F-4D97-AF65-F5344CB8AC3E}">
        <p14:creationId xmlns:p14="http://schemas.microsoft.com/office/powerpoint/2010/main" val="194711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r>
              <a:rPr lang="tr-TR" b="1" dirty="0">
                <a:solidFill>
                  <a:prstClr val="white"/>
                </a:solidFill>
              </a:rPr>
              <a:t>7</a:t>
            </a: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8" name="Başlık 2">
            <a:extLst>
              <a:ext uri="{FF2B5EF4-FFF2-40B4-BE49-F238E27FC236}">
                <a16:creationId xmlns:a16="http://schemas.microsoft.com/office/drawing/2014/main" id="{FCF59886-CCF3-493E-91CE-BDEC92F7E361}"/>
              </a:ext>
            </a:extLst>
          </p:cNvPr>
          <p:cNvSpPr txBox="1">
            <a:spLocks/>
          </p:cNvSpPr>
          <p:nvPr/>
        </p:nvSpPr>
        <p:spPr>
          <a:xfrm>
            <a:off x="735792" y="1266602"/>
            <a:ext cx="11096129"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000" dirty="0">
                <a:solidFill>
                  <a:srgbClr val="C00000"/>
                </a:solidFill>
                <a:latin typeface="Montserrat" panose="00000500000000000000" pitchFamily="2" charset="-94"/>
                <a:ea typeface="Calibri" panose="020F0502020204030204" pitchFamily="34" charset="0"/>
              </a:rPr>
              <a:t>EKONOMİK YATIRIMLAR İLÇE VE HİBE DAĞILIMI (2006-2024)</a:t>
            </a:r>
            <a:endParaRPr lang="tr-TR" sz="2000" dirty="0">
              <a:latin typeface="Montserrat" panose="00000500000000000000" pitchFamily="2" charset="-94"/>
              <a:ea typeface="Calibri" panose="020F0502020204030204" pitchFamily="34" charset="0"/>
            </a:endParaRPr>
          </a:p>
        </p:txBody>
      </p:sp>
      <p:graphicFrame>
        <p:nvGraphicFramePr>
          <p:cNvPr id="2" name="Tablo 1">
            <a:extLst>
              <a:ext uri="{FF2B5EF4-FFF2-40B4-BE49-F238E27FC236}">
                <a16:creationId xmlns:a16="http://schemas.microsoft.com/office/drawing/2014/main" id="{959D6260-1E33-47AC-89D0-7A4610D38270}"/>
              </a:ext>
            </a:extLst>
          </p:cNvPr>
          <p:cNvGraphicFramePr>
            <a:graphicFrameLocks noGrp="1"/>
          </p:cNvGraphicFramePr>
          <p:nvPr>
            <p:extLst>
              <p:ext uri="{D42A27DB-BD31-4B8C-83A1-F6EECF244321}">
                <p14:modId xmlns:p14="http://schemas.microsoft.com/office/powerpoint/2010/main" val="1774615472"/>
              </p:ext>
            </p:extLst>
          </p:nvPr>
        </p:nvGraphicFramePr>
        <p:xfrm>
          <a:off x="735792" y="1727070"/>
          <a:ext cx="10476159" cy="4589323"/>
        </p:xfrm>
        <a:graphic>
          <a:graphicData uri="http://schemas.openxmlformats.org/drawingml/2006/table">
            <a:tbl>
              <a:tblPr firstRow="1" lastRow="1" bandRow="1"/>
              <a:tblGrid>
                <a:gridCol w="2609658">
                  <a:extLst>
                    <a:ext uri="{9D8B030D-6E8A-4147-A177-3AD203B41FA5}">
                      <a16:colId xmlns:a16="http://schemas.microsoft.com/office/drawing/2014/main" val="3041679302"/>
                    </a:ext>
                  </a:extLst>
                </a:gridCol>
                <a:gridCol w="2786566">
                  <a:extLst>
                    <a:ext uri="{9D8B030D-6E8A-4147-A177-3AD203B41FA5}">
                      <a16:colId xmlns:a16="http://schemas.microsoft.com/office/drawing/2014/main" val="2385465625"/>
                    </a:ext>
                  </a:extLst>
                </a:gridCol>
                <a:gridCol w="5079935">
                  <a:extLst>
                    <a:ext uri="{9D8B030D-6E8A-4147-A177-3AD203B41FA5}">
                      <a16:colId xmlns:a16="http://schemas.microsoft.com/office/drawing/2014/main" val="940337764"/>
                    </a:ext>
                  </a:extLst>
                </a:gridCol>
              </a:tblGrid>
              <a:tr h="628307">
                <a:tc>
                  <a:txBody>
                    <a:bodyPr/>
                    <a:lstStyle/>
                    <a:p>
                      <a:pPr algn="ctr"/>
                      <a:r>
                        <a:rPr lang="tr-TR" sz="16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İlçe Adı</a:t>
                      </a:r>
                      <a:endParaRPr lang="tr-TR" sz="1600"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tr-TR" sz="16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Tamamlanan </a:t>
                      </a:r>
                      <a:endParaRPr lang="tr-TR" sz="1600"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p>
                      <a:pPr algn="ctr"/>
                      <a:r>
                        <a:rPr lang="tr-TR" sz="16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Proje Sayısı</a:t>
                      </a:r>
                      <a:endParaRPr lang="tr-TR" sz="1600"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tr-TR" sz="16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Hibe Tutarı </a:t>
                      </a:r>
                      <a:endParaRPr lang="tr-TR" sz="1600"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p>
                      <a:pPr algn="ctr"/>
                      <a:r>
                        <a:rPr lang="tr-TR" sz="1600" b="1"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rPr>
                        <a:t>(KDV Hariç-TL)</a:t>
                      </a:r>
                      <a:endParaRPr lang="tr-TR" sz="1600" dirty="0">
                        <a:solidFill>
                          <a:srgbClr val="C00000"/>
                        </a:solidFill>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832476"/>
                  </a:ext>
                </a:extLst>
              </a:tr>
              <a:tr h="331056">
                <a:tc>
                  <a:txBody>
                    <a:bodyPr/>
                    <a:lstStyle/>
                    <a:p>
                      <a:pPr algn="just"/>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Akdeniz</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79</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77.290.512,92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646786"/>
                  </a:ext>
                </a:extLst>
              </a:tr>
              <a:tr h="331056">
                <a:tc>
                  <a:txBody>
                    <a:bodyPr/>
                    <a:lstStyle/>
                    <a:p>
                      <a:pPr algn="just"/>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Anamur</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9</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3.151.120,11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646911"/>
                  </a:ext>
                </a:extLst>
              </a:tr>
              <a:tr h="331056">
                <a:tc>
                  <a:txBody>
                    <a:bodyPr/>
                    <a:lstStyle/>
                    <a:p>
                      <a:pPr algn="just"/>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Aydıncık</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4</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7.176.005,02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542361"/>
                  </a:ext>
                </a:extLst>
              </a:tr>
              <a:tr h="331056">
                <a:tc>
                  <a:txBody>
                    <a:bodyPr/>
                    <a:lstStyle/>
                    <a:p>
                      <a:pPr algn="just"/>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Bozyazı</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8</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a:effectLst/>
                          <a:latin typeface="Montserrat" panose="00000500000000000000" pitchFamily="2" charset="-94"/>
                          <a:ea typeface="Times New Roman" panose="02020603050405020304" pitchFamily="18" charset="0"/>
                          <a:cs typeface="Times New Roman" panose="02020603050405020304" pitchFamily="18" charset="0"/>
                        </a:rPr>
                        <a:t>1.299.189,12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12594"/>
                  </a:ext>
                </a:extLst>
              </a:tr>
              <a:tr h="331056">
                <a:tc>
                  <a:txBody>
                    <a:bodyPr/>
                    <a:lstStyle/>
                    <a:p>
                      <a:pPr algn="just"/>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Erdemli</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24</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14.410.072,81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562460"/>
                  </a:ext>
                </a:extLst>
              </a:tr>
              <a:tr h="331056">
                <a:tc>
                  <a:txBody>
                    <a:bodyPr/>
                    <a:lstStyle/>
                    <a:p>
                      <a:pPr algn="just"/>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Gülnar</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1</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157.684,63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202978"/>
                  </a:ext>
                </a:extLst>
              </a:tr>
              <a:tr h="331056">
                <a:tc>
                  <a:txBody>
                    <a:bodyPr/>
                    <a:lstStyle/>
                    <a:p>
                      <a:pPr algn="just"/>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Mezitli</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1</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208.125,00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834791"/>
                  </a:ext>
                </a:extLst>
              </a:tr>
              <a:tr h="331056">
                <a:tc>
                  <a:txBody>
                    <a:bodyPr/>
                    <a:lstStyle/>
                    <a:p>
                      <a:pPr algn="just"/>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Mut</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10</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11.082.691,09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079280"/>
                  </a:ext>
                </a:extLst>
              </a:tr>
              <a:tr h="331056">
                <a:tc>
                  <a:txBody>
                    <a:bodyPr/>
                    <a:lstStyle/>
                    <a:p>
                      <a:pPr algn="just"/>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Silifke</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25</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13.443.106,64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891163"/>
                  </a:ext>
                </a:extLst>
              </a:tr>
              <a:tr h="331056">
                <a:tc>
                  <a:txBody>
                    <a:bodyPr/>
                    <a:lstStyle/>
                    <a:p>
                      <a:pPr algn="just"/>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Tarsus</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44</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2.209.388,50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02932"/>
                  </a:ext>
                </a:extLst>
              </a:tr>
              <a:tr h="325228">
                <a:tc>
                  <a:txBody>
                    <a:bodyPr/>
                    <a:lstStyle/>
                    <a:p>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Toroslar</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8</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dirty="0">
                          <a:effectLst/>
                          <a:latin typeface="Montserrat" panose="00000500000000000000" pitchFamily="2" charset="-94"/>
                          <a:ea typeface="Times New Roman" panose="02020603050405020304" pitchFamily="18" charset="0"/>
                          <a:cs typeface="Times New Roman" panose="02020603050405020304" pitchFamily="18" charset="0"/>
                        </a:rPr>
                        <a:t>3.287.794,06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22005"/>
                  </a:ext>
                </a:extLst>
              </a:tr>
              <a:tr h="325228">
                <a:tc>
                  <a:txBody>
                    <a:bodyPr/>
                    <a:lstStyle/>
                    <a:p>
                      <a:pPr algn="ctr"/>
                      <a:r>
                        <a:rPr lang="tr-TR" sz="1600" b="1" dirty="0">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Toplam</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b="1">
                          <a:solidFill>
                            <a:srgbClr val="000000"/>
                          </a:solidFill>
                          <a:effectLst/>
                          <a:latin typeface="Montserrat" panose="00000500000000000000" pitchFamily="2" charset="-94"/>
                          <a:ea typeface="Times New Roman" panose="02020603050405020304" pitchFamily="18" charset="0"/>
                          <a:cs typeface="Times New Roman" panose="02020603050405020304" pitchFamily="18" charset="0"/>
                        </a:rPr>
                        <a:t>213</a:t>
                      </a:r>
                      <a:endParaRPr lang="tr-TR" sz="160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600" b="1" dirty="0">
                          <a:effectLst/>
                          <a:latin typeface="Montserrat" panose="00000500000000000000" pitchFamily="2" charset="-94"/>
                          <a:ea typeface="Times New Roman" panose="02020603050405020304" pitchFamily="18" charset="0"/>
                          <a:cs typeface="Times New Roman" panose="02020603050405020304" pitchFamily="18" charset="0"/>
                        </a:rPr>
                        <a:t>133.715.689,92</a:t>
                      </a:r>
                      <a:endParaRPr lang="tr-TR" sz="1600" dirty="0">
                        <a:effectLst/>
                        <a:latin typeface="Montserrat" panose="00000500000000000000" pitchFamily="2" charset="-94"/>
                        <a:ea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324327"/>
                  </a:ext>
                </a:extLst>
              </a:tr>
            </a:tbl>
          </a:graphicData>
        </a:graphic>
      </p:graphicFrame>
    </p:spTree>
    <p:extLst>
      <p:ext uri="{BB962C8B-B14F-4D97-AF65-F5344CB8AC3E}">
        <p14:creationId xmlns:p14="http://schemas.microsoft.com/office/powerpoint/2010/main" val="1321418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386703" cy="365125"/>
          </a:xfrm>
          <a:solidFill>
            <a:srgbClr val="C00000"/>
          </a:solidFill>
        </p:spPr>
        <p:txBody>
          <a:bodyPr/>
          <a:lstStyle/>
          <a:p>
            <a:pPr defTabSz="914354">
              <a:defRPr/>
            </a:pPr>
            <a:r>
              <a:rPr lang="tr-TR" b="1" dirty="0">
                <a:solidFill>
                  <a:prstClr val="white"/>
                </a:solidFill>
              </a:rPr>
              <a:t>31</a:t>
            </a: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graphicFrame>
        <p:nvGraphicFramePr>
          <p:cNvPr id="7" name="İçerik Yer Tutucusu 6">
            <a:extLst>
              <a:ext uri="{FF2B5EF4-FFF2-40B4-BE49-F238E27FC236}">
                <a16:creationId xmlns:a16="http://schemas.microsoft.com/office/drawing/2014/main" id="{AB7D7440-2230-4ED3-93E9-4466CD4ABFDB}"/>
              </a:ext>
            </a:extLst>
          </p:cNvPr>
          <p:cNvGraphicFramePr>
            <a:graphicFrameLocks noGrp="1"/>
          </p:cNvGraphicFramePr>
          <p:nvPr>
            <p:ph idx="1"/>
          </p:nvPr>
        </p:nvGraphicFramePr>
        <p:xfrm>
          <a:off x="775665" y="2055389"/>
          <a:ext cx="10689504" cy="2486977"/>
        </p:xfrm>
        <a:graphic>
          <a:graphicData uri="http://schemas.openxmlformats.org/drawingml/2006/table">
            <a:tbl>
              <a:tblPr>
                <a:tableStyleId>{5940675A-B579-460E-94D1-54222C63F5DA}</a:tableStyleId>
              </a:tblPr>
              <a:tblGrid>
                <a:gridCol w="1074097">
                  <a:extLst>
                    <a:ext uri="{9D8B030D-6E8A-4147-A177-3AD203B41FA5}">
                      <a16:colId xmlns:a16="http://schemas.microsoft.com/office/drawing/2014/main" val="1886973395"/>
                    </a:ext>
                  </a:extLst>
                </a:gridCol>
                <a:gridCol w="1256823">
                  <a:extLst>
                    <a:ext uri="{9D8B030D-6E8A-4147-A177-3AD203B41FA5}">
                      <a16:colId xmlns:a16="http://schemas.microsoft.com/office/drawing/2014/main" val="1381809707"/>
                    </a:ext>
                  </a:extLst>
                </a:gridCol>
                <a:gridCol w="1649944">
                  <a:extLst>
                    <a:ext uri="{9D8B030D-6E8A-4147-A177-3AD203B41FA5}">
                      <a16:colId xmlns:a16="http://schemas.microsoft.com/office/drawing/2014/main" val="1634442477"/>
                    </a:ext>
                  </a:extLst>
                </a:gridCol>
                <a:gridCol w="1482963">
                  <a:extLst>
                    <a:ext uri="{9D8B030D-6E8A-4147-A177-3AD203B41FA5}">
                      <a16:colId xmlns:a16="http://schemas.microsoft.com/office/drawing/2014/main" val="947719527"/>
                    </a:ext>
                  </a:extLst>
                </a:gridCol>
                <a:gridCol w="1613771">
                  <a:extLst>
                    <a:ext uri="{9D8B030D-6E8A-4147-A177-3AD203B41FA5}">
                      <a16:colId xmlns:a16="http://schemas.microsoft.com/office/drawing/2014/main" val="1719547827"/>
                    </a:ext>
                  </a:extLst>
                </a:gridCol>
                <a:gridCol w="1436895">
                  <a:extLst>
                    <a:ext uri="{9D8B030D-6E8A-4147-A177-3AD203B41FA5}">
                      <a16:colId xmlns:a16="http://schemas.microsoft.com/office/drawing/2014/main" val="618827625"/>
                    </a:ext>
                  </a:extLst>
                </a:gridCol>
                <a:gridCol w="2175011">
                  <a:extLst>
                    <a:ext uri="{9D8B030D-6E8A-4147-A177-3AD203B41FA5}">
                      <a16:colId xmlns:a16="http://schemas.microsoft.com/office/drawing/2014/main" val="6769641"/>
                    </a:ext>
                  </a:extLst>
                </a:gridCol>
              </a:tblGrid>
              <a:tr h="89882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Etap No</a:t>
                      </a:r>
                      <a:endParaRPr lang="tr-TR" sz="1500" b="1" i="0" u="none" strike="noStrike" kern="1200" dirty="0">
                        <a:solidFill>
                          <a:srgbClr val="C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Yıl</a:t>
                      </a:r>
                      <a:endParaRPr lang="tr-TR" sz="1500" b="1" i="0" u="none" strike="noStrike" kern="1200" dirty="0">
                        <a:solidFill>
                          <a:srgbClr val="C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Toplam Proje</a:t>
                      </a:r>
                    </a:p>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Başvuru Sayısı</a:t>
                      </a:r>
                      <a:endParaRPr lang="tr-TR" sz="1500" b="1" i="0" u="none" strike="noStrike" kern="1200" dirty="0">
                        <a:solidFill>
                          <a:srgbClr val="C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Merkezde Kabul Edilen Proje Sayısı</a:t>
                      </a:r>
                      <a:endParaRPr lang="tr-TR" sz="1500" b="1" i="0" u="none" strike="noStrike" kern="1200" dirty="0">
                        <a:solidFill>
                          <a:srgbClr val="C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Sözleşme</a:t>
                      </a:r>
                      <a:r>
                        <a:rPr lang="tr-TR" sz="1500" b="1" u="none" strike="noStrike" kern="1200" baseline="0" dirty="0">
                          <a:solidFill>
                            <a:srgbClr val="C00000"/>
                          </a:solidFill>
                          <a:effectLst/>
                          <a:latin typeface="Montserrat" panose="00000500000000000000" pitchFamily="2" charset="-94"/>
                          <a:cs typeface="Times New Roman" panose="02020603050405020304" pitchFamily="18" charset="0"/>
                        </a:rPr>
                        <a:t> </a:t>
                      </a:r>
                      <a:r>
                        <a:rPr lang="tr-TR" sz="1500" b="1" u="none" strike="noStrike" kern="1200" dirty="0">
                          <a:solidFill>
                            <a:srgbClr val="C00000"/>
                          </a:solidFill>
                          <a:effectLst/>
                          <a:latin typeface="Montserrat" panose="00000500000000000000" pitchFamily="2" charset="-94"/>
                          <a:cs typeface="Times New Roman" panose="02020603050405020304" pitchFamily="18" charset="0"/>
                        </a:rPr>
                        <a:t>İmzalanan </a:t>
                      </a:r>
                    </a:p>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Proje Sayısı</a:t>
                      </a:r>
                      <a:endParaRPr lang="tr-TR" sz="1500" b="1" i="0" u="none" strike="noStrike" kern="1200" dirty="0">
                        <a:solidFill>
                          <a:srgbClr val="C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Tamamlanan Proje Sayısı</a:t>
                      </a:r>
                      <a:endParaRPr lang="tr-TR" sz="1500" b="1" i="0" u="none" strike="noStrike" kern="1200" dirty="0">
                        <a:solidFill>
                          <a:srgbClr val="C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Ödenen Hibe Miktarı </a:t>
                      </a:r>
                    </a:p>
                    <a:p>
                      <a:pPr marL="0" algn="ctr" defTabSz="685800" rtl="0" eaLnBrk="1" fontAlgn="ctr" latinLnBrk="0" hangingPunct="1"/>
                      <a:r>
                        <a:rPr lang="tr-TR" sz="1500" b="1" u="none" strike="noStrike" dirty="0">
                          <a:solidFill>
                            <a:srgbClr val="C00000"/>
                          </a:solidFill>
                          <a:effectLst/>
                          <a:latin typeface="Montserrat" panose="00000500000000000000" pitchFamily="2" charset="-94"/>
                          <a:cs typeface="Arial" panose="020B0604020202020204" pitchFamily="34" charset="0"/>
                        </a:rPr>
                        <a:t>(KDV</a:t>
                      </a:r>
                      <a:r>
                        <a:rPr lang="tr-TR" sz="1500" b="1" u="none" strike="noStrike" baseline="0" dirty="0">
                          <a:solidFill>
                            <a:srgbClr val="C00000"/>
                          </a:solidFill>
                          <a:effectLst/>
                          <a:latin typeface="Montserrat" panose="00000500000000000000" pitchFamily="2" charset="-94"/>
                          <a:cs typeface="Arial" panose="020B0604020202020204" pitchFamily="34" charset="0"/>
                        </a:rPr>
                        <a:t> Hariç-</a:t>
                      </a:r>
                      <a:r>
                        <a:rPr lang="tr-TR" sz="1500" b="1" u="none" strike="noStrike" dirty="0">
                          <a:solidFill>
                            <a:srgbClr val="C00000"/>
                          </a:solidFill>
                          <a:effectLst/>
                          <a:latin typeface="Montserrat" panose="00000500000000000000" pitchFamily="2" charset="-94"/>
                          <a:cs typeface="Arial" panose="020B0604020202020204" pitchFamily="34" charset="0"/>
                        </a:rPr>
                        <a:t>TL)</a:t>
                      </a:r>
                      <a:endParaRPr lang="tr-TR" sz="1500" b="1" i="0" u="none" strike="noStrike" kern="1200" dirty="0">
                        <a:solidFill>
                          <a:srgbClr val="C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774485"/>
                  </a:ext>
                </a:extLst>
              </a:tr>
              <a:tr h="52225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b" latinLnBrk="0" hangingPunct="1"/>
                      <a:r>
                        <a:rPr lang="tr-TR" sz="1600" b="1" u="none" strike="noStrike" kern="1200" dirty="0">
                          <a:effectLst/>
                          <a:latin typeface="Montserrat" panose="00000500000000000000" pitchFamily="2" charset="-94"/>
                          <a:cs typeface="Times New Roman" panose="02020603050405020304" pitchFamily="18" charset="0"/>
                        </a:rPr>
                        <a:t>14.2</a:t>
                      </a:r>
                      <a:endParaRPr lang="tr-TR" sz="1600" b="1" i="0" u="none" strike="noStrike" kern="1200" dirty="0">
                        <a:solidFill>
                          <a:srgbClr val="0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b" latinLnBrk="0" hangingPunct="1"/>
                      <a:r>
                        <a:rPr lang="tr-TR" sz="1600" u="none" strike="noStrike" kern="1200" dirty="0">
                          <a:effectLst/>
                          <a:latin typeface="Montserrat" panose="00000500000000000000" pitchFamily="2" charset="-94"/>
                          <a:cs typeface="Times New Roman" panose="02020603050405020304" pitchFamily="18" charset="0"/>
                        </a:rPr>
                        <a:t>2022</a:t>
                      </a:r>
                      <a:endParaRPr lang="tr-TR" sz="1600" b="0" i="0" u="none" strike="noStrike" kern="1200" dirty="0">
                        <a:solidFill>
                          <a:srgbClr val="0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1027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Montserrat" panose="00000500000000000000" pitchFamily="2" charset="-94"/>
                        </a:rPr>
                        <a:t>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Montserrat" panose="00000500000000000000" pitchFamily="2" charset="-94"/>
                        </a:rPr>
                        <a:t>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5.019.483,04</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59267"/>
                  </a:ext>
                </a:extLst>
              </a:tr>
              <a:tr h="501363">
                <a:tc>
                  <a:txBody>
                    <a:bodyPr/>
                    <a:lstStyle/>
                    <a:p>
                      <a:pPr marL="0" algn="ctr" defTabSz="685800" rtl="0" eaLnBrk="1" fontAlgn="b" latinLnBrk="0" hangingPunct="1"/>
                      <a:r>
                        <a:rPr lang="tr-TR" sz="1600" b="1" i="0" u="none" strike="noStrike" kern="1200" dirty="0">
                          <a:solidFill>
                            <a:schemeClr val="tx1"/>
                          </a:solidFill>
                          <a:effectLst/>
                          <a:latin typeface="Montserrat" panose="00000500000000000000" pitchFamily="2" charset="-94"/>
                          <a:ea typeface="+mn-ea"/>
                          <a:cs typeface="Times New Roman" panose="02020603050405020304" pitchFamily="18" charset="0"/>
                        </a:rPr>
                        <a:t>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fontAlgn="b" latinLnBrk="0" hangingPunct="1"/>
                      <a:r>
                        <a:rPr lang="tr-TR" sz="1600" b="0" i="0" u="none" strike="noStrike" kern="1200" dirty="0">
                          <a:solidFill>
                            <a:schemeClr val="tx1"/>
                          </a:solidFill>
                          <a:effectLst/>
                          <a:latin typeface="Montserrat" panose="00000500000000000000" pitchFamily="2" charset="-94"/>
                          <a:ea typeface="+mn-ea"/>
                          <a:cs typeface="Times New Roman" panose="02020603050405020304" pitchFamily="18" charset="0"/>
                        </a:rPr>
                        <a:t>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1447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Montserrat" panose="00000500000000000000" pitchFamily="2" charset="-94"/>
                        </a:rPr>
                        <a:t>10.637.442,35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324381"/>
                  </a:ext>
                </a:extLst>
              </a:tr>
              <a:tr h="564532">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b" latinLnBrk="0" hangingPunct="1"/>
                      <a:r>
                        <a:rPr lang="tr-TR" sz="1600" b="1" u="none" strike="noStrike" kern="1200" dirty="0">
                          <a:solidFill>
                            <a:schemeClr val="tx1"/>
                          </a:solidFill>
                          <a:effectLst/>
                          <a:latin typeface="Montserrat" panose="00000500000000000000" pitchFamily="2" charset="-94"/>
                          <a:cs typeface="Times New Roman" panose="02020603050405020304" pitchFamily="18" charset="0"/>
                        </a:rPr>
                        <a:t>Toplam</a:t>
                      </a:r>
                      <a:endParaRPr lang="tr-TR" sz="1600" b="1" i="0" u="none" strike="noStrike" kern="1200" dirty="0">
                        <a:solidFill>
                          <a:schemeClr val="tx1"/>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ctr" defTabSz="685800" rtl="0" eaLnBrk="1" fontAlgn="b" latinLnBrk="0" hangingPunct="1"/>
                      <a:endParaRPr lang="tr-TR" sz="1600" b="0" i="0" u="none" strike="noStrike" kern="1200" dirty="0">
                        <a:solidFill>
                          <a:srgbClr val="000000"/>
                        </a:solidFill>
                        <a:effectLst/>
                        <a:latin typeface="Times New Roman" panose="02020603050405020304" pitchFamily="18" charset="0"/>
                        <a:ea typeface="+mn-ea"/>
                        <a:cs typeface="+mn-cs"/>
                      </a:endParaRPr>
                    </a:p>
                  </a:txBody>
                  <a:tcPr marL="9525" marR="9525" marT="9525" marB="0" anchor="b"/>
                </a:tc>
                <a:tc>
                  <a:txBody>
                    <a:bodyPr/>
                    <a:lstStyle/>
                    <a:p>
                      <a:pPr algn="ctr" fontAlgn="ctr"/>
                      <a:r>
                        <a:rPr lang="tr-TR" sz="1600" b="1" i="0" u="none" strike="noStrike" dirty="0">
                          <a:solidFill>
                            <a:srgbClr val="000000"/>
                          </a:solidFill>
                          <a:effectLst/>
                          <a:latin typeface="Montserrat" panose="00000500000000000000" pitchFamily="2" charset="-94"/>
                        </a:rPr>
                        <a:t>2474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600" b="1" i="0" u="none" strike="noStrike" dirty="0">
                          <a:solidFill>
                            <a:srgbClr val="000000"/>
                          </a:solidFill>
                          <a:effectLst/>
                          <a:latin typeface="Montserrat" panose="00000500000000000000" pitchFamily="2" charset="-94"/>
                        </a:rPr>
                        <a:t>746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600" b="1" i="0" u="none" strike="noStrike" dirty="0">
                          <a:solidFill>
                            <a:srgbClr val="000000"/>
                          </a:solidFill>
                          <a:effectLst/>
                          <a:latin typeface="Montserrat" panose="00000500000000000000" pitchFamily="2" charset="-94"/>
                        </a:rPr>
                        <a:t>532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600" b="1" i="0" u="none" strike="noStrike" dirty="0">
                          <a:solidFill>
                            <a:srgbClr val="000000"/>
                          </a:solidFill>
                          <a:effectLst/>
                          <a:latin typeface="Montserrat" panose="00000500000000000000" pitchFamily="2" charset="-94"/>
                        </a:rPr>
                        <a:t>477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600" b="1" i="0" u="none" strike="noStrike" dirty="0">
                          <a:solidFill>
                            <a:srgbClr val="000000"/>
                          </a:solidFill>
                          <a:effectLst/>
                          <a:latin typeface="Montserrat" panose="00000500000000000000" pitchFamily="2" charset="-94"/>
                        </a:rPr>
                        <a:t>15.656.925,39</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1115385"/>
                  </a:ext>
                </a:extLst>
              </a:tr>
            </a:tbl>
          </a:graphicData>
        </a:graphic>
      </p:graphicFrame>
      <p:sp>
        <p:nvSpPr>
          <p:cNvPr id="11" name="Başlık 2">
            <a:extLst>
              <a:ext uri="{FF2B5EF4-FFF2-40B4-BE49-F238E27FC236}">
                <a16:creationId xmlns:a16="http://schemas.microsoft.com/office/drawing/2014/main" id="{9AFFBCA9-787C-498B-AF8D-D7E176898A3F}"/>
              </a:ext>
            </a:extLst>
          </p:cNvPr>
          <p:cNvSpPr txBox="1">
            <a:spLocks noGrp="1"/>
          </p:cNvSpPr>
          <p:nvPr>
            <p:ph type="title"/>
          </p:nvPr>
        </p:nvSpPr>
        <p:spPr>
          <a:xfrm>
            <a:off x="775665" y="1403527"/>
            <a:ext cx="10515600"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000" dirty="0">
                <a:solidFill>
                  <a:srgbClr val="C00000"/>
                </a:solidFill>
                <a:latin typeface="Montserrat" panose="00000500000000000000" pitchFamily="2" charset="-94"/>
                <a:ea typeface="Calibri" panose="020F0502020204030204" pitchFamily="34" charset="0"/>
              </a:rPr>
              <a:t>A İŞ PLANI (MAKİNA-EKİPMAN) PROJE BİLGİLERİ (2022-2023)</a:t>
            </a:r>
          </a:p>
        </p:txBody>
      </p:sp>
    </p:spTree>
    <p:extLst>
      <p:ext uri="{BB962C8B-B14F-4D97-AF65-F5344CB8AC3E}">
        <p14:creationId xmlns:p14="http://schemas.microsoft.com/office/powerpoint/2010/main" val="41583652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635408" y="6433340"/>
            <a:ext cx="434672" cy="365125"/>
          </a:xfrm>
          <a:solidFill>
            <a:srgbClr val="C00000"/>
          </a:solidFill>
        </p:spPr>
        <p:txBody>
          <a:bodyPr/>
          <a:lstStyle/>
          <a:p>
            <a:pPr defTabSz="914354">
              <a:defRPr/>
            </a:pPr>
            <a:fld id="{3F7AE45D-CE5E-47D8-91F7-51ECF382DCEA}" type="slidenum">
              <a:rPr lang="tr-TR" b="1">
                <a:solidFill>
                  <a:prstClr val="white"/>
                </a:solidFill>
              </a:rPr>
              <a:pPr defTabSz="914354">
                <a:defRPr/>
              </a:pPr>
              <a:t>71</a:t>
            </a:fld>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graphicFrame>
        <p:nvGraphicFramePr>
          <p:cNvPr id="7" name="İçerik Yer Tutucusu 6">
            <a:extLst>
              <a:ext uri="{FF2B5EF4-FFF2-40B4-BE49-F238E27FC236}">
                <a16:creationId xmlns:a16="http://schemas.microsoft.com/office/drawing/2014/main" id="{AB7D7440-2230-4ED3-93E9-4466CD4ABFDB}"/>
              </a:ext>
            </a:extLst>
          </p:cNvPr>
          <p:cNvGraphicFramePr>
            <a:graphicFrameLocks noGrp="1"/>
          </p:cNvGraphicFramePr>
          <p:nvPr>
            <p:ph idx="1"/>
            <p:extLst>
              <p:ext uri="{D42A27DB-BD31-4B8C-83A1-F6EECF244321}">
                <p14:modId xmlns:p14="http://schemas.microsoft.com/office/powerpoint/2010/main" val="749660055"/>
              </p:ext>
            </p:extLst>
          </p:nvPr>
        </p:nvGraphicFramePr>
        <p:xfrm>
          <a:off x="900739" y="1859382"/>
          <a:ext cx="9973592" cy="4399672"/>
        </p:xfrm>
        <a:graphic>
          <a:graphicData uri="http://schemas.openxmlformats.org/drawingml/2006/table">
            <a:tbl>
              <a:tblPr>
                <a:tableStyleId>{5940675A-B579-460E-94D1-54222C63F5DA}</a:tableStyleId>
              </a:tblPr>
              <a:tblGrid>
                <a:gridCol w="2946457">
                  <a:extLst>
                    <a:ext uri="{9D8B030D-6E8A-4147-A177-3AD203B41FA5}">
                      <a16:colId xmlns:a16="http://schemas.microsoft.com/office/drawing/2014/main" val="1886973395"/>
                    </a:ext>
                  </a:extLst>
                </a:gridCol>
                <a:gridCol w="3060204">
                  <a:extLst>
                    <a:ext uri="{9D8B030D-6E8A-4147-A177-3AD203B41FA5}">
                      <a16:colId xmlns:a16="http://schemas.microsoft.com/office/drawing/2014/main" val="1381809707"/>
                    </a:ext>
                  </a:extLst>
                </a:gridCol>
                <a:gridCol w="3966931">
                  <a:extLst>
                    <a:ext uri="{9D8B030D-6E8A-4147-A177-3AD203B41FA5}">
                      <a16:colId xmlns:a16="http://schemas.microsoft.com/office/drawing/2014/main" val="1634442477"/>
                    </a:ext>
                  </a:extLst>
                </a:gridCol>
              </a:tblGrid>
              <a:tr h="57432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İlçe</a:t>
                      </a:r>
                      <a:endParaRPr lang="tr-TR" sz="1500" b="1" i="0" u="none" strike="noStrike" kern="1200" dirty="0">
                        <a:solidFill>
                          <a:srgbClr val="C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Tamamlanan </a:t>
                      </a:r>
                    </a:p>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Proje Sayısı</a:t>
                      </a:r>
                      <a:endParaRPr lang="tr-TR" sz="1500" b="1" i="0" u="none" strike="noStrike" kern="1200" dirty="0">
                        <a:solidFill>
                          <a:srgbClr val="C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685800" rtl="0" eaLnBrk="1" fontAlgn="ctr" latinLnBrk="0" hangingPunct="1"/>
                      <a:r>
                        <a:rPr lang="tr-TR" sz="1500" b="1" u="none" strike="noStrike" kern="1200" dirty="0">
                          <a:solidFill>
                            <a:srgbClr val="C00000"/>
                          </a:solidFill>
                          <a:effectLst/>
                          <a:latin typeface="Montserrat" panose="00000500000000000000" pitchFamily="2" charset="-94"/>
                          <a:cs typeface="Times New Roman" panose="02020603050405020304" pitchFamily="18" charset="0"/>
                        </a:rPr>
                        <a:t>Ödenen Hibe Miktarı </a:t>
                      </a:r>
                    </a:p>
                    <a:p>
                      <a:pPr marL="0" algn="ctr" defTabSz="685800" rtl="0" eaLnBrk="1" fontAlgn="ctr" latinLnBrk="0" hangingPunct="1"/>
                      <a:r>
                        <a:rPr lang="tr-TR" sz="1500" b="1" u="none" strike="noStrike" dirty="0">
                          <a:solidFill>
                            <a:srgbClr val="C00000"/>
                          </a:solidFill>
                          <a:effectLst/>
                          <a:latin typeface="Montserrat" panose="00000500000000000000" pitchFamily="2" charset="-94"/>
                          <a:cs typeface="Arial" panose="020B0604020202020204" pitchFamily="34" charset="0"/>
                        </a:rPr>
                        <a:t>(KDV</a:t>
                      </a:r>
                      <a:r>
                        <a:rPr lang="tr-TR" sz="1500" b="1" u="none" strike="noStrike" baseline="0" dirty="0">
                          <a:solidFill>
                            <a:srgbClr val="C00000"/>
                          </a:solidFill>
                          <a:effectLst/>
                          <a:latin typeface="Montserrat" panose="00000500000000000000" pitchFamily="2" charset="-94"/>
                          <a:cs typeface="Arial" panose="020B0604020202020204" pitchFamily="34" charset="0"/>
                        </a:rPr>
                        <a:t> Hariç-</a:t>
                      </a:r>
                      <a:r>
                        <a:rPr lang="tr-TR" sz="1500" b="1" u="none" strike="noStrike" dirty="0">
                          <a:solidFill>
                            <a:srgbClr val="C00000"/>
                          </a:solidFill>
                          <a:effectLst/>
                          <a:latin typeface="Montserrat" panose="00000500000000000000" pitchFamily="2" charset="-94"/>
                          <a:cs typeface="Arial" panose="020B0604020202020204" pitchFamily="34" charset="0"/>
                        </a:rPr>
                        <a:t>TL)</a:t>
                      </a:r>
                      <a:endParaRPr lang="tr-TR" sz="1500" b="1" i="0" u="none" strike="noStrike" kern="1200" dirty="0">
                        <a:solidFill>
                          <a:srgbClr val="C00000"/>
                        </a:solidFill>
                        <a:effectLst/>
                        <a:latin typeface="Montserrat" panose="00000500000000000000" pitchFamily="2" charset="-94"/>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774485"/>
                  </a:ext>
                </a:extLst>
              </a:tr>
              <a:tr h="258761">
                <a:tc>
                  <a:txBody>
                    <a:bodyPr/>
                    <a:lstStyle/>
                    <a:p>
                      <a:pPr lvl="0" algn="l" fontAlgn="ctr"/>
                      <a:r>
                        <a:rPr lang="tr-TR" sz="1600" b="0" i="0" u="none" strike="noStrike" dirty="0">
                          <a:solidFill>
                            <a:srgbClr val="000000"/>
                          </a:solidFill>
                          <a:effectLst/>
                          <a:latin typeface="Montserrat" panose="00000500000000000000" pitchFamily="2" charset="-94"/>
                        </a:rPr>
                        <a:t>Akdeniz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1.708.978,79</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59267"/>
                  </a:ext>
                </a:extLst>
              </a:tr>
              <a:tr h="270733">
                <a:tc>
                  <a:txBody>
                    <a:bodyPr/>
                    <a:lstStyle/>
                    <a:p>
                      <a:pPr lvl="0" algn="l" fontAlgn="ctr"/>
                      <a:r>
                        <a:rPr lang="tr-TR" sz="1600" b="0" i="0" u="none" strike="noStrike" dirty="0">
                          <a:solidFill>
                            <a:srgbClr val="000000"/>
                          </a:solidFill>
                          <a:effectLst/>
                          <a:latin typeface="Montserrat" panose="00000500000000000000" pitchFamily="2" charset="-94"/>
                        </a:rPr>
                        <a:t>Anamur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Montserrat" panose="00000500000000000000" pitchFamily="2" charset="-94"/>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83.848,15</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037815"/>
                  </a:ext>
                </a:extLst>
              </a:tr>
              <a:tr h="261754">
                <a:tc>
                  <a:txBody>
                    <a:bodyPr/>
                    <a:lstStyle/>
                    <a:p>
                      <a:pPr lvl="0" algn="l" fontAlgn="ctr"/>
                      <a:r>
                        <a:rPr lang="tr-TR" sz="1600" b="0" i="0" u="none" strike="noStrike" dirty="0">
                          <a:solidFill>
                            <a:srgbClr val="000000"/>
                          </a:solidFill>
                          <a:effectLst/>
                          <a:latin typeface="Montserrat" panose="00000500000000000000" pitchFamily="2" charset="-94"/>
                        </a:rPr>
                        <a:t>Aydıncık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330.730,00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401233"/>
                  </a:ext>
                </a:extLst>
              </a:tr>
              <a:tr h="261754">
                <a:tc>
                  <a:txBody>
                    <a:bodyPr/>
                    <a:lstStyle/>
                    <a:p>
                      <a:pPr lvl="0" algn="l" fontAlgn="ctr"/>
                      <a:r>
                        <a:rPr lang="tr-TR" sz="1600" b="0" i="0" u="none" strike="noStrike" dirty="0">
                          <a:solidFill>
                            <a:srgbClr val="000000"/>
                          </a:solidFill>
                          <a:effectLst/>
                          <a:latin typeface="Montserrat" panose="00000500000000000000" pitchFamily="2" charset="-94"/>
                        </a:rPr>
                        <a:t>Bozyazı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254.925,00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39868"/>
                  </a:ext>
                </a:extLst>
              </a:tr>
              <a:tr h="261754">
                <a:tc>
                  <a:txBody>
                    <a:bodyPr/>
                    <a:lstStyle/>
                    <a:p>
                      <a:pPr lvl="0" algn="l" fontAlgn="ctr"/>
                      <a:r>
                        <a:rPr lang="tr-TR" sz="1600" b="0" i="0" u="none" strike="noStrike" dirty="0">
                          <a:solidFill>
                            <a:srgbClr val="000000"/>
                          </a:solidFill>
                          <a:effectLst/>
                          <a:latin typeface="Montserrat" panose="00000500000000000000" pitchFamily="2" charset="-94"/>
                        </a:rPr>
                        <a:t>Erdemli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384.828,50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3385482"/>
                  </a:ext>
                </a:extLst>
              </a:tr>
              <a:tr h="261754">
                <a:tc>
                  <a:txBody>
                    <a:bodyPr/>
                    <a:lstStyle/>
                    <a:p>
                      <a:pPr lvl="0" algn="l" fontAlgn="ctr"/>
                      <a:r>
                        <a:rPr lang="tr-TR" sz="1600" b="0" i="0" u="none" strike="noStrike" dirty="0">
                          <a:solidFill>
                            <a:srgbClr val="000000"/>
                          </a:solidFill>
                          <a:effectLst/>
                          <a:latin typeface="Montserrat" panose="00000500000000000000" pitchFamily="2" charset="-94"/>
                        </a:rPr>
                        <a:t>Gülnar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1.702.491,19</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480669"/>
                  </a:ext>
                </a:extLst>
              </a:tr>
              <a:tr h="313591">
                <a:tc>
                  <a:txBody>
                    <a:bodyPr/>
                    <a:lstStyle/>
                    <a:p>
                      <a:pPr lvl="0" algn="l" fontAlgn="ctr"/>
                      <a:r>
                        <a:rPr lang="tr-TR" sz="1600" b="0" i="0" u="none" strike="noStrike" dirty="0">
                          <a:solidFill>
                            <a:srgbClr val="000000"/>
                          </a:solidFill>
                          <a:effectLst/>
                          <a:latin typeface="Montserrat" panose="00000500000000000000" pitchFamily="2" charset="-94"/>
                        </a:rPr>
                        <a:t>Mezitli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98.621,50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324381"/>
                  </a:ext>
                </a:extLst>
              </a:tr>
              <a:tr h="261754">
                <a:tc>
                  <a:txBody>
                    <a:bodyPr/>
                    <a:lstStyle/>
                    <a:p>
                      <a:pPr lvl="0" algn="l" fontAlgn="ctr"/>
                      <a:r>
                        <a:rPr lang="tr-TR" sz="1600" b="0" i="0" u="none" strike="noStrike" dirty="0">
                          <a:solidFill>
                            <a:srgbClr val="000000"/>
                          </a:solidFill>
                          <a:effectLst/>
                          <a:latin typeface="Montserrat" panose="00000500000000000000" pitchFamily="2" charset="-94"/>
                        </a:rPr>
                        <a:t>Toroslar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493.755,00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940356"/>
                  </a:ext>
                </a:extLst>
              </a:tr>
              <a:tr h="261754">
                <a:tc>
                  <a:txBody>
                    <a:bodyPr/>
                    <a:lstStyle/>
                    <a:p>
                      <a:pPr lvl="0" algn="l" fontAlgn="ctr"/>
                      <a:r>
                        <a:rPr lang="tr-TR" sz="1600" b="0" i="0" u="none" strike="noStrike" dirty="0">
                          <a:solidFill>
                            <a:srgbClr val="000000"/>
                          </a:solidFill>
                          <a:effectLst/>
                          <a:latin typeface="Montserrat" panose="00000500000000000000" pitchFamily="2" charset="-94"/>
                        </a:rPr>
                        <a:t>Mut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911.618,20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902278"/>
                  </a:ext>
                </a:extLst>
              </a:tr>
              <a:tr h="261754">
                <a:tc>
                  <a:txBody>
                    <a:bodyPr/>
                    <a:lstStyle/>
                    <a:p>
                      <a:pPr lvl="0" algn="l" fontAlgn="ctr"/>
                      <a:r>
                        <a:rPr lang="tr-TR" sz="1600" b="0" i="0" u="none" strike="noStrike" dirty="0">
                          <a:solidFill>
                            <a:srgbClr val="000000"/>
                          </a:solidFill>
                          <a:effectLst/>
                          <a:latin typeface="Montserrat" panose="00000500000000000000" pitchFamily="2" charset="-94"/>
                        </a:rPr>
                        <a:t>Silifke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398.024,54</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916519"/>
                  </a:ext>
                </a:extLst>
              </a:tr>
              <a:tr h="258761">
                <a:tc>
                  <a:txBody>
                    <a:bodyPr/>
                    <a:lstStyle/>
                    <a:p>
                      <a:pPr lvl="0" algn="l" fontAlgn="ctr"/>
                      <a:r>
                        <a:rPr lang="tr-TR" sz="1600" b="0" i="0" u="none" strike="noStrike" dirty="0">
                          <a:solidFill>
                            <a:srgbClr val="000000"/>
                          </a:solidFill>
                          <a:effectLst/>
                          <a:latin typeface="Montserrat" panose="00000500000000000000" pitchFamily="2" charset="-94"/>
                        </a:rPr>
                        <a:t>Tarsus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Montserrat" panose="00000500000000000000" pitchFamily="2" charset="-94"/>
                        </a:rPr>
                        <a:t>9.097.089</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6623923"/>
                  </a:ext>
                </a:extLst>
              </a:tr>
              <a:tr h="261754">
                <a:tc>
                  <a:txBody>
                    <a:bodyPr/>
                    <a:lstStyle/>
                    <a:p>
                      <a:pPr lvl="0" algn="l" fontAlgn="ctr"/>
                      <a:r>
                        <a:rPr lang="tr-TR" sz="1600" b="0" i="0" u="none" strike="noStrike" dirty="0">
                          <a:solidFill>
                            <a:srgbClr val="000000"/>
                          </a:solidFill>
                          <a:effectLst/>
                          <a:latin typeface="Montserrat" panose="00000500000000000000" pitchFamily="2" charset="-94"/>
                        </a:rPr>
                        <a:t>Çamlıyayla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Montserrat" panose="00000500000000000000" pitchFamily="2" charset="-94"/>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Montserrat" panose="00000500000000000000" pitchFamily="2" charset="-94"/>
                        </a:rPr>
                        <a:t>70.579,52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28728"/>
                  </a:ext>
                </a:extLst>
              </a:tr>
              <a:tr h="261754">
                <a:tc>
                  <a:txBody>
                    <a:bodyPr/>
                    <a:lstStyle/>
                    <a:p>
                      <a:pPr lvl="0" algn="l" fontAlgn="ctr"/>
                      <a:r>
                        <a:rPr lang="tr-TR" sz="1600" b="0" i="0" u="none" strike="noStrike" dirty="0">
                          <a:solidFill>
                            <a:srgbClr val="000000"/>
                          </a:solidFill>
                          <a:effectLst/>
                          <a:latin typeface="Montserrat" panose="00000500000000000000" pitchFamily="2" charset="-94"/>
                        </a:rPr>
                        <a:t>Yenişehir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Montserrat" panose="00000500000000000000" pitchFamily="2" charset="-94"/>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Montserrat" panose="00000500000000000000" pitchFamily="2" charset="-94"/>
                        </a:rPr>
                        <a:t>121.436,00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6502034"/>
                  </a:ext>
                </a:extLst>
              </a:tr>
              <a:tr h="367711">
                <a:tc>
                  <a:txBody>
                    <a:bodyPr/>
                    <a:lstStyle/>
                    <a:p>
                      <a:pPr algn="ctr" fontAlgn="ctr"/>
                      <a:r>
                        <a:rPr lang="tr-TR" sz="1600" b="1" i="0" u="none" strike="noStrike" dirty="0">
                          <a:solidFill>
                            <a:srgbClr val="000000"/>
                          </a:solidFill>
                          <a:effectLst/>
                          <a:latin typeface="Montserrat" panose="00000500000000000000" pitchFamily="2" charset="-94"/>
                        </a:rPr>
                        <a:t>TOPLAM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600" b="1" i="0" u="none" strike="noStrike">
                          <a:solidFill>
                            <a:srgbClr val="000000"/>
                          </a:solidFill>
                          <a:effectLst/>
                          <a:latin typeface="Montserrat" panose="00000500000000000000" pitchFamily="2" charset="-94"/>
                        </a:rPr>
                        <a:t>477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Montserrat" panose="00000500000000000000" pitchFamily="2" charset="-94"/>
                        </a:rPr>
                        <a:t>15.656.925,39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439905"/>
                  </a:ext>
                </a:extLst>
              </a:tr>
            </a:tbl>
          </a:graphicData>
        </a:graphic>
      </p:graphicFrame>
      <p:sp>
        <p:nvSpPr>
          <p:cNvPr id="11" name="Başlık 2">
            <a:extLst>
              <a:ext uri="{FF2B5EF4-FFF2-40B4-BE49-F238E27FC236}">
                <a16:creationId xmlns:a16="http://schemas.microsoft.com/office/drawing/2014/main" id="{9AFFBCA9-787C-498B-AF8D-D7E176898A3F}"/>
              </a:ext>
            </a:extLst>
          </p:cNvPr>
          <p:cNvSpPr txBox="1">
            <a:spLocks noGrp="1"/>
          </p:cNvSpPr>
          <p:nvPr>
            <p:ph type="title"/>
          </p:nvPr>
        </p:nvSpPr>
        <p:spPr>
          <a:xfrm>
            <a:off x="838200" y="1313282"/>
            <a:ext cx="10515600"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nSpc>
                <a:spcPct val="100000"/>
              </a:lnSpc>
              <a:spcBef>
                <a:spcPts val="0"/>
              </a:spcBef>
              <a:defRPr/>
            </a:pPr>
            <a:r>
              <a:rPr lang="tr-TR" sz="2000" dirty="0">
                <a:solidFill>
                  <a:srgbClr val="C00000"/>
                </a:solidFill>
                <a:latin typeface="Montserrat" panose="00000500000000000000" pitchFamily="2" charset="-94"/>
                <a:ea typeface="Calibri" panose="020F0502020204030204" pitchFamily="34" charset="0"/>
              </a:rPr>
              <a:t>A İŞ PLANI (MAKİNA-EKİPMAN) PROJE BİLGİLERİ (2022-2023)</a:t>
            </a:r>
            <a:endParaRPr lang="tr-TR" sz="2000" dirty="0">
              <a:latin typeface="Montserrat" panose="00000500000000000000" pitchFamily="2" charset="-94"/>
              <a:ea typeface="Calibri" panose="020F0502020204030204" pitchFamily="34" charset="0"/>
            </a:endParaRPr>
          </a:p>
        </p:txBody>
      </p:sp>
    </p:spTree>
    <p:extLst>
      <p:ext uri="{BB962C8B-B14F-4D97-AF65-F5344CB8AC3E}">
        <p14:creationId xmlns:p14="http://schemas.microsoft.com/office/powerpoint/2010/main" val="354792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8B73ADF5-BCD4-476B-A927-6DB8635697C6}"/>
              </a:ext>
            </a:extLst>
          </p:cNvPr>
          <p:cNvSpPr txBox="1"/>
          <p:nvPr/>
        </p:nvSpPr>
        <p:spPr>
          <a:xfrm>
            <a:off x="556592" y="6490688"/>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12" name="Slayt Numarası Yer Tutucusu 5">
            <a:extLst>
              <a:ext uri="{FF2B5EF4-FFF2-40B4-BE49-F238E27FC236}">
                <a16:creationId xmlns:a16="http://schemas.microsoft.com/office/drawing/2014/main" id="{DB0AE4D0-571A-4056-9CB2-B762688C9CB3}"/>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r>
              <a:rPr lang="tr-TR" b="1" dirty="0">
                <a:solidFill>
                  <a:prstClr val="white"/>
                </a:solidFill>
              </a:rPr>
              <a:t>2</a:t>
            </a:r>
          </a:p>
          <a:p>
            <a:pPr defTabSz="914354">
              <a:defRPr/>
            </a:pPr>
            <a:endParaRPr lang="tr-TR" b="1" dirty="0">
              <a:solidFill>
                <a:prstClr val="white"/>
              </a:solidFill>
            </a:endParaRPr>
          </a:p>
        </p:txBody>
      </p:sp>
      <p:pic>
        <p:nvPicPr>
          <p:cNvPr id="5" name="Resim 4">
            <a:extLst>
              <a:ext uri="{FF2B5EF4-FFF2-40B4-BE49-F238E27FC236}">
                <a16:creationId xmlns:a16="http://schemas.microsoft.com/office/drawing/2014/main" id="{675D5245-F976-4177-A721-89811E109651}"/>
              </a:ext>
            </a:extLst>
          </p:cNvPr>
          <p:cNvPicPr>
            <a:picLocks noChangeAspect="1"/>
          </p:cNvPicPr>
          <p:nvPr/>
        </p:nvPicPr>
        <p:blipFill>
          <a:blip r:embed="rId2"/>
          <a:stretch>
            <a:fillRect/>
          </a:stretch>
        </p:blipFill>
        <p:spPr>
          <a:xfrm>
            <a:off x="1604276" y="325506"/>
            <a:ext cx="2233809" cy="647172"/>
          </a:xfrm>
          <a:prstGeom prst="rect">
            <a:avLst/>
          </a:prstGeom>
        </p:spPr>
      </p:pic>
      <p:sp>
        <p:nvSpPr>
          <p:cNvPr id="11" name="Metin kutusu 10">
            <a:extLst>
              <a:ext uri="{FF2B5EF4-FFF2-40B4-BE49-F238E27FC236}">
                <a16:creationId xmlns:a16="http://schemas.microsoft.com/office/drawing/2014/main" id="{DFB51F0A-5E49-461C-A5BB-DA729299E6D4}"/>
              </a:ext>
            </a:extLst>
          </p:cNvPr>
          <p:cNvSpPr txBox="1"/>
          <p:nvPr/>
        </p:nvSpPr>
        <p:spPr>
          <a:xfrm>
            <a:off x="65062" y="3172444"/>
            <a:ext cx="12061875" cy="2225033"/>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altLang="tr-TR" sz="3200" b="1"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rPr>
              <a:t>A-TARIMA DAYALI EKONOMİK YATIRIMLAR</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tr-TR" altLang="tr-TR" sz="3200" b="1"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altLang="tr-TR" sz="3200"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rPr>
              <a:t>  </a:t>
            </a:r>
            <a:r>
              <a:rPr lang="tr-TR" altLang="tr-TR" sz="3200" b="1" dirty="0">
                <a:solidFill>
                  <a:srgbClr val="C00000"/>
                </a:solidFill>
                <a:latin typeface="Montserrat" panose="00000500000000000000" pitchFamily="2" charset="-94"/>
                <a:cs typeface="Times New Roman" panose="02020603050405020304" pitchFamily="18" charset="0"/>
              </a:rPr>
              <a:t>B</a:t>
            </a:r>
            <a:r>
              <a:rPr kumimoji="0" lang="tr-TR" altLang="tr-TR" sz="3200" b="1" i="0" u="none" strike="noStrike" kern="1200" cap="none" spc="0" normalizeH="0" baseline="0" noProof="0" dirty="0">
                <a:ln>
                  <a:noFill/>
                </a:ln>
                <a:solidFill>
                  <a:srgbClr val="C00000"/>
                </a:solidFill>
                <a:effectLst/>
                <a:uLnTx/>
                <a:uFillTx/>
                <a:latin typeface="Montserrat" panose="00000500000000000000" pitchFamily="2" charset="-94"/>
                <a:cs typeface="Times New Roman" panose="02020603050405020304" pitchFamily="18" charset="0"/>
              </a:rPr>
              <a:t>-KIRSAL EKONOMİK ALTYAPI YATIRIMLARI </a:t>
            </a:r>
          </a:p>
        </p:txBody>
      </p:sp>
      <p:sp>
        <p:nvSpPr>
          <p:cNvPr id="8" name="Başlık 2">
            <a:extLst>
              <a:ext uri="{FF2B5EF4-FFF2-40B4-BE49-F238E27FC236}">
                <a16:creationId xmlns:a16="http://schemas.microsoft.com/office/drawing/2014/main" id="{C332CCC2-B747-4947-8A26-E7A27274ECC7}"/>
              </a:ext>
            </a:extLst>
          </p:cNvPr>
          <p:cNvSpPr txBox="1">
            <a:spLocks/>
          </p:cNvSpPr>
          <p:nvPr/>
        </p:nvSpPr>
        <p:spPr>
          <a:xfrm>
            <a:off x="-234952" y="1747528"/>
            <a:ext cx="12531777" cy="446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a:lstStyle>
          <a:p>
            <a:pPr algn="ctr">
              <a:lnSpc>
                <a:spcPct val="100000"/>
              </a:lnSpc>
              <a:spcBef>
                <a:spcPts val="0"/>
              </a:spcBef>
              <a:defRPr/>
            </a:pPr>
            <a:r>
              <a:rPr lang="tr-TR" sz="3200" u="sng" dirty="0">
                <a:latin typeface="Montserrat" panose="00000500000000000000" pitchFamily="2" charset="-94"/>
                <a:ea typeface="Calibri" panose="020F0502020204030204" pitchFamily="34" charset="0"/>
              </a:rPr>
              <a:t>DESTEKLENECEK YATIRIM KONULARI</a:t>
            </a:r>
          </a:p>
        </p:txBody>
      </p:sp>
    </p:spTree>
    <p:extLst>
      <p:ext uri="{BB962C8B-B14F-4D97-AF65-F5344CB8AC3E}">
        <p14:creationId xmlns:p14="http://schemas.microsoft.com/office/powerpoint/2010/main" val="304072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nk png 5 » PNG Image">
            <a:extLst>
              <a:ext uri="{FF2B5EF4-FFF2-40B4-BE49-F238E27FC236}">
                <a16:creationId xmlns:a16="http://schemas.microsoft.com/office/drawing/2014/main" id="{2A3767C7-8135-4C8C-A9B1-91791631B4D4}"/>
              </a:ext>
            </a:extLst>
          </p:cNvPr>
          <p:cNvPicPr>
            <a:picLocks noChangeAspect="1" noChangeArrowheads="1"/>
          </p:cNvPicPr>
          <p:nvPr/>
        </p:nvPicPr>
        <p:blipFill>
          <a:blip r:embed="rId2" cstate="print">
            <a:duotone>
              <a:prstClr val="black"/>
              <a:srgbClr val="44546A">
                <a:tint val="45000"/>
                <a:satMod val="40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1336431"/>
            <a:ext cx="12191992" cy="4979963"/>
          </a:xfrm>
          <a:prstGeom prst="rect">
            <a:avLst/>
          </a:prstGeom>
          <a:noFill/>
          <a:effectLst>
            <a:outerShdw blurRad="50800" dist="50800" dir="5400000" algn="ctr" rotWithShape="0">
              <a:srgbClr val="FF0000"/>
            </a:outerShdw>
          </a:effectLst>
        </p:spPr>
      </p:pic>
      <p:pic>
        <p:nvPicPr>
          <p:cNvPr id="6" name="Resim 5">
            <a:extLst>
              <a:ext uri="{FF2B5EF4-FFF2-40B4-BE49-F238E27FC236}">
                <a16:creationId xmlns:a16="http://schemas.microsoft.com/office/drawing/2014/main" id="{AC0635AA-F264-45A9-8972-0A3ACCCB820F}"/>
              </a:ext>
            </a:extLst>
          </p:cNvPr>
          <p:cNvPicPr>
            <a:picLocks noChangeAspect="1"/>
          </p:cNvPicPr>
          <p:nvPr/>
        </p:nvPicPr>
        <p:blipFill>
          <a:blip r:embed="rId4"/>
          <a:stretch>
            <a:fillRect/>
          </a:stretch>
        </p:blipFill>
        <p:spPr>
          <a:xfrm>
            <a:off x="1604276" y="325506"/>
            <a:ext cx="2233809" cy="647172"/>
          </a:xfrm>
          <a:prstGeom prst="rect">
            <a:avLst/>
          </a:prstGeom>
        </p:spPr>
      </p:pic>
      <p:sp>
        <p:nvSpPr>
          <p:cNvPr id="7" name="Metin kutusu 6">
            <a:extLst>
              <a:ext uri="{FF2B5EF4-FFF2-40B4-BE49-F238E27FC236}">
                <a16:creationId xmlns:a16="http://schemas.microsoft.com/office/drawing/2014/main" id="{150877AE-DAB1-48E3-AF17-5F11483C5B2E}"/>
              </a:ext>
            </a:extLst>
          </p:cNvPr>
          <p:cNvSpPr txBox="1"/>
          <p:nvPr/>
        </p:nvSpPr>
        <p:spPr>
          <a:xfrm>
            <a:off x="556588" y="6475407"/>
            <a:ext cx="5539408" cy="307777"/>
          </a:xfrm>
          <a:prstGeom prst="rect">
            <a:avLst/>
          </a:prstGeom>
          <a:noFill/>
        </p:spPr>
        <p:txBody>
          <a:bodyPr wrap="square">
            <a:spAutoFit/>
          </a:bodyPr>
          <a:lstStyle/>
          <a:p>
            <a:pPr defTabSz="914354">
              <a:defRPr/>
            </a:pPr>
            <a:r>
              <a:rPr lang="tr-TR" sz="1400" b="1" dirty="0">
                <a:solidFill>
                  <a:srgbClr val="C00000"/>
                </a:solidFill>
                <a:latin typeface="Arial" panose="020B0604020202020204" pitchFamily="34" charset="0"/>
                <a:cs typeface="Arial" panose="020B0604020202020204" pitchFamily="34" charset="0"/>
              </a:rPr>
              <a:t>KIRSAL KALKINMA VE ÖRGÜTLENME ŞUBE MÜDÜRLÜĞÜ</a:t>
            </a:r>
          </a:p>
        </p:txBody>
      </p:sp>
      <p:sp>
        <p:nvSpPr>
          <p:cNvPr id="8" name="Dikdörtgen 7">
            <a:extLst>
              <a:ext uri="{FF2B5EF4-FFF2-40B4-BE49-F238E27FC236}">
                <a16:creationId xmlns:a16="http://schemas.microsoft.com/office/drawing/2014/main" id="{FEBE1F3C-E1AA-40EE-BAFC-EEC32E1ACDD4}"/>
              </a:ext>
            </a:extLst>
          </p:cNvPr>
          <p:cNvSpPr/>
          <p:nvPr/>
        </p:nvSpPr>
        <p:spPr>
          <a:xfrm>
            <a:off x="345852" y="2966433"/>
            <a:ext cx="6984465" cy="1384995"/>
          </a:xfrm>
          <a:prstGeom prst="rect">
            <a:avLst/>
          </a:prstGeom>
        </p:spPr>
        <p:txBody>
          <a:bodyPr wrap="square">
            <a:spAutoFit/>
          </a:bodyPr>
          <a:lstStyle/>
          <a:p>
            <a:pPr defTabSz="914354">
              <a:defRPr/>
            </a:pPr>
            <a:r>
              <a:rPr lang="tr-TR" sz="2800" b="1" dirty="0">
                <a:solidFill>
                  <a:srgbClr val="C00000"/>
                </a:solidFill>
                <a:latin typeface="Montserrat" panose="00000500000000000000" pitchFamily="2" charset="-94"/>
                <a:ea typeface="Calibri" panose="020F0502020204030204" pitchFamily="34" charset="0"/>
              </a:rPr>
              <a:t>A-TARIMA DAYALI </a:t>
            </a:r>
          </a:p>
          <a:p>
            <a:pPr defTabSz="914354">
              <a:defRPr/>
            </a:pPr>
            <a:r>
              <a:rPr lang="tr-TR" sz="2800" b="1" dirty="0">
                <a:solidFill>
                  <a:srgbClr val="C00000"/>
                </a:solidFill>
                <a:latin typeface="Montserrat" panose="00000500000000000000" pitchFamily="2" charset="-94"/>
                <a:ea typeface="Calibri" panose="020F0502020204030204" pitchFamily="34" charset="0"/>
              </a:rPr>
              <a:t>EKONOMİK YATIRIMLARIN DESTEKLENMESİ</a:t>
            </a:r>
          </a:p>
        </p:txBody>
      </p:sp>
      <p:sp>
        <p:nvSpPr>
          <p:cNvPr id="9" name="Slayt Numarası Yer Tutucusu 5">
            <a:extLst>
              <a:ext uri="{FF2B5EF4-FFF2-40B4-BE49-F238E27FC236}">
                <a16:creationId xmlns:a16="http://schemas.microsoft.com/office/drawing/2014/main" id="{E1162982-8A26-4B9F-A5A0-E6FB0A6CA804}"/>
              </a:ext>
            </a:extLst>
          </p:cNvPr>
          <p:cNvSpPr>
            <a:spLocks noGrp="1"/>
          </p:cNvSpPr>
          <p:nvPr>
            <p:ph type="sldNum" sz="quarter" idx="12"/>
          </p:nvPr>
        </p:nvSpPr>
        <p:spPr>
          <a:xfrm>
            <a:off x="11707942" y="6433340"/>
            <a:ext cx="332015" cy="365125"/>
          </a:xfrm>
          <a:solidFill>
            <a:srgbClr val="C00000"/>
          </a:solidFill>
        </p:spPr>
        <p:txBody>
          <a:bodyPr/>
          <a:lstStyle/>
          <a:p>
            <a:pPr defTabSz="914354">
              <a:defRPr/>
            </a:pPr>
            <a:r>
              <a:rPr lang="tr-TR" b="1" dirty="0">
                <a:solidFill>
                  <a:prstClr val="white"/>
                </a:solidFill>
              </a:rPr>
              <a:t>3</a:t>
            </a:r>
          </a:p>
          <a:p>
            <a:pPr defTabSz="914354">
              <a:defRPr/>
            </a:pPr>
            <a:endParaRPr lang="tr-TR" b="1" dirty="0">
              <a:solidFill>
                <a:prstClr val="white"/>
              </a:solidFill>
            </a:endParaRPr>
          </a:p>
        </p:txBody>
      </p:sp>
    </p:spTree>
    <p:extLst>
      <p:ext uri="{BB962C8B-B14F-4D97-AF65-F5344CB8AC3E}">
        <p14:creationId xmlns:p14="http://schemas.microsoft.com/office/powerpoint/2010/main" val="112226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2748</TotalTime>
  <Words>4633</Words>
  <Application>Microsoft Office PowerPoint</Application>
  <PresentationFormat>Geniş ekran</PresentationFormat>
  <Paragraphs>845</Paragraphs>
  <Slides>71</Slides>
  <Notes>1</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71</vt:i4>
      </vt:variant>
    </vt:vector>
  </HeadingPairs>
  <TitlesOfParts>
    <vt:vector size="81" baseType="lpstr">
      <vt:lpstr>Arial</vt:lpstr>
      <vt:lpstr>Calibri</vt:lpstr>
      <vt:lpstr>Calibri Light</vt:lpstr>
      <vt:lpstr>Garamond</vt:lpstr>
      <vt:lpstr>Montserrat</vt:lpstr>
      <vt:lpstr>Symbol</vt:lpstr>
      <vt:lpstr>Times New Roman</vt:lpstr>
      <vt:lpstr>Wingdings</vt:lpstr>
      <vt:lpstr>Office Teması</vt:lpstr>
      <vt:lpstr>1_Office Teması</vt:lpstr>
      <vt:lpstr>PowerPoint Sunusu</vt:lpstr>
      <vt:lpstr>PowerPoint Sunusu</vt:lpstr>
      <vt:lpstr>PowerPoint Sunusu</vt:lpstr>
      <vt:lpstr>PowerPoint Sunusu</vt:lpstr>
      <vt:lpstr>İLİMİZ EKONOMİK YATIRIMLAR PROJE DAĞILIMI (2006-2024)</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TARIMA DAYALI YATIRIMLARIN DESTEKLENMESİ</vt:lpstr>
      <vt:lpstr>TARIMA DAYALI YATIRIMLARIN DESTEKLENMESİ</vt:lpstr>
      <vt:lpstr>TARIMA DAYALI YATIRIMLARIN DESTEKLENMESİ</vt:lpstr>
      <vt:lpstr>TARIMA DAYALI YATIRIMLARIN DESTEKLENMESİ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 İŞ PLANI (MAKİNA-EKİPMAN) PROJE BİLGİLERİ (2022-2023)</vt:lpstr>
      <vt:lpstr>A İŞ PLANI (MAKİNA-EKİPMAN) PROJE BİLGİLERİ (2022-2023)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Serpil MUTLU VANLI</dc:creator>
  <cp:lastModifiedBy>ronaldinho424</cp:lastModifiedBy>
  <cp:revision>413</cp:revision>
  <cp:lastPrinted>2025-02-25T13:12:17Z</cp:lastPrinted>
  <dcterms:created xsi:type="dcterms:W3CDTF">2024-09-11T11:43:13Z</dcterms:created>
  <dcterms:modified xsi:type="dcterms:W3CDTF">2025-03-19T08:02:04Z</dcterms:modified>
</cp:coreProperties>
</file>