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50"/>
  </p:notesMasterIdLst>
  <p:sldIdLst>
    <p:sldId id="256" r:id="rId2"/>
    <p:sldId id="258" r:id="rId3"/>
    <p:sldId id="312" r:id="rId4"/>
    <p:sldId id="315" r:id="rId5"/>
    <p:sldId id="314" r:id="rId6"/>
    <p:sldId id="313" r:id="rId7"/>
    <p:sldId id="316" r:id="rId8"/>
    <p:sldId id="319" r:id="rId9"/>
    <p:sldId id="318" r:id="rId10"/>
    <p:sldId id="323" r:id="rId11"/>
    <p:sldId id="339" r:id="rId12"/>
    <p:sldId id="337" r:id="rId13"/>
    <p:sldId id="322" r:id="rId14"/>
    <p:sldId id="341" r:id="rId15"/>
    <p:sldId id="342" r:id="rId16"/>
    <p:sldId id="344" r:id="rId17"/>
    <p:sldId id="346" r:id="rId18"/>
    <p:sldId id="321" r:id="rId19"/>
    <p:sldId id="347" r:id="rId20"/>
    <p:sldId id="348" r:id="rId21"/>
    <p:sldId id="350" r:id="rId22"/>
    <p:sldId id="352" r:id="rId23"/>
    <p:sldId id="353" r:id="rId24"/>
    <p:sldId id="320"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6" r:id="rId46"/>
    <p:sldId id="378" r:id="rId47"/>
    <p:sldId id="379" r:id="rId48"/>
    <p:sldId id="380" r:id="rId49"/>
  </p:sldIdLst>
  <p:sldSz cx="9906000" cy="6858000" type="A4"/>
  <p:notesSz cx="9906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6EE42E70-C1EC-4261-983A-D13B9CEBF2AB}">
          <p14:sldIdLst>
            <p14:sldId id="256"/>
            <p14:sldId id="258"/>
            <p14:sldId id="312"/>
            <p14:sldId id="315"/>
            <p14:sldId id="314"/>
            <p14:sldId id="313"/>
            <p14:sldId id="316"/>
            <p14:sldId id="319"/>
            <p14:sldId id="318"/>
            <p14:sldId id="323"/>
            <p14:sldId id="339"/>
            <p14:sldId id="337"/>
            <p14:sldId id="322"/>
            <p14:sldId id="341"/>
            <p14:sldId id="342"/>
          </p14:sldIdLst>
        </p14:section>
        <p14:section name="Başlıksız Bölüm" id="{71C919C8-C735-4F0B-81B0-1EEA521096A1}">
          <p14:sldIdLst>
            <p14:sldId id="344"/>
            <p14:sldId id="346"/>
            <p14:sldId id="321"/>
            <p14:sldId id="347"/>
            <p14:sldId id="348"/>
            <p14:sldId id="350"/>
            <p14:sldId id="352"/>
            <p14:sldId id="353"/>
            <p14:sldId id="320"/>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6"/>
            <p14:sldId id="378"/>
            <p14:sldId id="379"/>
            <p14:sldId id="380"/>
          </p14:sldIdLst>
        </p14:section>
      </p14:sectionLst>
    </p:ex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18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92600" cy="3429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11813" y="0"/>
            <a:ext cx="4292600" cy="342900"/>
          </a:xfrm>
          <a:prstGeom prst="rect">
            <a:avLst/>
          </a:prstGeom>
        </p:spPr>
        <p:txBody>
          <a:bodyPr vert="horz" lIns="91440" tIns="45720" rIns="91440" bIns="45720" rtlCol="0"/>
          <a:lstStyle>
            <a:lvl1pPr algn="r">
              <a:defRPr sz="1200"/>
            </a:lvl1pPr>
          </a:lstStyle>
          <a:p>
            <a:fld id="{C4231274-5E89-4FA6-AF04-72BE4A01D83E}" type="datetimeFigureOut">
              <a:rPr lang="tr-TR" smtClean="0"/>
              <a:t>18.01.2024</a:t>
            </a:fld>
            <a:endParaRPr lang="tr-TR"/>
          </a:p>
        </p:txBody>
      </p:sp>
      <p:sp>
        <p:nvSpPr>
          <p:cNvPr id="4" name="Slayt Görüntüsü Yer Tutucusu 3"/>
          <p:cNvSpPr>
            <a:spLocks noGrp="1" noRot="1" noChangeAspect="1"/>
          </p:cNvSpPr>
          <p:nvPr>
            <p:ph type="sldImg" idx="2"/>
          </p:nvPr>
        </p:nvSpPr>
        <p:spPr>
          <a:xfrm>
            <a:off x="3095625" y="514350"/>
            <a:ext cx="371475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0600" y="3257550"/>
            <a:ext cx="7924800" cy="30861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513"/>
            <a:ext cx="4292600" cy="3429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11813" y="6513513"/>
            <a:ext cx="4292600" cy="342900"/>
          </a:xfrm>
          <a:prstGeom prst="rect">
            <a:avLst/>
          </a:prstGeom>
        </p:spPr>
        <p:txBody>
          <a:bodyPr vert="horz" lIns="91440" tIns="45720" rIns="91440" bIns="45720" rtlCol="0" anchor="b"/>
          <a:lstStyle>
            <a:lvl1pPr algn="r">
              <a:defRPr sz="1200"/>
            </a:lvl1pPr>
          </a:lstStyle>
          <a:p>
            <a:fld id="{B590AF5C-34C9-4B84-B176-828D9A1C8988}" type="slidenum">
              <a:rPr lang="tr-TR" smtClean="0"/>
              <a:t>‹#›</a:t>
            </a:fld>
            <a:endParaRPr lang="tr-TR"/>
          </a:p>
        </p:txBody>
      </p:sp>
    </p:spTree>
    <p:extLst>
      <p:ext uri="{BB962C8B-B14F-4D97-AF65-F5344CB8AC3E}">
        <p14:creationId xmlns:p14="http://schemas.microsoft.com/office/powerpoint/2010/main" val="338325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64733B35-5714-47EB-A7EC-C0B253CDCD6A}" type="slidenum">
              <a:rPr lang="tr-TR" sz="1200" smtClean="0">
                <a:solidFill>
                  <a:srgbClr val="000000"/>
                </a:solidFill>
              </a:rPr>
              <a:pPr eaLnBrk="1" hangingPunct="1"/>
              <a:t>14</a:t>
            </a:fld>
            <a:endParaRPr lang="tr-TR" sz="1200" smtClean="0">
              <a:solidFill>
                <a:srgbClr val="000000"/>
              </a:solidFill>
            </a:endParaRPr>
          </a:p>
        </p:txBody>
      </p:sp>
      <p:sp>
        <p:nvSpPr>
          <p:cNvPr id="71683"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EC94423F-76A6-46BE-B6D6-A4E3C6660BBA}" type="slidenum">
              <a:rPr lang="tr-TR" sz="1200" smtClean="0">
                <a:solidFill>
                  <a:srgbClr val="000000"/>
                </a:solidFill>
              </a:rPr>
              <a:pPr eaLnBrk="1" hangingPunct="1"/>
              <a:t>32</a:t>
            </a:fld>
            <a:endParaRPr lang="tr-TR" sz="1200" smtClean="0">
              <a:solidFill>
                <a:srgbClr val="000000"/>
              </a:solidFill>
            </a:endParaRPr>
          </a:p>
        </p:txBody>
      </p:sp>
      <p:sp>
        <p:nvSpPr>
          <p:cNvPr id="97283"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71F6C657-61CF-4CD8-920F-DDE252451E6E}" type="slidenum">
              <a:rPr lang="tr-TR" sz="1200" smtClean="0">
                <a:solidFill>
                  <a:srgbClr val="000000"/>
                </a:solidFill>
              </a:rPr>
              <a:pPr eaLnBrk="1" hangingPunct="1"/>
              <a:t>33</a:t>
            </a:fld>
            <a:endParaRPr lang="tr-TR" sz="1200" smtClean="0">
              <a:solidFill>
                <a:srgbClr val="000000"/>
              </a:solidFill>
            </a:endParaRPr>
          </a:p>
        </p:txBody>
      </p:sp>
      <p:sp>
        <p:nvSpPr>
          <p:cNvPr id="98307"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0EC07623-3866-49E6-A4A2-DB0F097F98E6}" type="slidenum">
              <a:rPr lang="tr-TR" sz="1200" smtClean="0">
                <a:solidFill>
                  <a:srgbClr val="000000"/>
                </a:solidFill>
              </a:rPr>
              <a:pPr eaLnBrk="1" hangingPunct="1"/>
              <a:t>34</a:t>
            </a:fld>
            <a:endParaRPr lang="tr-TR" sz="1200" smtClean="0">
              <a:solidFill>
                <a:srgbClr val="000000"/>
              </a:solidFill>
            </a:endParaRPr>
          </a:p>
        </p:txBody>
      </p:sp>
      <p:sp>
        <p:nvSpPr>
          <p:cNvPr id="99331" name="Rectangle 1"/>
          <p:cNvSpPr>
            <a:spLocks noGrp="1" noRot="1" noChangeAspect="1" noChangeArrowheads="1" noTextEdit="1"/>
          </p:cNvSpPr>
          <p:nvPr>
            <p:ph type="sldImg"/>
          </p:nvPr>
        </p:nvSpPr>
        <p:spPr>
          <a:xfrm>
            <a:off x="1651000" y="514350"/>
            <a:ext cx="6604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B8E4FFDE-78FE-4CE6-827A-23C271D60152}" type="slidenum">
              <a:rPr lang="tr-TR" sz="1200" smtClean="0">
                <a:solidFill>
                  <a:srgbClr val="000000"/>
                </a:solidFill>
              </a:rPr>
              <a:pPr eaLnBrk="1" hangingPunct="1"/>
              <a:t>35</a:t>
            </a:fld>
            <a:endParaRPr lang="tr-TR" sz="1200" smtClean="0">
              <a:solidFill>
                <a:srgbClr val="000000"/>
              </a:solidFill>
            </a:endParaRPr>
          </a:p>
        </p:txBody>
      </p:sp>
      <p:sp>
        <p:nvSpPr>
          <p:cNvPr id="100355"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D43CA12D-0237-4995-BBD8-0F6EA1963B61}" type="slidenum">
              <a:rPr lang="tr-TR" sz="1200" smtClean="0">
                <a:solidFill>
                  <a:srgbClr val="000000"/>
                </a:solidFill>
              </a:rPr>
              <a:pPr eaLnBrk="1" hangingPunct="1"/>
              <a:t>36</a:t>
            </a:fld>
            <a:endParaRPr lang="tr-TR" sz="1200" smtClean="0">
              <a:solidFill>
                <a:srgbClr val="000000"/>
              </a:solidFill>
            </a:endParaRPr>
          </a:p>
        </p:txBody>
      </p:sp>
      <p:sp>
        <p:nvSpPr>
          <p:cNvPr id="101379"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AD9F13E3-5159-47C5-BED9-85ABC3422646}" type="slidenum">
              <a:rPr lang="tr-TR" sz="1200" smtClean="0">
                <a:solidFill>
                  <a:srgbClr val="000000"/>
                </a:solidFill>
              </a:rPr>
              <a:pPr eaLnBrk="1" hangingPunct="1"/>
              <a:t>37</a:t>
            </a:fld>
            <a:endParaRPr lang="tr-TR" sz="1200" smtClean="0">
              <a:solidFill>
                <a:srgbClr val="000000"/>
              </a:solidFill>
            </a:endParaRPr>
          </a:p>
        </p:txBody>
      </p:sp>
      <p:sp>
        <p:nvSpPr>
          <p:cNvPr id="102403"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4"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CDC97068-1D7E-4DE5-8D84-E867413C5F35}" type="slidenum">
              <a:rPr lang="tr-TR" sz="1200" smtClean="0">
                <a:solidFill>
                  <a:srgbClr val="000000"/>
                </a:solidFill>
              </a:rPr>
              <a:pPr eaLnBrk="1" hangingPunct="1"/>
              <a:t>38</a:t>
            </a:fld>
            <a:endParaRPr lang="tr-TR" sz="1200" smtClean="0">
              <a:solidFill>
                <a:srgbClr val="000000"/>
              </a:solidFill>
            </a:endParaRPr>
          </a:p>
        </p:txBody>
      </p:sp>
      <p:sp>
        <p:nvSpPr>
          <p:cNvPr id="103427"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144525B8-E3FA-452E-B420-E4E7D4FF34A0}" type="slidenum">
              <a:rPr lang="tr-TR" sz="1200" smtClean="0">
                <a:solidFill>
                  <a:srgbClr val="000000"/>
                </a:solidFill>
              </a:rPr>
              <a:pPr eaLnBrk="1" hangingPunct="1"/>
              <a:t>39</a:t>
            </a:fld>
            <a:endParaRPr lang="tr-TR" sz="1200" smtClean="0">
              <a:solidFill>
                <a:srgbClr val="000000"/>
              </a:solidFill>
            </a:endParaRPr>
          </a:p>
        </p:txBody>
      </p:sp>
      <p:sp>
        <p:nvSpPr>
          <p:cNvPr id="104451"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9894DE11-3725-4896-BCA1-144948639F7E}" type="slidenum">
              <a:rPr lang="tr-TR" sz="1200" smtClean="0">
                <a:solidFill>
                  <a:srgbClr val="000000"/>
                </a:solidFill>
              </a:rPr>
              <a:pPr eaLnBrk="1" hangingPunct="1"/>
              <a:t>40</a:t>
            </a:fld>
            <a:endParaRPr lang="tr-TR" sz="1200" smtClean="0">
              <a:solidFill>
                <a:srgbClr val="000000"/>
              </a:solidFill>
            </a:endParaRPr>
          </a:p>
        </p:txBody>
      </p:sp>
      <p:sp>
        <p:nvSpPr>
          <p:cNvPr id="105475"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6EC8A63B-2785-4088-8ED6-085EC2622B6C}" type="slidenum">
              <a:rPr lang="tr-TR" sz="1200" smtClean="0">
                <a:solidFill>
                  <a:srgbClr val="000000"/>
                </a:solidFill>
              </a:rPr>
              <a:pPr eaLnBrk="1" hangingPunct="1"/>
              <a:t>41</a:t>
            </a:fld>
            <a:endParaRPr lang="tr-TR" sz="1200" smtClean="0">
              <a:solidFill>
                <a:srgbClr val="000000"/>
              </a:solidFill>
            </a:endParaRPr>
          </a:p>
        </p:txBody>
      </p:sp>
      <p:sp>
        <p:nvSpPr>
          <p:cNvPr id="106499"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0"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E4E5E04B-06B6-488A-A735-D03FA210B894}" type="slidenum">
              <a:rPr lang="tr-TR" sz="1200" smtClean="0">
                <a:solidFill>
                  <a:srgbClr val="000000"/>
                </a:solidFill>
              </a:rPr>
              <a:pPr eaLnBrk="1" hangingPunct="1"/>
              <a:t>16</a:t>
            </a:fld>
            <a:endParaRPr lang="tr-TR" sz="1200" smtClean="0">
              <a:solidFill>
                <a:srgbClr val="000000"/>
              </a:solidFill>
            </a:endParaRPr>
          </a:p>
        </p:txBody>
      </p:sp>
      <p:sp>
        <p:nvSpPr>
          <p:cNvPr id="73731"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52FD6704-B4DE-468F-8A4A-3EDD71696E0D}" type="slidenum">
              <a:rPr lang="tr-TR" sz="1200" smtClean="0">
                <a:solidFill>
                  <a:srgbClr val="000000"/>
                </a:solidFill>
              </a:rPr>
              <a:pPr eaLnBrk="1" hangingPunct="1"/>
              <a:t>42</a:t>
            </a:fld>
            <a:endParaRPr lang="tr-TR" sz="1200" smtClean="0">
              <a:solidFill>
                <a:srgbClr val="000000"/>
              </a:solidFill>
            </a:endParaRPr>
          </a:p>
        </p:txBody>
      </p:sp>
      <p:sp>
        <p:nvSpPr>
          <p:cNvPr id="107523"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4"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E820C659-99D3-471F-BB74-B59DF2E7A11F}" type="slidenum">
              <a:rPr lang="tr-TR" sz="1200" smtClean="0">
                <a:solidFill>
                  <a:srgbClr val="000000"/>
                </a:solidFill>
              </a:rPr>
              <a:pPr eaLnBrk="1" hangingPunct="1"/>
              <a:t>43</a:t>
            </a:fld>
            <a:endParaRPr lang="tr-TR" sz="1200" smtClean="0">
              <a:solidFill>
                <a:srgbClr val="000000"/>
              </a:solidFill>
            </a:endParaRPr>
          </a:p>
        </p:txBody>
      </p:sp>
      <p:sp>
        <p:nvSpPr>
          <p:cNvPr id="108547"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8"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69BCAC31-00A5-43B4-B568-3F8CC17DE83A}" type="slidenum">
              <a:rPr lang="tr-TR" sz="1200" smtClean="0">
                <a:solidFill>
                  <a:srgbClr val="000000"/>
                </a:solidFill>
              </a:rPr>
              <a:pPr eaLnBrk="1" hangingPunct="1"/>
              <a:t>44</a:t>
            </a:fld>
            <a:endParaRPr lang="tr-TR" sz="1200" smtClean="0">
              <a:solidFill>
                <a:srgbClr val="000000"/>
              </a:solidFill>
            </a:endParaRPr>
          </a:p>
        </p:txBody>
      </p:sp>
      <p:sp>
        <p:nvSpPr>
          <p:cNvPr id="109571" name="Rectangle 1"/>
          <p:cNvSpPr>
            <a:spLocks noGrp="1" noRot="1" noChangeAspect="1" noChangeArrowheads="1" noTextEdit="1"/>
          </p:cNvSpPr>
          <p:nvPr>
            <p:ph type="sldImg"/>
          </p:nvPr>
        </p:nvSpPr>
        <p:spPr>
          <a:xfrm>
            <a:off x="1651000" y="514350"/>
            <a:ext cx="6604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2"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DA1F381D-1D03-498D-82D8-67347F8D6562}" type="slidenum">
              <a:rPr lang="tr-TR" sz="1200" smtClean="0">
                <a:solidFill>
                  <a:srgbClr val="000000"/>
                </a:solidFill>
              </a:rPr>
              <a:pPr eaLnBrk="1" hangingPunct="1"/>
              <a:t>45</a:t>
            </a:fld>
            <a:endParaRPr lang="tr-TR" sz="1200" smtClean="0">
              <a:solidFill>
                <a:srgbClr val="000000"/>
              </a:solidFill>
            </a:endParaRPr>
          </a:p>
        </p:txBody>
      </p:sp>
      <p:sp>
        <p:nvSpPr>
          <p:cNvPr id="111619"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E2CA53C5-C05C-41C4-BCBC-EF02A63455EA}" type="slidenum">
              <a:rPr lang="tr-TR" sz="1200" smtClean="0">
                <a:solidFill>
                  <a:srgbClr val="000000"/>
                </a:solidFill>
              </a:rPr>
              <a:pPr eaLnBrk="1" hangingPunct="1"/>
              <a:t>46</a:t>
            </a:fld>
            <a:endParaRPr lang="tr-TR" sz="1200" smtClean="0">
              <a:solidFill>
                <a:srgbClr val="000000"/>
              </a:solidFill>
            </a:endParaRPr>
          </a:p>
        </p:txBody>
      </p:sp>
      <p:sp>
        <p:nvSpPr>
          <p:cNvPr id="113667" name="Text Box 1"/>
          <p:cNvSpPr txBox="1">
            <a:spLocks noChangeArrowheads="1"/>
          </p:cNvSpPr>
          <p:nvPr/>
        </p:nvSpPr>
        <p:spPr bwMode="auto">
          <a:xfrm>
            <a:off x="5611108" y="6513910"/>
            <a:ext cx="42926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r" eaLnBrk="1" hangingPunct="1">
              <a:buClrTx/>
              <a:buFontTx/>
              <a:buNone/>
            </a:pPr>
            <a:fld id="{B0F22A2A-1C0C-42A7-AEED-EB63938A8B0A}" type="slidenum">
              <a:rPr lang="tr-TR" sz="1200">
                <a:solidFill>
                  <a:srgbClr val="000000"/>
                </a:solidFill>
              </a:rPr>
              <a:pPr algn="r" eaLnBrk="1" hangingPunct="1">
                <a:buClrTx/>
                <a:buFontTx/>
                <a:buNone/>
              </a:pPr>
              <a:t>46</a:t>
            </a:fld>
            <a:endParaRPr lang="tr-TR" sz="1200">
              <a:solidFill>
                <a:srgbClr val="000000"/>
              </a:solidFill>
            </a:endParaRPr>
          </a:p>
        </p:txBody>
      </p:sp>
      <p:sp>
        <p:nvSpPr>
          <p:cNvPr id="113668" name="Rectangle 2"/>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9" name="Text Box 3"/>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mtClean="0">
                <a:latin typeface="Arial" charset="0"/>
                <a:cs typeface="Arial" charset="0"/>
              </a:rPr>
              <a:t>BY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2C9BE47A-B38A-44C9-BCC0-A2CD71DC04CF}" type="slidenum">
              <a:rPr lang="tr-TR" sz="1200" smtClean="0">
                <a:solidFill>
                  <a:srgbClr val="000000"/>
                </a:solidFill>
              </a:rPr>
              <a:pPr eaLnBrk="1" hangingPunct="1"/>
              <a:t>47</a:t>
            </a:fld>
            <a:endParaRPr lang="tr-TR" sz="1200" smtClean="0">
              <a:solidFill>
                <a:srgbClr val="000000"/>
              </a:solidFill>
            </a:endParaRPr>
          </a:p>
        </p:txBody>
      </p:sp>
      <p:sp>
        <p:nvSpPr>
          <p:cNvPr id="114691" name="Rectangle 1"/>
          <p:cNvSpPr>
            <a:spLocks noGrp="1" noRot="1" noChangeAspect="1" noChangeArrowheads="1" noTextEdit="1"/>
          </p:cNvSpPr>
          <p:nvPr>
            <p:ph type="sldImg"/>
          </p:nvPr>
        </p:nvSpPr>
        <p:spPr>
          <a:xfrm>
            <a:off x="1651000" y="514350"/>
            <a:ext cx="6604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2"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E4E5E04B-06B6-488A-A735-D03FA210B894}" type="slidenum">
              <a:rPr lang="tr-TR" sz="1200" smtClean="0">
                <a:solidFill>
                  <a:srgbClr val="000000"/>
                </a:solidFill>
              </a:rPr>
              <a:pPr eaLnBrk="1" hangingPunct="1"/>
              <a:t>17</a:t>
            </a:fld>
            <a:endParaRPr lang="tr-TR" sz="1200" smtClean="0">
              <a:solidFill>
                <a:srgbClr val="000000"/>
              </a:solidFill>
            </a:endParaRPr>
          </a:p>
        </p:txBody>
      </p:sp>
      <p:sp>
        <p:nvSpPr>
          <p:cNvPr id="73731"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1D9B7189-0C16-4D1E-A2D7-6CBDA891887A}" type="slidenum">
              <a:rPr lang="tr-TR" sz="1200" smtClean="0">
                <a:solidFill>
                  <a:srgbClr val="000000"/>
                </a:solidFill>
              </a:rPr>
              <a:pPr eaLnBrk="1" hangingPunct="1"/>
              <a:t>26</a:t>
            </a:fld>
            <a:endParaRPr lang="tr-TR" sz="1200" smtClean="0">
              <a:solidFill>
                <a:srgbClr val="000000"/>
              </a:solidFill>
            </a:endParaRPr>
          </a:p>
        </p:txBody>
      </p:sp>
      <p:sp>
        <p:nvSpPr>
          <p:cNvPr id="91139"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ED20DD65-F3E4-47BA-A774-B2163D3C621F}" type="slidenum">
              <a:rPr lang="tr-TR" sz="1200" smtClean="0">
                <a:solidFill>
                  <a:srgbClr val="000000"/>
                </a:solidFill>
              </a:rPr>
              <a:pPr eaLnBrk="1" hangingPunct="1"/>
              <a:t>27</a:t>
            </a:fld>
            <a:endParaRPr lang="tr-TR" sz="1200" smtClean="0">
              <a:solidFill>
                <a:srgbClr val="000000"/>
              </a:solidFill>
            </a:endParaRPr>
          </a:p>
        </p:txBody>
      </p:sp>
      <p:sp>
        <p:nvSpPr>
          <p:cNvPr id="92163"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C47307FA-56E7-405A-BAF3-9843DC27C764}" type="slidenum">
              <a:rPr lang="tr-TR" sz="1200" smtClean="0">
                <a:solidFill>
                  <a:srgbClr val="000000"/>
                </a:solidFill>
              </a:rPr>
              <a:pPr eaLnBrk="1" hangingPunct="1"/>
              <a:t>28</a:t>
            </a:fld>
            <a:endParaRPr lang="tr-TR" sz="1200" smtClean="0">
              <a:solidFill>
                <a:srgbClr val="000000"/>
              </a:solidFill>
            </a:endParaRPr>
          </a:p>
        </p:txBody>
      </p:sp>
      <p:sp>
        <p:nvSpPr>
          <p:cNvPr id="93187"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2056AA80-FE5A-4DD8-A8DF-ED1F982BB974}" type="slidenum">
              <a:rPr lang="tr-TR" sz="1200" smtClean="0">
                <a:solidFill>
                  <a:srgbClr val="000000"/>
                </a:solidFill>
              </a:rPr>
              <a:pPr eaLnBrk="1" hangingPunct="1"/>
              <a:t>29</a:t>
            </a:fld>
            <a:endParaRPr lang="tr-TR" sz="1200" smtClean="0">
              <a:solidFill>
                <a:srgbClr val="000000"/>
              </a:solidFill>
            </a:endParaRPr>
          </a:p>
        </p:txBody>
      </p:sp>
      <p:sp>
        <p:nvSpPr>
          <p:cNvPr id="94211"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96427A3E-B643-449C-BACE-6FFB39E85D0C}" type="slidenum">
              <a:rPr lang="tr-TR" sz="1200" smtClean="0">
                <a:solidFill>
                  <a:srgbClr val="000000"/>
                </a:solidFill>
              </a:rPr>
              <a:pPr eaLnBrk="1" hangingPunct="1"/>
              <a:t>30</a:t>
            </a:fld>
            <a:endParaRPr lang="tr-TR" sz="1200" smtClean="0">
              <a:solidFill>
                <a:srgbClr val="000000"/>
              </a:solidFill>
            </a:endParaRPr>
          </a:p>
        </p:txBody>
      </p:sp>
      <p:sp>
        <p:nvSpPr>
          <p:cNvPr id="95235"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fld id="{2F4AC30E-BDBE-452A-8654-ED6145D0BAA7}" type="slidenum">
              <a:rPr lang="tr-TR" sz="1200" smtClean="0">
                <a:solidFill>
                  <a:srgbClr val="000000"/>
                </a:solidFill>
              </a:rPr>
              <a:pPr eaLnBrk="1" hangingPunct="1"/>
              <a:t>31</a:t>
            </a:fld>
            <a:endParaRPr lang="tr-TR" sz="1200" smtClean="0">
              <a:solidFill>
                <a:srgbClr val="000000"/>
              </a:solidFill>
            </a:endParaRPr>
          </a:p>
        </p:txBody>
      </p:sp>
      <p:sp>
        <p:nvSpPr>
          <p:cNvPr id="96259" name="Rectangle 1"/>
          <p:cNvSpPr>
            <a:spLocks noGrp="1" noRot="1" noChangeAspect="1" noChangeArrowheads="1" noTextEdit="1"/>
          </p:cNvSpPr>
          <p:nvPr>
            <p:ph type="sldImg"/>
          </p:nvPr>
        </p:nvSpPr>
        <p:spPr>
          <a:xfrm>
            <a:off x="3095625" y="514350"/>
            <a:ext cx="371475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p:cNvSpPr>
            <a:spLocks noGrp="1" noChangeArrowheads="1"/>
          </p:cNvSpPr>
          <p:nvPr>
            <p:ph type="body" idx="1"/>
          </p:nvPr>
        </p:nvSpPr>
        <p:spPr>
          <a:xfrm>
            <a:off x="990600" y="3257550"/>
            <a:ext cx="7924800" cy="30861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824734" y="256413"/>
            <a:ext cx="4256531" cy="513715"/>
          </a:xfrm>
          <a:prstGeom prst="rect">
            <a:avLst/>
          </a:prstGeom>
        </p:spPr>
        <p:txBody>
          <a:bodyPr wrap="square" lIns="0" tIns="0" rIns="0" bIns="0">
            <a:spAutoFit/>
          </a:bodyPr>
          <a:lstStyle>
            <a:lvl1pPr>
              <a:defRPr sz="3200" b="1" i="0">
                <a:solidFill>
                  <a:schemeClr val="bg1"/>
                </a:solidFill>
                <a:latin typeface="Georgia"/>
                <a:cs typeface="Georgia"/>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500" b="1" i="0">
                <a:solidFill>
                  <a:srgbClr val="FF0000"/>
                </a:solidFill>
                <a:latin typeface="Tahoma"/>
                <a:cs typeface="Tahoma"/>
              </a:defRPr>
            </a:lvl1p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defRPr sz="1500" b="1" i="0">
                <a:solidFill>
                  <a:srgbClr val="FF0000"/>
                </a:solidFill>
                <a:latin typeface="Tahoma"/>
                <a:cs typeface="Tahoma"/>
              </a:defRPr>
            </a:lvl1p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Georgia"/>
                <a:cs typeface="Georgia"/>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500" b="1" i="0">
                <a:solidFill>
                  <a:srgbClr val="FF0000"/>
                </a:solidFill>
                <a:latin typeface="Tahoma"/>
                <a:cs typeface="Tahoma"/>
              </a:defRPr>
            </a:lvl1p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defRPr sz="1500" b="1" i="0">
                <a:solidFill>
                  <a:srgbClr val="FF0000"/>
                </a:solidFill>
                <a:latin typeface="Tahoma"/>
                <a:cs typeface="Tahoma"/>
              </a:defRPr>
            </a:lvl1p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32740" y="173451"/>
            <a:ext cx="3493045" cy="791462"/>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2103501" y="165163"/>
            <a:ext cx="7659624" cy="808037"/>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500" b="1" i="0">
                <a:solidFill>
                  <a:srgbClr val="FF0000"/>
                </a:solidFill>
                <a:latin typeface="Tahoma"/>
                <a:cs typeface="Tahoma"/>
              </a:defRPr>
            </a:lvl1p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xfrm>
            <a:off x="7132320" y="6377940"/>
            <a:ext cx="2278380" cy="276999"/>
          </a:xfrm>
          <a:ln/>
        </p:spPr>
        <p:txBody>
          <a:bodyPr/>
          <a:lstStyle>
            <a:lvl1pPr>
              <a:defRPr/>
            </a:lvl1pPr>
          </a:lstStyle>
          <a:p>
            <a:pPr>
              <a:defRPr/>
            </a:pPr>
            <a:fld id="{731F81AF-8B55-4E9A-9F83-CEE95E4CCCA8}" type="slidenum">
              <a:rPr lang="tr-TR"/>
              <a:pPr>
                <a:defRPr/>
              </a:pPr>
              <a:t>‹#›</a:t>
            </a:fld>
            <a:endParaRPr lang="tr-TR"/>
          </a:p>
        </p:txBody>
      </p:sp>
    </p:spTree>
    <p:extLst>
      <p:ext uri="{BB962C8B-B14F-4D97-AF65-F5344CB8AC3E}">
        <p14:creationId xmlns:p14="http://schemas.microsoft.com/office/powerpoint/2010/main" val="362839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32740" y="173451"/>
            <a:ext cx="3493045" cy="791462"/>
          </a:xfrm>
          <a:prstGeom prst="rect">
            <a:avLst/>
          </a:prstGeom>
          <a:blipFill>
            <a:blip r:embed="rId8" cstate="print"/>
            <a:stretch>
              <a:fillRect/>
            </a:stretch>
          </a:blipFill>
        </p:spPr>
        <p:txBody>
          <a:bodyPr wrap="square" lIns="0" tIns="0" rIns="0" bIns="0" rtlCol="0"/>
          <a:lstStyle/>
          <a:p>
            <a:endParaRPr/>
          </a:p>
        </p:txBody>
      </p:sp>
      <p:sp>
        <p:nvSpPr>
          <p:cNvPr id="17" name="bg object 17"/>
          <p:cNvSpPr/>
          <p:nvPr/>
        </p:nvSpPr>
        <p:spPr>
          <a:xfrm>
            <a:off x="2103501" y="165163"/>
            <a:ext cx="7659624" cy="808037"/>
          </a:xfrm>
          <a:prstGeom prst="rect">
            <a:avLst/>
          </a:prstGeom>
          <a:blipFill>
            <a:blip r:embed="rId9" cstate="print"/>
            <a:stretch>
              <a:fillRect/>
            </a:stretch>
          </a:blipFill>
        </p:spPr>
        <p:txBody>
          <a:bodyPr wrap="square" lIns="0" tIns="0" rIns="0" bIns="0" rtlCol="0"/>
          <a:lstStyle/>
          <a:p>
            <a:endParaRPr/>
          </a:p>
        </p:txBody>
      </p:sp>
      <p:sp>
        <p:nvSpPr>
          <p:cNvPr id="18" name="bg object 18"/>
          <p:cNvSpPr/>
          <p:nvPr/>
        </p:nvSpPr>
        <p:spPr>
          <a:xfrm>
            <a:off x="5562600" y="6716712"/>
            <a:ext cx="4343400" cy="76200"/>
          </a:xfrm>
          <a:custGeom>
            <a:avLst/>
            <a:gdLst/>
            <a:ahLst/>
            <a:cxnLst/>
            <a:rect l="l" t="t" r="r" b="b"/>
            <a:pathLst>
              <a:path w="4343400" h="76200">
                <a:moveTo>
                  <a:pt x="4343400" y="63500"/>
                </a:moveTo>
                <a:lnTo>
                  <a:pt x="0" y="63500"/>
                </a:lnTo>
                <a:lnTo>
                  <a:pt x="0" y="76200"/>
                </a:lnTo>
                <a:lnTo>
                  <a:pt x="4343400" y="76200"/>
                </a:lnTo>
                <a:lnTo>
                  <a:pt x="4343400" y="63500"/>
                </a:lnTo>
                <a:close/>
              </a:path>
              <a:path w="4343400" h="76200">
                <a:moveTo>
                  <a:pt x="4343400" y="25400"/>
                </a:moveTo>
                <a:lnTo>
                  <a:pt x="0" y="25400"/>
                </a:lnTo>
                <a:lnTo>
                  <a:pt x="0" y="50800"/>
                </a:lnTo>
                <a:lnTo>
                  <a:pt x="4343400" y="50800"/>
                </a:lnTo>
                <a:lnTo>
                  <a:pt x="4343400" y="25400"/>
                </a:lnTo>
                <a:close/>
              </a:path>
              <a:path w="4343400" h="76200">
                <a:moveTo>
                  <a:pt x="4343400" y="0"/>
                </a:moveTo>
                <a:lnTo>
                  <a:pt x="0" y="0"/>
                </a:lnTo>
                <a:lnTo>
                  <a:pt x="0" y="12700"/>
                </a:lnTo>
                <a:lnTo>
                  <a:pt x="4343400" y="12700"/>
                </a:lnTo>
                <a:lnTo>
                  <a:pt x="4343400" y="0"/>
                </a:lnTo>
                <a:close/>
              </a:path>
            </a:pathLst>
          </a:custGeom>
          <a:solidFill>
            <a:srgbClr val="E31F24"/>
          </a:solidFill>
        </p:spPr>
        <p:txBody>
          <a:bodyPr wrap="square" lIns="0" tIns="0" rIns="0" bIns="0" rtlCol="0"/>
          <a:lstStyle/>
          <a:p>
            <a:endParaRPr/>
          </a:p>
        </p:txBody>
      </p:sp>
      <p:sp>
        <p:nvSpPr>
          <p:cNvPr id="2" name="Holder 2"/>
          <p:cNvSpPr>
            <a:spLocks noGrp="1"/>
          </p:cNvSpPr>
          <p:nvPr>
            <p:ph type="title"/>
          </p:nvPr>
        </p:nvSpPr>
        <p:spPr>
          <a:xfrm>
            <a:off x="2824734" y="256413"/>
            <a:ext cx="4256531" cy="513715"/>
          </a:xfrm>
          <a:prstGeom prst="rect">
            <a:avLst/>
          </a:prstGeom>
        </p:spPr>
        <p:txBody>
          <a:bodyPr wrap="square" lIns="0" tIns="0" rIns="0" bIns="0">
            <a:spAutoFit/>
          </a:bodyPr>
          <a:lstStyle>
            <a:lvl1pPr>
              <a:defRPr sz="3200" b="1" i="0">
                <a:solidFill>
                  <a:schemeClr val="bg1"/>
                </a:solidFill>
                <a:latin typeface="Georgia"/>
                <a:cs typeface="Georgia"/>
              </a:defRPr>
            </a:lvl1pPr>
          </a:lstStyle>
          <a:p>
            <a:endParaRPr/>
          </a:p>
        </p:txBody>
      </p:sp>
      <p:sp>
        <p:nvSpPr>
          <p:cNvPr id="3" name="Holder 3"/>
          <p:cNvSpPr>
            <a:spLocks noGrp="1"/>
          </p:cNvSpPr>
          <p:nvPr>
            <p:ph type="body" idx="1"/>
          </p:nvPr>
        </p:nvSpPr>
        <p:spPr>
          <a:xfrm>
            <a:off x="602691" y="2425959"/>
            <a:ext cx="6101715" cy="1534795"/>
          </a:xfrm>
          <a:prstGeom prst="rect">
            <a:avLst/>
          </a:prstGeom>
        </p:spPr>
        <p:txBody>
          <a:bodyPr wrap="square" lIns="0" tIns="0" rIns="0" bIns="0">
            <a:spAutoFit/>
          </a:bodyPr>
          <a:lstStyle>
            <a:lvl1pPr>
              <a:defRPr sz="2200" b="0" i="0">
                <a:solidFill>
                  <a:schemeClr val="tx1"/>
                </a:solidFill>
                <a:latin typeface="Georgia"/>
                <a:cs typeface="Georgia"/>
              </a:defRPr>
            </a:lvl1pPr>
          </a:lstStyle>
          <a:p>
            <a:endParaRPr/>
          </a:p>
        </p:txBody>
      </p:sp>
      <p:sp>
        <p:nvSpPr>
          <p:cNvPr id="4" name="Holder 4"/>
          <p:cNvSpPr>
            <a:spLocks noGrp="1"/>
          </p:cNvSpPr>
          <p:nvPr>
            <p:ph type="ftr" sz="quarter" idx="5"/>
          </p:nvPr>
        </p:nvSpPr>
        <p:spPr>
          <a:xfrm>
            <a:off x="5642228" y="6434641"/>
            <a:ext cx="4178300" cy="255904"/>
          </a:xfrm>
          <a:prstGeom prst="rect">
            <a:avLst/>
          </a:prstGeom>
        </p:spPr>
        <p:txBody>
          <a:bodyPr wrap="square" lIns="0" tIns="0" rIns="0" bIns="0">
            <a:spAutoFit/>
          </a:bodyPr>
          <a:lstStyle>
            <a:lvl1pPr>
              <a:defRPr sz="1500" b="1" i="0">
                <a:solidFill>
                  <a:srgbClr val="FF0000"/>
                </a:solidFill>
                <a:latin typeface="Tahoma"/>
                <a:cs typeface="Tahoma"/>
              </a:defRPr>
            </a:lvl1p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6" name="Holder 6"/>
          <p:cNvSpPr>
            <a:spLocks noGrp="1"/>
          </p:cNvSpPr>
          <p:nvPr>
            <p:ph type="sldNum" sz="quarter" idx="7"/>
          </p:nvPr>
        </p:nvSpPr>
        <p:spPr>
          <a:xfrm>
            <a:off x="7132320" y="6377940"/>
            <a:ext cx="22783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ersin.tarim.gov.tr/" TargetMode="External"/><Relationship Id="rId2" Type="http://schemas.openxmlformats.org/officeDocument/2006/relationships/hyperlink" Target="http://www.tarimorman.gov.tr/TRG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302889"/>
            <a:ext cx="9578720" cy="6232475"/>
          </a:xfrm>
          <a:prstGeom prst="rect">
            <a:avLst/>
          </a:prstGeom>
        </p:spPr>
        <p:txBody>
          <a:bodyPr vert="horz" wrap="square" lIns="0" tIns="0" rIns="0" bIns="0" rtlCol="0">
            <a:spAutoFit/>
          </a:bodyPr>
          <a:lstStyle/>
          <a:p>
            <a:pPr>
              <a:lnSpc>
                <a:spcPts val="3579"/>
              </a:lnSpc>
            </a:pPr>
            <a:r>
              <a:rPr sz="3200" b="1" spc="-5" dirty="0">
                <a:solidFill>
                  <a:srgbClr val="FFFFFF"/>
                </a:solidFill>
                <a:latin typeface="Georgia"/>
                <a:cs typeface="Georgia"/>
              </a:rPr>
              <a:t>PROJELERİMİZ</a:t>
            </a:r>
            <a:endParaRPr sz="3200" dirty="0">
              <a:latin typeface="Georgia"/>
              <a:cs typeface="Georgia"/>
            </a:endParaRPr>
          </a:p>
          <a:p>
            <a:pPr>
              <a:lnSpc>
                <a:spcPct val="100000"/>
              </a:lnSpc>
            </a:pPr>
            <a:endParaRPr sz="3600" dirty="0">
              <a:latin typeface="Georgia"/>
              <a:cs typeface="Georgia"/>
            </a:endParaRPr>
          </a:p>
          <a:p>
            <a:pPr>
              <a:lnSpc>
                <a:spcPct val="100000"/>
              </a:lnSpc>
            </a:pPr>
            <a:endParaRPr sz="3600" dirty="0">
              <a:latin typeface="Georgia"/>
              <a:cs typeface="Georgia"/>
            </a:endParaRPr>
          </a:p>
          <a:p>
            <a:pPr>
              <a:lnSpc>
                <a:spcPct val="100000"/>
              </a:lnSpc>
            </a:pPr>
            <a:endParaRPr sz="3600" dirty="0">
              <a:latin typeface="Georgia"/>
              <a:cs typeface="Georgia"/>
            </a:endParaRPr>
          </a:p>
          <a:p>
            <a:pPr>
              <a:lnSpc>
                <a:spcPct val="100000"/>
              </a:lnSpc>
            </a:pPr>
            <a:endParaRPr sz="3600" dirty="0">
              <a:latin typeface="Georgia"/>
              <a:cs typeface="Georgia"/>
            </a:endParaRPr>
          </a:p>
          <a:p>
            <a:pPr>
              <a:lnSpc>
                <a:spcPct val="100000"/>
              </a:lnSpc>
            </a:pPr>
            <a:endParaRPr sz="3600" dirty="0">
              <a:latin typeface="Georgia"/>
              <a:cs typeface="Georgia"/>
            </a:endParaRPr>
          </a:p>
          <a:p>
            <a:pPr>
              <a:lnSpc>
                <a:spcPct val="100000"/>
              </a:lnSpc>
            </a:pPr>
            <a:endParaRPr sz="3600" dirty="0">
              <a:latin typeface="Georgia"/>
              <a:cs typeface="Georgia"/>
            </a:endParaRPr>
          </a:p>
          <a:p>
            <a:pPr>
              <a:lnSpc>
                <a:spcPct val="100000"/>
              </a:lnSpc>
            </a:pPr>
            <a:endParaRPr sz="3600" dirty="0">
              <a:latin typeface="Georgia"/>
              <a:cs typeface="Georgia"/>
            </a:endParaRPr>
          </a:p>
          <a:p>
            <a:pPr>
              <a:lnSpc>
                <a:spcPct val="100000"/>
              </a:lnSpc>
            </a:pPr>
            <a:endParaRPr sz="3600" dirty="0">
              <a:latin typeface="Georgia"/>
              <a:cs typeface="Georgia"/>
            </a:endParaRPr>
          </a:p>
          <a:p>
            <a:pPr>
              <a:lnSpc>
                <a:spcPct val="100000"/>
              </a:lnSpc>
            </a:pPr>
            <a:endParaRPr sz="3600" dirty="0">
              <a:latin typeface="Georgia"/>
              <a:cs typeface="Georgia"/>
            </a:endParaRPr>
          </a:p>
          <a:p>
            <a:pPr>
              <a:lnSpc>
                <a:spcPct val="100000"/>
              </a:lnSpc>
            </a:pPr>
            <a:endParaRPr sz="3600" dirty="0">
              <a:latin typeface="Georgia"/>
              <a:cs typeface="Georgia"/>
            </a:endParaRPr>
          </a:p>
          <a:p>
            <a:pPr marL="2021839">
              <a:lnSpc>
                <a:spcPct val="100000"/>
              </a:lnSpc>
            </a:pPr>
            <a:r>
              <a:rPr sz="1500" b="1" spc="-5" dirty="0" smtClean="0">
                <a:solidFill>
                  <a:srgbClr val="FF0000"/>
                </a:solidFill>
                <a:latin typeface="Tahoma"/>
                <a:cs typeface="Tahoma"/>
              </a:rPr>
              <a:t>MERSİN </a:t>
            </a:r>
            <a:r>
              <a:rPr sz="1500" b="1" spc="-5" dirty="0">
                <a:solidFill>
                  <a:srgbClr val="FF0000"/>
                </a:solidFill>
                <a:latin typeface="Tahoma"/>
                <a:cs typeface="Tahoma"/>
              </a:rPr>
              <a:t>İL </a:t>
            </a:r>
            <a:r>
              <a:rPr sz="1500" b="1" dirty="0">
                <a:solidFill>
                  <a:srgbClr val="FF0000"/>
                </a:solidFill>
                <a:latin typeface="Tahoma"/>
                <a:cs typeface="Tahoma"/>
              </a:rPr>
              <a:t>TARIM </a:t>
            </a:r>
            <a:r>
              <a:rPr sz="1500" b="1" spc="-5" dirty="0">
                <a:solidFill>
                  <a:srgbClr val="FF0000"/>
                </a:solidFill>
                <a:latin typeface="Tahoma"/>
                <a:cs typeface="Tahoma"/>
              </a:rPr>
              <a:t>VE </a:t>
            </a:r>
            <a:r>
              <a:rPr sz="1500" b="1" dirty="0">
                <a:solidFill>
                  <a:srgbClr val="FF0000"/>
                </a:solidFill>
                <a:latin typeface="Tahoma"/>
                <a:cs typeface="Tahoma"/>
              </a:rPr>
              <a:t>ORMAN</a:t>
            </a:r>
            <a:r>
              <a:rPr sz="1500" b="1" spc="-125" dirty="0">
                <a:solidFill>
                  <a:srgbClr val="FF0000"/>
                </a:solidFill>
                <a:latin typeface="Tahoma"/>
                <a:cs typeface="Tahoma"/>
              </a:rPr>
              <a:t> </a:t>
            </a:r>
            <a:r>
              <a:rPr sz="1500" b="1" spc="-5" dirty="0">
                <a:solidFill>
                  <a:srgbClr val="FF0000"/>
                </a:solidFill>
                <a:latin typeface="Tahoma"/>
                <a:cs typeface="Tahoma"/>
              </a:rPr>
              <a:t>MÜDÜRLÜĞÜ</a:t>
            </a:r>
            <a:endParaRPr sz="1500" dirty="0">
              <a:latin typeface="Tahoma"/>
              <a:cs typeface="Tahoma"/>
            </a:endParaRPr>
          </a:p>
        </p:txBody>
      </p:sp>
      <p:grpSp>
        <p:nvGrpSpPr>
          <p:cNvPr id="3" name="object 3"/>
          <p:cNvGrpSpPr/>
          <p:nvPr/>
        </p:nvGrpSpPr>
        <p:grpSpPr>
          <a:xfrm>
            <a:off x="3175" y="1"/>
            <a:ext cx="9902825" cy="6477000"/>
            <a:chOff x="3175" y="0"/>
            <a:chExt cx="9902825" cy="6815455"/>
          </a:xfrm>
        </p:grpSpPr>
        <p:sp>
          <p:nvSpPr>
            <p:cNvPr id="4" name="object 4"/>
            <p:cNvSpPr/>
            <p:nvPr/>
          </p:nvSpPr>
          <p:spPr>
            <a:xfrm>
              <a:off x="9525" y="0"/>
              <a:ext cx="9896475" cy="6809105"/>
            </a:xfrm>
            <a:custGeom>
              <a:avLst/>
              <a:gdLst/>
              <a:ahLst/>
              <a:cxnLst/>
              <a:rect l="l" t="t" r="r" b="b"/>
              <a:pathLst>
                <a:path w="9896475" h="6809105">
                  <a:moveTo>
                    <a:pt x="0" y="6808787"/>
                  </a:moveTo>
                  <a:lnTo>
                    <a:pt x="9896475" y="6808787"/>
                  </a:lnTo>
                  <a:lnTo>
                    <a:pt x="9896475" y="0"/>
                  </a:lnTo>
                  <a:lnTo>
                    <a:pt x="0" y="0"/>
                  </a:lnTo>
                  <a:lnTo>
                    <a:pt x="0" y="6808787"/>
                  </a:lnTo>
                  <a:close/>
                </a:path>
              </a:pathLst>
            </a:custGeom>
            <a:solidFill>
              <a:srgbClr val="FFFFFF"/>
            </a:solidFill>
          </p:spPr>
          <p:txBody>
            <a:bodyPr wrap="square" lIns="0" tIns="0" rIns="0" bIns="0" rtlCol="0"/>
            <a:lstStyle/>
            <a:p>
              <a:endParaRPr/>
            </a:p>
          </p:txBody>
        </p:sp>
        <p:sp>
          <p:nvSpPr>
            <p:cNvPr id="5" name="object 5"/>
            <p:cNvSpPr/>
            <p:nvPr/>
          </p:nvSpPr>
          <p:spPr>
            <a:xfrm>
              <a:off x="9525" y="6802437"/>
              <a:ext cx="9896475" cy="12700"/>
            </a:xfrm>
            <a:custGeom>
              <a:avLst/>
              <a:gdLst/>
              <a:ahLst/>
              <a:cxnLst/>
              <a:rect l="l" t="t" r="r" b="b"/>
              <a:pathLst>
                <a:path w="9896475" h="12700">
                  <a:moveTo>
                    <a:pt x="0" y="12700"/>
                  </a:moveTo>
                  <a:lnTo>
                    <a:pt x="9896475" y="12700"/>
                  </a:lnTo>
                  <a:lnTo>
                    <a:pt x="9896475" y="0"/>
                  </a:lnTo>
                  <a:lnTo>
                    <a:pt x="0" y="0"/>
                  </a:lnTo>
                  <a:lnTo>
                    <a:pt x="0" y="12700"/>
                  </a:lnTo>
                  <a:close/>
                </a:path>
              </a:pathLst>
            </a:custGeom>
            <a:solidFill>
              <a:srgbClr val="FFFFFF"/>
            </a:solidFill>
          </p:spPr>
          <p:txBody>
            <a:bodyPr wrap="square" lIns="0" tIns="0" rIns="0" bIns="0" rtlCol="0"/>
            <a:lstStyle/>
            <a:p>
              <a:endParaRPr/>
            </a:p>
          </p:txBody>
        </p:sp>
        <p:sp>
          <p:nvSpPr>
            <p:cNvPr id="6" name="object 6"/>
            <p:cNvSpPr/>
            <p:nvPr/>
          </p:nvSpPr>
          <p:spPr>
            <a:xfrm>
              <a:off x="9525" y="0"/>
              <a:ext cx="0" cy="6809105"/>
            </a:xfrm>
            <a:custGeom>
              <a:avLst/>
              <a:gdLst/>
              <a:ahLst/>
              <a:cxnLst/>
              <a:rect l="l" t="t" r="r" b="b"/>
              <a:pathLst>
                <a:path h="6809105">
                  <a:moveTo>
                    <a:pt x="0" y="0"/>
                  </a:moveTo>
                  <a:lnTo>
                    <a:pt x="0" y="6808787"/>
                  </a:lnTo>
                </a:path>
              </a:pathLst>
            </a:custGeom>
            <a:ln w="12700">
              <a:solidFill>
                <a:srgbClr val="FFFFFF"/>
              </a:solidFill>
            </a:ln>
          </p:spPr>
          <p:txBody>
            <a:bodyPr wrap="square" lIns="0" tIns="0" rIns="0" bIns="0" rtlCol="0"/>
            <a:lstStyle/>
            <a:p>
              <a:endParaRPr/>
            </a:p>
          </p:txBody>
        </p:sp>
      </p:grpSp>
      <p:sp>
        <p:nvSpPr>
          <p:cNvPr id="7" name="object 7"/>
          <p:cNvSpPr txBox="1"/>
          <p:nvPr/>
        </p:nvSpPr>
        <p:spPr>
          <a:xfrm>
            <a:off x="1202842" y="2617089"/>
            <a:ext cx="7523480" cy="3736920"/>
          </a:xfrm>
          <a:prstGeom prst="rect">
            <a:avLst/>
          </a:prstGeom>
        </p:spPr>
        <p:txBody>
          <a:bodyPr vert="horz" wrap="square" lIns="0" tIns="12700" rIns="0" bIns="0" rtlCol="0">
            <a:spAutoFit/>
          </a:bodyPr>
          <a:lstStyle/>
          <a:p>
            <a:pPr marL="5080" algn="ctr">
              <a:lnSpc>
                <a:spcPct val="100000"/>
              </a:lnSpc>
              <a:spcBef>
                <a:spcPts val="100"/>
              </a:spcBef>
            </a:pPr>
            <a:r>
              <a:rPr sz="2400" b="1" spc="-50" dirty="0">
                <a:solidFill>
                  <a:srgbClr val="FF0000"/>
                </a:solidFill>
                <a:latin typeface="Times New Roman"/>
                <a:cs typeface="Times New Roman"/>
              </a:rPr>
              <a:t>T.C.</a:t>
            </a:r>
            <a:endParaRPr sz="2400" dirty="0">
              <a:latin typeface="Times New Roman"/>
              <a:cs typeface="Times New Roman"/>
            </a:endParaRPr>
          </a:p>
          <a:p>
            <a:pPr marL="5080" algn="ctr">
              <a:lnSpc>
                <a:spcPct val="100000"/>
              </a:lnSpc>
            </a:pPr>
            <a:r>
              <a:rPr sz="2400" b="1" spc="-5" dirty="0">
                <a:solidFill>
                  <a:srgbClr val="FF0000"/>
                </a:solidFill>
                <a:latin typeface="Times New Roman"/>
                <a:cs typeface="Times New Roman"/>
              </a:rPr>
              <a:t>MERSİN</a:t>
            </a:r>
            <a:r>
              <a:rPr sz="2400" b="1" spc="-35" dirty="0">
                <a:solidFill>
                  <a:srgbClr val="FF0000"/>
                </a:solidFill>
                <a:latin typeface="Times New Roman"/>
                <a:cs typeface="Times New Roman"/>
              </a:rPr>
              <a:t> </a:t>
            </a:r>
            <a:r>
              <a:rPr sz="2400" b="1" spc="-45" dirty="0">
                <a:solidFill>
                  <a:srgbClr val="FF0000"/>
                </a:solidFill>
                <a:latin typeface="Times New Roman"/>
                <a:cs typeface="Times New Roman"/>
              </a:rPr>
              <a:t>VALİLİĞİ</a:t>
            </a:r>
            <a:endParaRPr sz="2400" dirty="0">
              <a:latin typeface="Times New Roman"/>
              <a:cs typeface="Times New Roman"/>
            </a:endParaRPr>
          </a:p>
          <a:p>
            <a:pPr marL="5080" algn="ctr">
              <a:lnSpc>
                <a:spcPct val="100000"/>
              </a:lnSpc>
            </a:pPr>
            <a:r>
              <a:rPr sz="2400" b="1" spc="-5" dirty="0">
                <a:solidFill>
                  <a:srgbClr val="FF0000"/>
                </a:solidFill>
                <a:latin typeface="Times New Roman"/>
                <a:cs typeface="Times New Roman"/>
              </a:rPr>
              <a:t>İL </a:t>
            </a:r>
            <a:r>
              <a:rPr sz="2400" b="1" spc="-45" dirty="0">
                <a:solidFill>
                  <a:srgbClr val="FF0000"/>
                </a:solidFill>
                <a:latin typeface="Times New Roman"/>
                <a:cs typeface="Times New Roman"/>
              </a:rPr>
              <a:t>TARIM </a:t>
            </a:r>
            <a:r>
              <a:rPr sz="2400" b="1" spc="-5" dirty="0">
                <a:solidFill>
                  <a:srgbClr val="FF0000"/>
                </a:solidFill>
                <a:latin typeface="Times New Roman"/>
                <a:cs typeface="Times New Roman"/>
              </a:rPr>
              <a:t>VE </a:t>
            </a:r>
            <a:r>
              <a:rPr sz="2400" b="1" dirty="0">
                <a:solidFill>
                  <a:srgbClr val="FF0000"/>
                </a:solidFill>
                <a:latin typeface="Times New Roman"/>
                <a:cs typeface="Times New Roman"/>
              </a:rPr>
              <a:t>ORMAN</a:t>
            </a:r>
            <a:r>
              <a:rPr sz="2400" b="1" spc="-155" dirty="0">
                <a:solidFill>
                  <a:srgbClr val="FF0000"/>
                </a:solidFill>
                <a:latin typeface="Times New Roman"/>
                <a:cs typeface="Times New Roman"/>
              </a:rPr>
              <a:t> </a:t>
            </a:r>
            <a:r>
              <a:rPr sz="2400" b="1" spc="-5" dirty="0">
                <a:solidFill>
                  <a:srgbClr val="FF0000"/>
                </a:solidFill>
                <a:latin typeface="Times New Roman"/>
                <a:cs typeface="Times New Roman"/>
              </a:rPr>
              <a:t>MÜDÜRLÜĞÜ</a:t>
            </a:r>
            <a:endParaRPr sz="2400" dirty="0">
              <a:latin typeface="Times New Roman"/>
              <a:cs typeface="Times New Roman"/>
            </a:endParaRPr>
          </a:p>
          <a:p>
            <a:pPr>
              <a:lnSpc>
                <a:spcPct val="100000"/>
              </a:lnSpc>
            </a:pPr>
            <a:endParaRPr sz="2600" dirty="0">
              <a:latin typeface="Times New Roman"/>
              <a:cs typeface="Times New Roman"/>
            </a:endParaRPr>
          </a:p>
          <a:p>
            <a:pPr algn="ctr">
              <a:buSzPct val="100000"/>
            </a:pPr>
            <a:r>
              <a:rPr lang="tr-TR" altLang="tr-TR" sz="2400" b="1" dirty="0">
                <a:solidFill>
                  <a:srgbClr val="FF0000"/>
                </a:solidFill>
                <a:latin typeface="Times New Roman"/>
                <a:cs typeface="Times New Roman"/>
              </a:rPr>
              <a:t>Kırsal Kalkınma Yatırımlarının Desteklenmesi </a:t>
            </a:r>
            <a:r>
              <a:rPr lang="tr-TR" altLang="tr-TR" sz="2400" b="1" dirty="0" smtClean="0">
                <a:solidFill>
                  <a:srgbClr val="FF0000"/>
                </a:solidFill>
                <a:latin typeface="Times New Roman"/>
                <a:cs typeface="Times New Roman"/>
              </a:rPr>
              <a:t>Programı</a:t>
            </a:r>
          </a:p>
          <a:p>
            <a:pPr algn="ctr">
              <a:buSzPct val="100000"/>
            </a:pPr>
            <a:endParaRPr lang="tr-TR" altLang="tr-TR" sz="2400" b="1" dirty="0">
              <a:solidFill>
                <a:srgbClr val="FF0000"/>
              </a:solidFill>
              <a:latin typeface="Times New Roman"/>
              <a:cs typeface="Times New Roman"/>
            </a:endParaRPr>
          </a:p>
          <a:p>
            <a:r>
              <a:rPr lang="tr-TR" sz="2400" b="1" dirty="0">
                <a:solidFill>
                  <a:srgbClr val="FF0000"/>
                </a:solidFill>
              </a:rPr>
              <a:t>TEBLİĞ NO	</a:t>
            </a:r>
            <a:r>
              <a:rPr lang="tr-TR" sz="2400" b="1" dirty="0" smtClean="0">
                <a:solidFill>
                  <a:srgbClr val="FF0000"/>
                </a:solidFill>
              </a:rPr>
              <a:t>	: 2021/7</a:t>
            </a:r>
            <a:endParaRPr lang="tr-TR" sz="2400" dirty="0">
              <a:solidFill>
                <a:srgbClr val="FF0000"/>
              </a:solidFill>
            </a:endParaRPr>
          </a:p>
          <a:p>
            <a:r>
              <a:rPr lang="tr-TR" sz="2400" b="1" dirty="0">
                <a:solidFill>
                  <a:srgbClr val="FF0000"/>
                </a:solidFill>
              </a:rPr>
              <a:t>YIL			: </a:t>
            </a:r>
            <a:r>
              <a:rPr lang="tr-TR" sz="2400" b="1" dirty="0" smtClean="0">
                <a:solidFill>
                  <a:srgbClr val="FF0000"/>
                </a:solidFill>
              </a:rPr>
              <a:t>2024</a:t>
            </a:r>
            <a:endParaRPr lang="tr-TR" sz="2400" dirty="0">
              <a:solidFill>
                <a:srgbClr val="FF0000"/>
              </a:solidFill>
            </a:endParaRPr>
          </a:p>
          <a:p>
            <a:r>
              <a:rPr lang="tr-TR" sz="2400" b="1" dirty="0">
                <a:solidFill>
                  <a:srgbClr val="FF0000"/>
                </a:solidFill>
              </a:rPr>
              <a:t>ETAP NO		: </a:t>
            </a:r>
            <a:r>
              <a:rPr lang="tr-TR" sz="2400" b="1" dirty="0" smtClean="0">
                <a:solidFill>
                  <a:srgbClr val="FF0000"/>
                </a:solidFill>
              </a:rPr>
              <a:t>19</a:t>
            </a:r>
            <a:endParaRPr lang="tr-TR" sz="2400" dirty="0">
              <a:solidFill>
                <a:srgbClr val="FF0000"/>
              </a:solidFill>
            </a:endParaRPr>
          </a:p>
          <a:p>
            <a:pPr algn="ctr">
              <a:buSzPct val="100000"/>
            </a:pPr>
            <a:endParaRPr lang="tr-TR" altLang="tr-TR" sz="2400" b="1" dirty="0">
              <a:solidFill>
                <a:srgbClr val="FF0000"/>
              </a:solidFill>
              <a:latin typeface="Times New Roman"/>
              <a:cs typeface="Times New Roman"/>
            </a:endParaRPr>
          </a:p>
        </p:txBody>
      </p:sp>
      <p:sp>
        <p:nvSpPr>
          <p:cNvPr id="8" name="object 8"/>
          <p:cNvSpPr/>
          <p:nvPr/>
        </p:nvSpPr>
        <p:spPr>
          <a:xfrm>
            <a:off x="3924300" y="195326"/>
            <a:ext cx="5981699" cy="21541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4492" y="925910"/>
            <a:ext cx="9461500" cy="582211"/>
          </a:xfrm>
          <a:prstGeom prst="rect">
            <a:avLst/>
          </a:prstGeom>
        </p:spPr>
        <p:txBody>
          <a:bodyPr vert="horz" wrap="square" lIns="0" tIns="149860" rIns="0" bIns="0" rtlCol="0">
            <a:spAutoFit/>
          </a:bodyPr>
          <a:lstStyle/>
          <a:p>
            <a:pPr algn="ctr">
              <a:buSzPct val="100000"/>
            </a:pPr>
            <a:r>
              <a:rPr lang="tr-TR" altLang="tr-TR" sz="2800" b="1" dirty="0">
                <a:solidFill>
                  <a:srgbClr val="FF0000"/>
                </a:solidFill>
              </a:rPr>
              <a:t>7-Güneş Enerjili Sulama Sistemi</a:t>
            </a:r>
            <a:r>
              <a:rPr lang="tr-TR" altLang="tr-TR" sz="2800" b="1" dirty="0">
                <a:solidFill>
                  <a:srgbClr val="009999"/>
                </a:solidFill>
              </a:rPr>
              <a:t> </a:t>
            </a: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9" name="Metin kutusu 8"/>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92787"/>
            <a:ext cx="8077200" cy="45468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3114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4492" y="925910"/>
            <a:ext cx="9461500" cy="582211"/>
          </a:xfrm>
          <a:prstGeom prst="rect">
            <a:avLst/>
          </a:prstGeom>
        </p:spPr>
        <p:txBody>
          <a:bodyPr vert="horz" wrap="square" lIns="0" tIns="149860" rIns="0" bIns="0" rtlCol="0">
            <a:spAutoFit/>
          </a:bodyPr>
          <a:lstStyle/>
          <a:p>
            <a:r>
              <a:rPr lang="tr-TR" sz="2800" b="1" dirty="0" smtClean="0">
                <a:solidFill>
                  <a:srgbClr val="FF0000"/>
                </a:solidFill>
              </a:rPr>
              <a:t>           8-Tarımsal </a:t>
            </a:r>
            <a:r>
              <a:rPr lang="tr-TR" sz="2800" b="1" dirty="0">
                <a:solidFill>
                  <a:srgbClr val="FF0000"/>
                </a:solidFill>
              </a:rPr>
              <a:t>S</a:t>
            </a:r>
            <a:r>
              <a:rPr lang="tr-TR" sz="2800" b="1" dirty="0" smtClean="0">
                <a:solidFill>
                  <a:srgbClr val="FF0000"/>
                </a:solidFill>
              </a:rPr>
              <a:t>ulama Amaçlı Güneş </a:t>
            </a:r>
            <a:r>
              <a:rPr lang="tr-TR" sz="2800" b="1" dirty="0">
                <a:solidFill>
                  <a:srgbClr val="FF0000"/>
                </a:solidFill>
              </a:rPr>
              <a:t>E</a:t>
            </a:r>
            <a:r>
              <a:rPr lang="tr-TR" sz="2800" b="1" dirty="0" smtClean="0">
                <a:solidFill>
                  <a:srgbClr val="FF0000"/>
                </a:solidFill>
              </a:rPr>
              <a:t>nerji Sistemleri</a:t>
            </a:r>
            <a:endParaRPr lang="tr-TR" sz="2800" b="1" dirty="0">
              <a:solidFill>
                <a:srgbClr val="FF0000"/>
              </a:solidFill>
            </a:endParaRP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9" name="Metin kutusu 8"/>
          <p:cNvSpPr txBox="1"/>
          <p:nvPr/>
        </p:nvSpPr>
        <p:spPr>
          <a:xfrm>
            <a:off x="1499191" y="205619"/>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pic>
        <p:nvPicPr>
          <p:cNvPr id="1026" name="Picture 2" descr="C:\Users\Admin.M330001-0131\Desktop\GES.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9248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944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4492" y="925910"/>
            <a:ext cx="9461500" cy="705321"/>
          </a:xfrm>
          <a:prstGeom prst="rect">
            <a:avLst/>
          </a:prstGeom>
        </p:spPr>
        <p:txBody>
          <a:bodyPr vert="horz" wrap="square" lIns="0" tIns="149860" rIns="0" bIns="0" rtlCol="0">
            <a:spAutoFit/>
          </a:bodyPr>
          <a:lstStyle/>
          <a:p>
            <a:pPr algn="ctr"/>
            <a:r>
              <a:rPr lang="tr-TR" sz="3600" b="1" dirty="0" smtClean="0">
                <a:solidFill>
                  <a:srgbClr val="FF0000"/>
                </a:solidFill>
              </a:rPr>
              <a:t>9-Akıllı </a:t>
            </a:r>
            <a:r>
              <a:rPr lang="tr-TR" sz="3600" b="1" dirty="0">
                <a:solidFill>
                  <a:srgbClr val="FF0000"/>
                </a:solidFill>
              </a:rPr>
              <a:t>Sulama Sistemi</a:t>
            </a: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9" name="Metin kutusu 8"/>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pic>
        <p:nvPicPr>
          <p:cNvPr id="8" name="Picture 2" descr="C:\Users\Admin.M330001-0131\Desktop\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4800600" cy="42005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dmin.M330001-0131\Desktop\yoncada-sulama-resi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428316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05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4492" y="925910"/>
            <a:ext cx="9461500" cy="5291192"/>
          </a:xfrm>
          <a:prstGeom prst="rect">
            <a:avLst/>
          </a:prstGeom>
        </p:spPr>
        <p:txBody>
          <a:bodyPr vert="horz" wrap="square" lIns="0" tIns="149860" rIns="0" bIns="0" rtlCol="0">
            <a:spAutoFit/>
          </a:bodyPr>
          <a:lstStyle/>
          <a:p>
            <a:pPr algn="ctr">
              <a:buSzPct val="100000"/>
            </a:pPr>
            <a:r>
              <a:rPr lang="tr-TR" altLang="tr-TR" sz="4000" b="1" dirty="0">
                <a:solidFill>
                  <a:srgbClr val="000000"/>
                </a:solidFill>
              </a:rPr>
              <a:t>		</a:t>
            </a:r>
          </a:p>
          <a:p>
            <a:pPr>
              <a:buSzPct val="100000"/>
            </a:pPr>
            <a:r>
              <a:rPr lang="tr-TR" altLang="tr-TR" sz="2400" b="1" dirty="0">
                <a:solidFill>
                  <a:srgbClr val="FF0000"/>
                </a:solidFill>
              </a:rPr>
              <a:t>	      </a:t>
            </a:r>
            <a:endParaRPr lang="tr-TR" altLang="tr-TR" sz="2400" b="1" dirty="0" smtClean="0">
              <a:solidFill>
                <a:srgbClr val="FF0000"/>
              </a:solidFill>
            </a:endParaRPr>
          </a:p>
          <a:p>
            <a:pPr>
              <a:buSzPct val="100000"/>
            </a:pPr>
            <a:endParaRPr lang="tr-TR" altLang="tr-TR" sz="2400" b="1" dirty="0">
              <a:solidFill>
                <a:srgbClr val="FF0000"/>
              </a:solidFill>
            </a:endParaRPr>
          </a:p>
          <a:p>
            <a:pPr>
              <a:buSzPct val="100000"/>
            </a:pPr>
            <a:endParaRPr lang="tr-TR" altLang="tr-TR" sz="2400" b="1" dirty="0" smtClean="0">
              <a:solidFill>
                <a:srgbClr val="FF0000"/>
              </a:solidFill>
            </a:endParaRPr>
          </a:p>
          <a:p>
            <a:pPr>
              <a:buSzPct val="100000"/>
            </a:pPr>
            <a:endParaRPr lang="tr-TR" altLang="tr-TR" sz="2400"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9" name="Metin kutusu 8"/>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
        <p:nvSpPr>
          <p:cNvPr id="6" name="Text Box 1"/>
          <p:cNvSpPr txBox="1">
            <a:spLocks noChangeArrowheads="1"/>
          </p:cNvSpPr>
          <p:nvPr/>
        </p:nvSpPr>
        <p:spPr bwMode="auto">
          <a:xfrm>
            <a:off x="1431467" y="894493"/>
            <a:ext cx="7067550"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SzPct val="100000"/>
            </a:pPr>
            <a:r>
              <a:rPr lang="tr-TR" altLang="tr-TR" sz="2400" b="1" dirty="0">
                <a:solidFill>
                  <a:srgbClr val="FF0000"/>
                </a:solidFill>
              </a:rPr>
              <a:t>BİREYSEL SULAMA </a:t>
            </a:r>
            <a:r>
              <a:rPr lang="tr-TR" altLang="tr-TR" sz="2400" b="1" dirty="0" smtClean="0">
                <a:solidFill>
                  <a:srgbClr val="FF0000"/>
                </a:solidFill>
              </a:rPr>
              <a:t>PROJELERİNE </a:t>
            </a:r>
            <a:r>
              <a:rPr lang="tr-TR" altLang="tr-TR" sz="2400" b="1" dirty="0">
                <a:solidFill>
                  <a:srgbClr val="FF0000"/>
                </a:solidFill>
              </a:rPr>
              <a:t>KİMLER BAŞVURU YAPABİLİR</a:t>
            </a:r>
            <a:r>
              <a:rPr lang="tr-TR" altLang="tr-TR" sz="2800" b="1" dirty="0">
                <a:solidFill>
                  <a:srgbClr val="FF0000"/>
                </a:solidFill>
              </a:rPr>
              <a:t>?</a:t>
            </a:r>
          </a:p>
        </p:txBody>
      </p:sp>
      <p:sp>
        <p:nvSpPr>
          <p:cNvPr id="8" name="Text Box 2"/>
          <p:cNvSpPr txBox="1">
            <a:spLocks noChangeArrowheads="1"/>
          </p:cNvSpPr>
          <p:nvPr/>
        </p:nvSpPr>
        <p:spPr bwMode="auto">
          <a:xfrm>
            <a:off x="850442" y="1905000"/>
            <a:ext cx="8229600" cy="4525963"/>
          </a:xfrm>
          <a:prstGeom prst="rect">
            <a:avLst/>
          </a:prstGeom>
          <a:solidFill>
            <a:srgbClr val="00FF00"/>
          </a:solidFill>
          <a:ln>
            <a:noFill/>
          </a:ln>
          <a:effectLst/>
          <a:extLst/>
        </p:spPr>
        <p:txBody>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9pPr>
          </a:lstStyle>
          <a:p>
            <a:pPr>
              <a:lnSpc>
                <a:spcPct val="90000"/>
              </a:lnSpc>
              <a:spcBef>
                <a:spcPts val="800"/>
              </a:spcBef>
              <a:buClr>
                <a:srgbClr val="000000"/>
              </a:buClr>
              <a:buSzPct val="100000"/>
              <a:buFont typeface="Arial" charset="0"/>
              <a:buChar char="-"/>
              <a:defRPr/>
            </a:pPr>
            <a:r>
              <a:rPr lang="tr-TR" sz="3200" b="1" dirty="0" smtClean="0"/>
              <a:t>Kamu çalışanları hariç, </a:t>
            </a:r>
            <a:r>
              <a:rPr lang="tr-TR" sz="3200" dirty="0"/>
              <a:t>Bakanlık Çiftçi Kayıt Sistemine (ÇKS)/Tarımsal Üretim Kayıt Sistemine (TÜKAS) kayıtlı </a:t>
            </a:r>
            <a:r>
              <a:rPr lang="tr-TR" sz="3200" dirty="0" smtClean="0"/>
              <a:t>olmak şartı ile</a:t>
            </a:r>
            <a:r>
              <a:rPr lang="tr-TR" sz="3200" b="1" dirty="0" smtClean="0"/>
              <a:t>;</a:t>
            </a:r>
          </a:p>
          <a:p>
            <a:pPr marL="342900" eaLnBrk="1" hangingPunct="1">
              <a:lnSpc>
                <a:spcPct val="90000"/>
              </a:lnSpc>
              <a:spcBef>
                <a:spcPts val="800"/>
              </a:spcBef>
              <a:buSzPct val="100000"/>
              <a:defRPr/>
            </a:pPr>
            <a:r>
              <a:rPr lang="tr-TR" sz="3200" b="1" dirty="0" smtClean="0"/>
              <a:t>	 1</a:t>
            </a:r>
            <a:r>
              <a:rPr lang="tr-TR" sz="3200" dirty="0" smtClean="0"/>
              <a:t>- Gerçek Kişiler</a:t>
            </a:r>
          </a:p>
          <a:p>
            <a:pPr marL="342900" eaLnBrk="1" hangingPunct="1">
              <a:lnSpc>
                <a:spcPct val="90000"/>
              </a:lnSpc>
              <a:spcBef>
                <a:spcPts val="800"/>
              </a:spcBef>
              <a:buSzPct val="100000"/>
              <a:defRPr/>
            </a:pPr>
            <a:r>
              <a:rPr lang="tr-TR" sz="3200" dirty="0" smtClean="0"/>
              <a:t>   </a:t>
            </a:r>
            <a:r>
              <a:rPr lang="tr-TR" sz="3200" b="1" dirty="0" smtClean="0"/>
              <a:t> 2-</a:t>
            </a:r>
            <a:r>
              <a:rPr lang="tr-TR" sz="3200" dirty="0" smtClean="0"/>
              <a:t> </a:t>
            </a:r>
            <a:r>
              <a:rPr lang="tr-TR" sz="3200" dirty="0" err="1" smtClean="0"/>
              <a:t>Kollektif</a:t>
            </a:r>
            <a:r>
              <a:rPr lang="tr-TR" sz="3200" dirty="0" smtClean="0"/>
              <a:t>, Anonim ve Limited Şirketleri</a:t>
            </a:r>
          </a:p>
          <a:p>
            <a:pPr marL="342900" eaLnBrk="1" hangingPunct="1">
              <a:lnSpc>
                <a:spcPct val="90000"/>
              </a:lnSpc>
              <a:spcBef>
                <a:spcPts val="800"/>
              </a:spcBef>
              <a:buSzPct val="100000"/>
              <a:defRPr/>
            </a:pPr>
            <a:r>
              <a:rPr lang="tr-TR" sz="3200" dirty="0" smtClean="0"/>
              <a:t>	 </a:t>
            </a:r>
            <a:r>
              <a:rPr lang="tr-TR" sz="3200" b="1" dirty="0" smtClean="0"/>
              <a:t>3- </a:t>
            </a:r>
            <a:r>
              <a:rPr lang="tr-TR" sz="3200" dirty="0" smtClean="0"/>
              <a:t>Sulama ve Tarımsal Kalkınma Kooperatifleri, Tarım Kredi Kooperatifleri ve Sulama Birlikleri </a:t>
            </a:r>
          </a:p>
          <a:p>
            <a:pPr marL="342900" eaLnBrk="1" hangingPunct="1">
              <a:lnSpc>
                <a:spcPct val="90000"/>
              </a:lnSpc>
              <a:spcBef>
                <a:spcPts val="600"/>
              </a:spcBef>
              <a:buSzPct val="100000"/>
              <a:defRPr/>
            </a:pPr>
            <a:endParaRPr lang="tr-TR" sz="2400" dirty="0" smtClean="0">
              <a:solidFill>
                <a:srgbClr val="FF0000"/>
              </a:solidFill>
            </a:endParaRPr>
          </a:p>
          <a:p>
            <a:pPr marL="342900" eaLnBrk="1" hangingPunct="1">
              <a:lnSpc>
                <a:spcPct val="90000"/>
              </a:lnSpc>
              <a:spcBef>
                <a:spcPts val="600"/>
              </a:spcBef>
              <a:buSzPct val="100000"/>
              <a:defRPr/>
            </a:pPr>
            <a:endParaRPr lang="tr-TR" sz="2400" dirty="0" smtClean="0">
              <a:solidFill>
                <a:srgbClr val="FF0000"/>
              </a:solidFill>
            </a:endParaRPr>
          </a:p>
        </p:txBody>
      </p:sp>
    </p:spTree>
    <p:extLst>
      <p:ext uri="{BB962C8B-B14F-4D97-AF65-F5344CB8AC3E}">
        <p14:creationId xmlns:p14="http://schemas.microsoft.com/office/powerpoint/2010/main" val="3739317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494827" y="1821970"/>
            <a:ext cx="8870685" cy="4672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spcBef>
                <a:spcPts val="700"/>
              </a:spcBef>
              <a:buClr>
                <a:srgbClr val="FF0000"/>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800" b="1" dirty="0">
                <a:solidFill>
                  <a:srgbClr val="FF0000"/>
                </a:solidFill>
              </a:rPr>
              <a:t>     Her İl İçin Tek Bir Başvuru Yapılabilecek olup, Bu Başvurular birden fazla parsel veya birden fazla yatırım konusu için de başvuru yapılabilir.</a:t>
            </a:r>
          </a:p>
          <a:p>
            <a:pPr algn="just">
              <a:spcBef>
                <a:spcPts val="700"/>
              </a:spcBef>
              <a:buClr>
                <a:srgbClr val="FF0000"/>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800" b="1" dirty="0">
                <a:solidFill>
                  <a:srgbClr val="FF0000"/>
                </a:solidFill>
              </a:rPr>
              <a:t>    Birden fazla parseller için; Her parsel için ayrı proje ve keşif hazırlanacak olup, bu keşifler bir icmal ile birleştirilerek başvuru bütçesi oluşturulacaktır. </a:t>
            </a:r>
          </a:p>
          <a:p>
            <a:pPr algn="just">
              <a:spcBef>
                <a:spcPts val="700"/>
              </a:spcBef>
              <a:buClr>
                <a:srgbClr val="FF0000"/>
              </a:buClr>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800" b="1" dirty="0">
                <a:solidFill>
                  <a:srgbClr val="FF0000"/>
                </a:solidFill>
              </a:rPr>
              <a:t>   Ancak bitişik parseller için su kaynağı yeterli olmak kaydı ile tek bir proje ve tek bir keşif hazırlanarak tek bir başvuru yapılabilir.</a:t>
            </a:r>
          </a:p>
          <a:p>
            <a:pPr algn="just">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2800" b="1" dirty="0">
              <a:solidFill>
                <a:srgbClr val="FF0000"/>
              </a:solidFill>
            </a:endParaRPr>
          </a:p>
        </p:txBody>
      </p:sp>
      <p:sp>
        <p:nvSpPr>
          <p:cNvPr id="4" name="Rectangle 2"/>
          <p:cNvSpPr>
            <a:spLocks noChangeArrowheads="1"/>
          </p:cNvSpPr>
          <p:nvPr/>
        </p:nvSpPr>
        <p:spPr bwMode="auto">
          <a:xfrm>
            <a:off x="848833" y="1108075"/>
            <a:ext cx="8870685"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spcBef>
                <a:spcPts val="1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4000" b="1" dirty="0">
                <a:solidFill>
                  <a:srgbClr val="00FF00"/>
                </a:solidFill>
              </a:rPr>
              <a:t>         </a:t>
            </a:r>
            <a:r>
              <a:rPr lang="tr-TR" sz="4000" b="1" dirty="0">
                <a:solidFill>
                  <a:srgbClr val="000000"/>
                </a:solidFill>
              </a:rPr>
              <a:t>BAŞVURU ŞEKLİ</a:t>
            </a:r>
          </a:p>
        </p:txBody>
      </p:sp>
      <p:sp>
        <p:nvSpPr>
          <p:cNvPr id="5" name="Metin kutusu 4"/>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
        <p:nvSpPr>
          <p:cNvPr id="2" name="Dikdörtgen 1"/>
          <p:cNvSpPr/>
          <p:nvPr/>
        </p:nvSpPr>
        <p:spPr>
          <a:xfrm>
            <a:off x="5514981" y="6309994"/>
            <a:ext cx="4330609" cy="369332"/>
          </a:xfrm>
          <a:prstGeom prst="rect">
            <a:avLst/>
          </a:prstGeom>
        </p:spPr>
        <p:txBody>
          <a:bodyPr wrap="none">
            <a:spAutoFit/>
          </a:bodyPr>
          <a:lstStyle/>
          <a:p>
            <a:pPr marL="12700">
              <a:lnSpc>
                <a:spcPct val="100000"/>
              </a:lnSpc>
              <a:spcBef>
                <a:spcPts val="100"/>
              </a:spcBef>
            </a:pPr>
            <a:r>
              <a:rPr lang="tr-TR" b="1" spc="-5" dirty="0">
                <a:solidFill>
                  <a:srgbClr val="FF0000"/>
                </a:solidFill>
              </a:rPr>
              <a:t>MERSİN İL </a:t>
            </a:r>
            <a:r>
              <a:rPr lang="tr-TR" b="1" dirty="0">
                <a:solidFill>
                  <a:srgbClr val="FF0000"/>
                </a:solidFill>
              </a:rPr>
              <a:t>TARIM </a:t>
            </a:r>
            <a:r>
              <a:rPr lang="tr-TR" b="1" spc="-5" dirty="0">
                <a:solidFill>
                  <a:srgbClr val="FF0000"/>
                </a:solidFill>
              </a:rPr>
              <a:t>VE </a:t>
            </a:r>
            <a:r>
              <a:rPr lang="tr-TR" b="1" dirty="0">
                <a:solidFill>
                  <a:srgbClr val="FF0000"/>
                </a:solidFill>
              </a:rPr>
              <a:t>ORMAN</a:t>
            </a:r>
            <a:r>
              <a:rPr lang="tr-TR" b="1" spc="-120" dirty="0">
                <a:solidFill>
                  <a:srgbClr val="FF0000"/>
                </a:solidFill>
              </a:rPr>
              <a:t> </a:t>
            </a:r>
            <a:r>
              <a:rPr lang="tr-TR" b="1" spc="-5" dirty="0">
                <a:solidFill>
                  <a:srgbClr val="FF0000"/>
                </a:solidFill>
              </a:rPr>
              <a:t>MÜDÜRLÜĞÜ</a:t>
            </a:r>
          </a:p>
        </p:txBody>
      </p:sp>
    </p:spTree>
    <p:extLst>
      <p:ext uri="{BB962C8B-B14F-4D97-AF65-F5344CB8AC3E}">
        <p14:creationId xmlns:p14="http://schemas.microsoft.com/office/powerpoint/2010/main" val="5064309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547813" y="1161256"/>
            <a:ext cx="6337300"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buClrTx/>
              <a:buFontTx/>
              <a:buNone/>
            </a:pPr>
            <a:r>
              <a:rPr lang="tr-TR" sz="2800" dirty="0">
                <a:solidFill>
                  <a:srgbClr val="000000"/>
                </a:solidFill>
              </a:rPr>
              <a:t>Başvuruda Dikkat Edilecek Hususlar</a:t>
            </a:r>
          </a:p>
        </p:txBody>
      </p:sp>
      <p:sp>
        <p:nvSpPr>
          <p:cNvPr id="3" name="Text Box 2"/>
          <p:cNvSpPr txBox="1">
            <a:spLocks noChangeArrowheads="1"/>
          </p:cNvSpPr>
          <p:nvPr/>
        </p:nvSpPr>
        <p:spPr bwMode="auto">
          <a:xfrm>
            <a:off x="601663" y="1676400"/>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9pPr>
          </a:lstStyle>
          <a:p>
            <a:pPr algn="just">
              <a:lnSpc>
                <a:spcPct val="80000"/>
              </a:lnSpc>
              <a:spcBef>
                <a:spcPts val="500"/>
              </a:spcBef>
              <a:buClr>
                <a:srgbClr val="FF0000"/>
              </a:buClr>
              <a:buFont typeface="Arial" pitchFamily="34" charset="0"/>
              <a:buChar char="•"/>
              <a:defRPr/>
            </a:pPr>
            <a:r>
              <a:rPr lang="tr-TR" sz="2000" b="1" dirty="0" smtClean="0">
                <a:solidFill>
                  <a:srgbClr val="FF0000"/>
                </a:solidFill>
              </a:rPr>
              <a:t>Yüzey altı damla sulama başvuruları sadece bağ ve meyve ağaçları sulaması için başvurulabilir.</a:t>
            </a:r>
          </a:p>
          <a:p>
            <a:pPr marL="342900" indent="-342900" algn="just">
              <a:lnSpc>
                <a:spcPct val="80000"/>
              </a:lnSpc>
              <a:spcBef>
                <a:spcPts val="500"/>
              </a:spcBef>
              <a:buClr>
                <a:srgbClr val="FF0000"/>
              </a:buClr>
              <a:buFont typeface="Arial" pitchFamily="34" charset="0"/>
              <a:buChar char="•"/>
              <a:defRPr/>
            </a:pPr>
            <a:endParaRPr lang="tr-TR" sz="2000" b="1" dirty="0" smtClean="0">
              <a:solidFill>
                <a:srgbClr val="FF0000"/>
              </a:solidFill>
            </a:endParaRPr>
          </a:p>
          <a:p>
            <a:pPr algn="just">
              <a:lnSpc>
                <a:spcPct val="80000"/>
              </a:lnSpc>
              <a:spcBef>
                <a:spcPts val="500"/>
              </a:spcBef>
              <a:buClr>
                <a:srgbClr val="FF0000"/>
              </a:buClr>
              <a:buFont typeface="Arial" pitchFamily="34" charset="0"/>
              <a:buChar char="•"/>
              <a:defRPr/>
            </a:pPr>
            <a:r>
              <a:rPr lang="tr-TR" sz="2000" b="1" dirty="0" smtClean="0">
                <a:solidFill>
                  <a:srgbClr val="FF0000"/>
                </a:solidFill>
              </a:rPr>
              <a:t>Tarla içi mikro yağmurlama sistemleri ağaç altı sulama sistemleri olduğundan, bu kapsamda meyve bahçesi için  hazırlanan projeler için başvuru yapılabilir.</a:t>
            </a:r>
          </a:p>
          <a:p>
            <a:pPr marL="0" indent="0" algn="just">
              <a:lnSpc>
                <a:spcPct val="80000"/>
              </a:lnSpc>
              <a:spcBef>
                <a:spcPts val="500"/>
              </a:spcBef>
              <a:buClr>
                <a:srgbClr val="FF0000"/>
              </a:buClr>
              <a:defRPr/>
            </a:pPr>
            <a:r>
              <a:rPr lang="tr-TR" sz="2000" b="1" dirty="0">
                <a:solidFill>
                  <a:srgbClr val="FF0000"/>
                </a:solidFill>
              </a:rPr>
              <a:t> </a:t>
            </a:r>
            <a:r>
              <a:rPr lang="tr-TR" sz="2000" b="1" dirty="0" smtClean="0">
                <a:solidFill>
                  <a:srgbClr val="FF0000"/>
                </a:solidFill>
              </a:rPr>
              <a:t>       Ancak uygun </a:t>
            </a:r>
            <a:r>
              <a:rPr lang="tr-TR" sz="2000" b="1" dirty="0" err="1" smtClean="0">
                <a:solidFill>
                  <a:srgbClr val="FF0000"/>
                </a:solidFill>
              </a:rPr>
              <a:t>projeleme</a:t>
            </a:r>
            <a:r>
              <a:rPr lang="tr-TR" sz="2000" b="1" dirty="0" smtClean="0">
                <a:solidFill>
                  <a:srgbClr val="FF0000"/>
                </a:solidFill>
              </a:rPr>
              <a:t> şartı ile sebze üretimi için yapılan      </a:t>
            </a:r>
          </a:p>
          <a:p>
            <a:pPr marL="0" indent="0" algn="just">
              <a:lnSpc>
                <a:spcPct val="80000"/>
              </a:lnSpc>
              <a:spcBef>
                <a:spcPts val="500"/>
              </a:spcBef>
              <a:buClr>
                <a:srgbClr val="FF0000"/>
              </a:buClr>
              <a:defRPr/>
            </a:pPr>
            <a:r>
              <a:rPr lang="tr-TR" sz="2000" b="1" dirty="0">
                <a:solidFill>
                  <a:srgbClr val="FF0000"/>
                </a:solidFill>
              </a:rPr>
              <a:t> </a:t>
            </a:r>
            <a:r>
              <a:rPr lang="tr-TR" sz="2000" b="1" dirty="0" smtClean="0">
                <a:solidFill>
                  <a:srgbClr val="FF0000"/>
                </a:solidFill>
              </a:rPr>
              <a:t>       başvurularda kabul edilir.</a:t>
            </a:r>
          </a:p>
          <a:p>
            <a:pPr marL="342900" indent="-342900" algn="just">
              <a:lnSpc>
                <a:spcPct val="80000"/>
              </a:lnSpc>
              <a:spcBef>
                <a:spcPts val="500"/>
              </a:spcBef>
              <a:buClr>
                <a:srgbClr val="FF0000"/>
              </a:buClr>
              <a:buFont typeface="Arial" pitchFamily="34" charset="0"/>
              <a:buChar char="•"/>
              <a:defRPr/>
            </a:pPr>
            <a:endParaRPr lang="tr-TR" sz="2000" b="1" dirty="0" smtClean="0">
              <a:solidFill>
                <a:srgbClr val="FF0000"/>
              </a:solidFill>
            </a:endParaRPr>
          </a:p>
          <a:p>
            <a:pPr algn="just">
              <a:lnSpc>
                <a:spcPct val="80000"/>
              </a:lnSpc>
              <a:spcBef>
                <a:spcPts val="500"/>
              </a:spcBef>
              <a:buClr>
                <a:srgbClr val="FF0000"/>
              </a:buClr>
              <a:buFont typeface="Arial" pitchFamily="34" charset="0"/>
              <a:buChar char="•"/>
              <a:defRPr/>
            </a:pPr>
            <a:r>
              <a:rPr lang="tr-TR" sz="2000" b="1" dirty="0" smtClean="0">
                <a:solidFill>
                  <a:srgbClr val="FF0000"/>
                </a:solidFill>
              </a:rPr>
              <a:t>Tarla içi ifadesi tarım arazileri için kullanıldığından, seralar tarımsal yapı niteliğinde olduğundan bu kapsamda değerlendirilmez.</a:t>
            </a:r>
          </a:p>
          <a:p>
            <a:pPr marL="342900" indent="-342900" algn="just">
              <a:lnSpc>
                <a:spcPct val="80000"/>
              </a:lnSpc>
              <a:spcBef>
                <a:spcPts val="500"/>
              </a:spcBef>
              <a:buClr>
                <a:srgbClr val="FF0000"/>
              </a:buClr>
              <a:buFont typeface="Arial" pitchFamily="34" charset="0"/>
              <a:buChar char="•"/>
              <a:defRPr/>
            </a:pPr>
            <a:endParaRPr lang="tr-TR" sz="2000" b="1" dirty="0" smtClean="0">
              <a:solidFill>
                <a:srgbClr val="FF0000"/>
              </a:solidFill>
            </a:endParaRPr>
          </a:p>
          <a:p>
            <a:pPr algn="just">
              <a:lnSpc>
                <a:spcPct val="80000"/>
              </a:lnSpc>
              <a:spcBef>
                <a:spcPts val="500"/>
              </a:spcBef>
              <a:buClr>
                <a:srgbClr val="FF0000"/>
              </a:buClr>
              <a:buFont typeface="Arial" pitchFamily="34" charset="0"/>
              <a:buChar char="•"/>
              <a:defRPr/>
            </a:pPr>
            <a:r>
              <a:rPr lang="tr-TR" sz="2000" b="1" dirty="0" smtClean="0">
                <a:solidFill>
                  <a:srgbClr val="FF0000"/>
                </a:solidFill>
              </a:rPr>
              <a:t>Sulama Projelerinde yeni teknolojilerin kullanılması sağlanmalıdır. Bu nedenle otomasyona sahip projeler öncelikle değerlendirilir.</a:t>
            </a:r>
          </a:p>
          <a:p>
            <a:pPr indent="-452438">
              <a:lnSpc>
                <a:spcPct val="80000"/>
              </a:lnSpc>
              <a:spcBef>
                <a:spcPts val="500"/>
              </a:spcBef>
              <a:buClrTx/>
              <a:buFontTx/>
              <a:buNone/>
              <a:defRPr/>
            </a:pPr>
            <a:endParaRPr lang="tr-TR" sz="2000" b="1" dirty="0" smtClean="0">
              <a:solidFill>
                <a:srgbClr val="FF0000"/>
              </a:solidFill>
            </a:endParaRPr>
          </a:p>
        </p:txBody>
      </p:sp>
      <p:sp>
        <p:nvSpPr>
          <p:cNvPr id="4" name="Metin kutusu 3"/>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
        <p:nvSpPr>
          <p:cNvPr id="5" name="Dikdörtgen 4"/>
          <p:cNvSpPr/>
          <p:nvPr/>
        </p:nvSpPr>
        <p:spPr>
          <a:xfrm>
            <a:off x="5514981" y="6309994"/>
            <a:ext cx="4330609" cy="369332"/>
          </a:xfrm>
          <a:prstGeom prst="rect">
            <a:avLst/>
          </a:prstGeom>
        </p:spPr>
        <p:txBody>
          <a:bodyPr wrap="none">
            <a:spAutoFit/>
          </a:bodyPr>
          <a:lstStyle/>
          <a:p>
            <a:pPr marL="12700">
              <a:lnSpc>
                <a:spcPct val="100000"/>
              </a:lnSpc>
              <a:spcBef>
                <a:spcPts val="100"/>
              </a:spcBef>
            </a:pPr>
            <a:r>
              <a:rPr lang="tr-TR" b="1" spc="-5" dirty="0">
                <a:solidFill>
                  <a:srgbClr val="FF0000"/>
                </a:solidFill>
              </a:rPr>
              <a:t>MERSİN İL </a:t>
            </a:r>
            <a:r>
              <a:rPr lang="tr-TR" b="1" dirty="0">
                <a:solidFill>
                  <a:srgbClr val="FF0000"/>
                </a:solidFill>
              </a:rPr>
              <a:t>TARIM </a:t>
            </a:r>
            <a:r>
              <a:rPr lang="tr-TR" b="1" spc="-5" dirty="0">
                <a:solidFill>
                  <a:srgbClr val="FF0000"/>
                </a:solidFill>
              </a:rPr>
              <a:t>VE </a:t>
            </a:r>
            <a:r>
              <a:rPr lang="tr-TR" b="1" dirty="0">
                <a:solidFill>
                  <a:srgbClr val="FF0000"/>
                </a:solidFill>
              </a:rPr>
              <a:t>ORMAN</a:t>
            </a:r>
            <a:r>
              <a:rPr lang="tr-TR" b="1" spc="-120" dirty="0">
                <a:solidFill>
                  <a:srgbClr val="FF0000"/>
                </a:solidFill>
              </a:rPr>
              <a:t> </a:t>
            </a:r>
            <a:r>
              <a:rPr lang="tr-TR" b="1" spc="-5" dirty="0">
                <a:solidFill>
                  <a:srgbClr val="FF0000"/>
                </a:solidFill>
              </a:rPr>
              <a:t>MÜDÜRLÜĞÜ</a:t>
            </a:r>
          </a:p>
        </p:txBody>
      </p:sp>
    </p:spTree>
    <p:extLst>
      <p:ext uri="{BB962C8B-B14F-4D97-AF65-F5344CB8AC3E}">
        <p14:creationId xmlns:p14="http://schemas.microsoft.com/office/powerpoint/2010/main" val="2203873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676798" y="922338"/>
            <a:ext cx="8201686"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buClrTx/>
              <a:buFontTx/>
              <a:buNone/>
            </a:pPr>
            <a:r>
              <a:rPr lang="tr-TR" sz="2800" b="1" dirty="0">
                <a:solidFill>
                  <a:srgbClr val="000000"/>
                </a:solidFill>
              </a:rPr>
              <a:t>Yatırımın Yapılacağı Yerin Mülkiyeti</a:t>
            </a:r>
          </a:p>
        </p:txBody>
      </p:sp>
      <p:sp>
        <p:nvSpPr>
          <p:cNvPr id="2" name="Text Box 2"/>
          <p:cNvSpPr txBox="1">
            <a:spLocks noChangeArrowheads="1"/>
          </p:cNvSpPr>
          <p:nvPr/>
        </p:nvSpPr>
        <p:spPr bwMode="auto">
          <a:xfrm>
            <a:off x="271727" y="1905000"/>
            <a:ext cx="8964421" cy="467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600">
                <a:solidFill>
                  <a:srgbClr val="000000"/>
                </a:solidFill>
                <a:latin typeface="Arial" charset="0"/>
                <a:cs typeface="Arial" charset="0"/>
              </a:defRPr>
            </a:lvl9pPr>
          </a:lstStyle>
          <a:p>
            <a:pPr algn="just">
              <a:lnSpc>
                <a:spcPct val="80000"/>
              </a:lnSpc>
              <a:spcBef>
                <a:spcPts val="500"/>
              </a:spcBef>
              <a:buClr>
                <a:srgbClr val="FF0000"/>
              </a:buClr>
              <a:buFont typeface="Times New Roman" pitchFamily="16" charset="0"/>
              <a:buAutoNum type="arabicPeriod"/>
              <a:defRPr/>
            </a:pPr>
            <a:r>
              <a:rPr lang="tr-TR" sz="2000" dirty="0">
                <a:solidFill>
                  <a:srgbClr val="FF0000"/>
                </a:solidFill>
              </a:rPr>
              <a:t>Gerçek kişiler ve </a:t>
            </a:r>
            <a:r>
              <a:rPr lang="tr-TR" sz="2000" dirty="0" smtClean="0">
                <a:solidFill>
                  <a:srgbClr val="FF0000"/>
                </a:solidFill>
              </a:rPr>
              <a:t>şirketler,  Damla, Yağmurlama, Mikro</a:t>
            </a:r>
            <a:r>
              <a:rPr lang="tr-TR" sz="2000" dirty="0">
                <a:solidFill>
                  <a:srgbClr val="FF0000"/>
                </a:solidFill>
              </a:rPr>
              <a:t> </a:t>
            </a:r>
            <a:r>
              <a:rPr lang="tr-TR" sz="2000" dirty="0" smtClean="0">
                <a:solidFill>
                  <a:srgbClr val="FF0000"/>
                </a:solidFill>
              </a:rPr>
              <a:t>ve </a:t>
            </a:r>
            <a:r>
              <a:rPr lang="tr-TR" sz="2000" dirty="0" err="1" smtClean="0">
                <a:solidFill>
                  <a:srgbClr val="FF0000"/>
                </a:solidFill>
              </a:rPr>
              <a:t>Yüzeyaltı</a:t>
            </a:r>
            <a:r>
              <a:rPr lang="tr-TR" sz="2000" dirty="0" smtClean="0">
                <a:solidFill>
                  <a:srgbClr val="FF0000"/>
                </a:solidFill>
              </a:rPr>
              <a:t> Sulama Sistemleri için </a:t>
            </a:r>
            <a:r>
              <a:rPr lang="tr-TR" sz="2000" b="1" i="1" u="sng" dirty="0">
                <a:solidFill>
                  <a:schemeClr val="tx1">
                    <a:lumMod val="95000"/>
                    <a:lumOff val="5000"/>
                  </a:schemeClr>
                </a:solidFill>
              </a:rPr>
              <a:t>en az </a:t>
            </a:r>
            <a:r>
              <a:rPr lang="tr-TR" sz="2000" b="1" i="1" u="sng" dirty="0" smtClean="0">
                <a:solidFill>
                  <a:schemeClr val="tx1">
                    <a:lumMod val="95000"/>
                    <a:lumOff val="5000"/>
                  </a:schemeClr>
                </a:solidFill>
              </a:rPr>
              <a:t>5 yıl ve üzeri süreyle ,</a:t>
            </a:r>
            <a:r>
              <a:rPr lang="tr-TR" sz="2000" dirty="0" smtClean="0">
                <a:solidFill>
                  <a:srgbClr val="FF0000"/>
                </a:solidFill>
              </a:rPr>
              <a:t> </a:t>
            </a:r>
            <a:r>
              <a:rPr lang="tr-TR" sz="2000" dirty="0">
                <a:solidFill>
                  <a:srgbClr val="FF0000"/>
                </a:solidFill>
              </a:rPr>
              <a:t>Lineer, Center </a:t>
            </a:r>
            <a:r>
              <a:rPr lang="tr-TR" sz="2000" dirty="0" smtClean="0">
                <a:solidFill>
                  <a:srgbClr val="FF0000"/>
                </a:solidFill>
              </a:rPr>
              <a:t>Pivot, Tamburlu, Akıllı Sulama ve Tarımsal Sulama Amaçlı Güneş enerji Sistemleri için </a:t>
            </a:r>
            <a:r>
              <a:rPr lang="tr-TR" sz="2000" dirty="0" smtClean="0">
                <a:solidFill>
                  <a:schemeClr val="tx1"/>
                </a:solidFill>
              </a:rPr>
              <a:t>en az </a:t>
            </a:r>
            <a:r>
              <a:rPr lang="tr-TR" sz="2000" b="1" dirty="0" smtClean="0">
                <a:solidFill>
                  <a:schemeClr val="tx1"/>
                </a:solidFill>
              </a:rPr>
              <a:t>10 yıl ve üzeri süreyle Noterden </a:t>
            </a:r>
            <a:r>
              <a:rPr lang="tr-TR" sz="2000" dirty="0" smtClean="0">
                <a:solidFill>
                  <a:srgbClr val="FF0000"/>
                </a:solidFill>
              </a:rPr>
              <a:t>kiralayarak başvuru yapabilirler.</a:t>
            </a:r>
          </a:p>
          <a:p>
            <a:pPr algn="just">
              <a:lnSpc>
                <a:spcPct val="80000"/>
              </a:lnSpc>
              <a:spcBef>
                <a:spcPts val="500"/>
              </a:spcBef>
              <a:buClr>
                <a:srgbClr val="FF0000"/>
              </a:buClr>
              <a:buFont typeface="Times New Roman" pitchFamily="16" charset="0"/>
              <a:buAutoNum type="arabicPeriod"/>
              <a:defRPr/>
            </a:pPr>
            <a:endParaRPr lang="tr-TR" sz="2000" dirty="0" smtClean="0">
              <a:solidFill>
                <a:srgbClr val="FF0000"/>
              </a:solidFill>
            </a:endParaRPr>
          </a:p>
          <a:p>
            <a:pPr algn="just">
              <a:lnSpc>
                <a:spcPct val="80000"/>
              </a:lnSpc>
              <a:spcBef>
                <a:spcPts val="500"/>
              </a:spcBef>
              <a:buClr>
                <a:srgbClr val="FF0000"/>
              </a:buClr>
              <a:buFont typeface="Times New Roman" pitchFamily="16" charset="0"/>
              <a:buAutoNum type="arabicPeriod"/>
              <a:defRPr/>
            </a:pPr>
            <a:r>
              <a:rPr lang="tr-TR" sz="2000" dirty="0" smtClean="0">
                <a:solidFill>
                  <a:srgbClr val="FF0000"/>
                </a:solidFill>
              </a:rPr>
              <a:t>Sulama ve Tarımsal Kalkınma Kooperatifleri, Tarım Kredi Kooperatifleri ve Sulama Birlikleri de ana sözleşmelerinde tarımsal üretim yapabileceklerinin yer alması şartıyla, kendilerine ait arazilerde veya kamu arazilerinden </a:t>
            </a:r>
            <a:r>
              <a:rPr lang="tr-TR" sz="2000" b="1" i="1" u="sng" dirty="0" smtClean="0">
                <a:solidFill>
                  <a:schemeClr val="tx1">
                    <a:lumMod val="95000"/>
                    <a:lumOff val="5000"/>
                  </a:schemeClr>
                </a:solidFill>
              </a:rPr>
              <a:t>10 (on) yıl ve üzeri</a:t>
            </a:r>
            <a:r>
              <a:rPr lang="tr-TR" sz="2000" dirty="0" smtClean="0">
                <a:solidFill>
                  <a:schemeClr val="tx1">
                    <a:lumMod val="95000"/>
                    <a:lumOff val="5000"/>
                  </a:schemeClr>
                </a:solidFill>
              </a:rPr>
              <a:t> </a:t>
            </a:r>
            <a:r>
              <a:rPr lang="tr-TR" sz="2000" dirty="0" smtClean="0">
                <a:solidFill>
                  <a:srgbClr val="FF0000"/>
                </a:solidFill>
              </a:rPr>
              <a:t>kiralama yaparak tüzel kişilik olarak başvuru yapabilirler </a:t>
            </a:r>
          </a:p>
          <a:p>
            <a:pPr indent="-450850" algn="just">
              <a:lnSpc>
                <a:spcPct val="80000"/>
              </a:lnSpc>
              <a:spcBef>
                <a:spcPts val="500"/>
              </a:spcBef>
              <a:buClrTx/>
              <a:buFontTx/>
              <a:buNone/>
              <a:defRPr/>
            </a:pPr>
            <a:r>
              <a:rPr lang="tr-TR" sz="2000" b="1" dirty="0" smtClean="0">
                <a:solidFill>
                  <a:srgbClr val="FF0000"/>
                </a:solidFill>
              </a:rPr>
              <a:t>    		</a:t>
            </a:r>
          </a:p>
          <a:p>
            <a:pPr indent="-450850" algn="just">
              <a:lnSpc>
                <a:spcPct val="80000"/>
              </a:lnSpc>
              <a:spcBef>
                <a:spcPts val="500"/>
              </a:spcBef>
              <a:buClrTx/>
              <a:buFontTx/>
              <a:buNone/>
              <a:defRPr/>
            </a:pPr>
            <a:r>
              <a:rPr lang="tr-TR" sz="2000" b="1" dirty="0" smtClean="0">
                <a:solidFill>
                  <a:srgbClr val="FF0000"/>
                </a:solidFill>
              </a:rPr>
              <a:t>		Not: Tüzel Kişilikler Türkiye Ticaret Sicil Gazetesinde Yayımlanmış en son </a:t>
            </a:r>
            <a:r>
              <a:rPr lang="tr-TR" sz="2000" b="1" dirty="0" err="1" smtClean="0">
                <a:solidFill>
                  <a:srgbClr val="FF0000"/>
                </a:solidFill>
              </a:rPr>
              <a:t>Anasözleşmelerini</a:t>
            </a:r>
            <a:r>
              <a:rPr lang="tr-TR" sz="2000" b="1" dirty="0" smtClean="0">
                <a:solidFill>
                  <a:srgbClr val="FF0000"/>
                </a:solidFill>
              </a:rPr>
              <a:t> vermek zorundalar. </a:t>
            </a: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27" y="52389"/>
            <a:ext cx="1327679"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Metin kutusu 4"/>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Tree>
    <p:extLst>
      <p:ext uri="{BB962C8B-B14F-4D97-AF65-F5344CB8AC3E}">
        <p14:creationId xmlns:p14="http://schemas.microsoft.com/office/powerpoint/2010/main" val="223830739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27" y="52389"/>
            <a:ext cx="1327679"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Metin kutusu 4"/>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
        <p:nvSpPr>
          <p:cNvPr id="3" name="Dikdörtgen 2"/>
          <p:cNvSpPr/>
          <p:nvPr/>
        </p:nvSpPr>
        <p:spPr>
          <a:xfrm>
            <a:off x="947971" y="1371600"/>
            <a:ext cx="7696200" cy="4780796"/>
          </a:xfrm>
          <a:prstGeom prst="rect">
            <a:avLst/>
          </a:prstGeom>
        </p:spPr>
        <p:txBody>
          <a:bodyPr wrap="square">
            <a:spAutoFit/>
          </a:bodyPr>
          <a:lstStyle/>
          <a:p>
            <a:pPr algn="just">
              <a:spcBef>
                <a:spcPts val="500"/>
              </a:spcBef>
              <a:buClr>
                <a:srgbClr val="FF0000"/>
              </a:buClr>
              <a:defRPr/>
            </a:pPr>
            <a:r>
              <a:rPr lang="tr-TR" sz="2400" dirty="0" smtClean="0">
                <a:solidFill>
                  <a:srgbClr val="FF0000"/>
                </a:solidFill>
              </a:rPr>
              <a:t>       </a:t>
            </a:r>
            <a:r>
              <a:rPr lang="tr-TR" sz="2000" dirty="0" smtClean="0">
                <a:solidFill>
                  <a:srgbClr val="FF0000"/>
                </a:solidFill>
              </a:rPr>
              <a:t>Başvuru </a:t>
            </a:r>
            <a:r>
              <a:rPr lang="tr-TR" sz="2000" dirty="0">
                <a:solidFill>
                  <a:srgbClr val="FF0000"/>
                </a:solidFill>
              </a:rPr>
              <a:t>sahipleri, başvuruları kabul edilmesi halinde; hibeye esas mal alım tutarının </a:t>
            </a:r>
            <a:r>
              <a:rPr lang="tr-TR" sz="2000" dirty="0">
                <a:solidFill>
                  <a:schemeClr val="tx1">
                    <a:lumMod val="95000"/>
                    <a:lumOff val="5000"/>
                  </a:schemeClr>
                </a:solidFill>
              </a:rPr>
              <a:t>% 50’si oranındaki katkı payını, ayni katkıyı, referans fiyat farkını ve toplam mal alım tutarına ait KDV’nin tamamını kendi öz kaynaklarından</a:t>
            </a:r>
            <a:r>
              <a:rPr lang="tr-TR" sz="2000" dirty="0">
                <a:solidFill>
                  <a:srgbClr val="FF0000"/>
                </a:solidFill>
              </a:rPr>
              <a:t> ( başka bir kamu kaynağı kullanmadan ) temin etmekle yükümlü ve sorumludurlar. </a:t>
            </a:r>
            <a:endParaRPr lang="tr-TR" sz="2000" dirty="0" smtClean="0">
              <a:solidFill>
                <a:srgbClr val="FF0000"/>
              </a:solidFill>
            </a:endParaRPr>
          </a:p>
          <a:p>
            <a:pPr algn="just">
              <a:lnSpc>
                <a:spcPct val="80000"/>
              </a:lnSpc>
              <a:spcBef>
                <a:spcPts val="500"/>
              </a:spcBef>
              <a:buClr>
                <a:srgbClr val="FF0000"/>
              </a:buClr>
              <a:defRPr/>
            </a:pPr>
            <a:r>
              <a:rPr lang="tr-TR" sz="2000" dirty="0" smtClean="0">
                <a:solidFill>
                  <a:srgbClr val="FF0000"/>
                </a:solidFill>
              </a:rPr>
              <a:t>          Başvuru </a:t>
            </a:r>
            <a:r>
              <a:rPr lang="tr-TR" sz="2000" dirty="0">
                <a:solidFill>
                  <a:srgbClr val="FF0000"/>
                </a:solidFill>
              </a:rPr>
              <a:t>yapılan yıl dahil olmak üzere son </a:t>
            </a:r>
            <a:r>
              <a:rPr lang="tr-TR" sz="2000" b="1" i="1" u="sng" dirty="0">
                <a:solidFill>
                  <a:schemeClr val="tx1">
                    <a:lumMod val="95000"/>
                    <a:lumOff val="5000"/>
                  </a:schemeClr>
                </a:solidFill>
              </a:rPr>
              <a:t>5 (beş) yıllık </a:t>
            </a:r>
            <a:r>
              <a:rPr lang="tr-TR" sz="2000" dirty="0">
                <a:solidFill>
                  <a:srgbClr val="FF0000"/>
                </a:solidFill>
              </a:rPr>
              <a:t>dönemde T.C. Ziraat Bankası A.Ş. ve Tarım Kredi Kooperatiflerince modern basınçlı sulama kredilendirme konularından yararlananlar kredilendirmeye konu olan </a:t>
            </a:r>
            <a:r>
              <a:rPr lang="tr-TR" sz="2000" b="1" dirty="0">
                <a:solidFill>
                  <a:schemeClr val="tx1">
                    <a:lumMod val="95000"/>
                    <a:lumOff val="5000"/>
                  </a:schemeClr>
                </a:solidFill>
              </a:rPr>
              <a:t>aynı parseller </a:t>
            </a:r>
            <a:r>
              <a:rPr lang="tr-TR" sz="2000" dirty="0">
                <a:solidFill>
                  <a:srgbClr val="FF0000"/>
                </a:solidFill>
              </a:rPr>
              <a:t>için hibe başvurusunda bulunamazlar.</a:t>
            </a:r>
          </a:p>
          <a:p>
            <a:pPr indent="-450850" algn="just">
              <a:lnSpc>
                <a:spcPct val="80000"/>
              </a:lnSpc>
              <a:spcBef>
                <a:spcPts val="500"/>
              </a:spcBef>
              <a:buClrTx/>
              <a:buFontTx/>
              <a:buNone/>
              <a:defRPr/>
            </a:pPr>
            <a:r>
              <a:rPr lang="tr-TR" sz="2000" dirty="0"/>
              <a:t>		</a:t>
            </a:r>
          </a:p>
          <a:p>
            <a:pPr indent="-450850" algn="just">
              <a:lnSpc>
                <a:spcPct val="80000"/>
              </a:lnSpc>
              <a:spcBef>
                <a:spcPts val="500"/>
              </a:spcBef>
              <a:buClrTx/>
              <a:buFontTx/>
              <a:buNone/>
              <a:defRPr/>
            </a:pPr>
            <a:r>
              <a:rPr lang="tr-TR" sz="2000" dirty="0"/>
              <a:t>	</a:t>
            </a:r>
            <a:r>
              <a:rPr lang="tr-TR" sz="2000" dirty="0" smtClean="0">
                <a:solidFill>
                  <a:srgbClr val="FF0000"/>
                </a:solidFill>
              </a:rPr>
              <a:t>Parselin </a:t>
            </a:r>
            <a:r>
              <a:rPr lang="tr-TR" sz="2000" dirty="0">
                <a:solidFill>
                  <a:srgbClr val="FF0000"/>
                </a:solidFill>
              </a:rPr>
              <a:t>bir kısmı için daha önce kredi desteği alınması halinde parselin geriye kalan kısmı için diğer şartları sağlaması halinde başvuruda bulunulabilir. Ancak önce alınan kredi desteğine ilişkin bilgiler ve bu kapsamda alınan malzemeler proje detayında boru/makine yerleşim planında belirtilerek her iki projenin uyumluluğu gösterilmelidir.</a:t>
            </a:r>
          </a:p>
          <a:p>
            <a:pPr algn="just">
              <a:spcBef>
                <a:spcPts val="500"/>
              </a:spcBef>
              <a:buClr>
                <a:srgbClr val="FF0000"/>
              </a:buClr>
              <a:defRPr/>
            </a:pPr>
            <a:endParaRPr lang="tr-TR" sz="2400" dirty="0">
              <a:solidFill>
                <a:srgbClr val="FF0000"/>
              </a:solidFill>
            </a:endParaRPr>
          </a:p>
        </p:txBody>
      </p:sp>
    </p:spTree>
    <p:extLst>
      <p:ext uri="{BB962C8B-B14F-4D97-AF65-F5344CB8AC3E}">
        <p14:creationId xmlns:p14="http://schemas.microsoft.com/office/powerpoint/2010/main" val="36774834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967562"/>
            <a:ext cx="4267200" cy="3167534"/>
          </a:xfrm>
          <a:prstGeom prst="rect">
            <a:avLst/>
          </a:prstGeom>
        </p:spPr>
        <p:txBody>
          <a:bodyPr vert="horz" wrap="square" lIns="0" tIns="149860" rIns="0" bIns="0" rtlCol="0">
            <a:spAutoFit/>
          </a:bodyPr>
          <a:lstStyle/>
          <a:p>
            <a:pPr algn="ctr">
              <a:buSzPct val="100000"/>
            </a:pPr>
            <a:r>
              <a:rPr lang="tr-TR" altLang="tr-TR" sz="4000" b="1" dirty="0">
                <a:solidFill>
                  <a:srgbClr val="000000"/>
                </a:solidFill>
              </a:rPr>
              <a:t>Hibe </a:t>
            </a:r>
            <a:r>
              <a:rPr lang="tr-TR" altLang="tr-TR" sz="4000" b="1" dirty="0" smtClean="0">
                <a:solidFill>
                  <a:srgbClr val="000000"/>
                </a:solidFill>
              </a:rPr>
              <a:t>Limiti</a:t>
            </a:r>
            <a:endParaRPr lang="tr-TR" altLang="tr-TR" sz="4000" b="1" dirty="0">
              <a:solidFill>
                <a:srgbClr val="000000"/>
              </a:solidFill>
            </a:endParaRPr>
          </a:p>
          <a:p>
            <a:pPr algn="ctr">
              <a:buSzPct val="100000"/>
            </a:pPr>
            <a:r>
              <a:rPr lang="tr-TR" altLang="tr-TR" sz="2400" b="1" dirty="0" smtClean="0"/>
              <a:t>Hibeye </a:t>
            </a:r>
            <a:r>
              <a:rPr lang="tr-TR" altLang="tr-TR" sz="2400" b="1" dirty="0"/>
              <a:t>esas proje tutarı üst Limiti </a:t>
            </a:r>
            <a:r>
              <a:rPr lang="tr-TR" altLang="tr-TR" sz="2400" b="1" dirty="0" smtClean="0">
                <a:solidFill>
                  <a:srgbClr val="FF0000"/>
                </a:solidFill>
              </a:rPr>
              <a:t>3</a:t>
            </a:r>
            <a:r>
              <a:rPr lang="tr-TR" altLang="tr-TR" sz="2400" b="1" u="sng" dirty="0" smtClean="0">
                <a:solidFill>
                  <a:srgbClr val="FF0000"/>
                </a:solidFill>
              </a:rPr>
              <a:t>.000.000 </a:t>
            </a:r>
            <a:r>
              <a:rPr lang="tr-TR" altLang="tr-TR" sz="2400" b="1" u="sng" dirty="0">
                <a:solidFill>
                  <a:srgbClr val="FF0000"/>
                </a:solidFill>
              </a:rPr>
              <a:t>Türk Lirasıdır. </a:t>
            </a:r>
          </a:p>
          <a:p>
            <a:pPr>
              <a:buSzPct val="100000"/>
            </a:pPr>
            <a:endParaRPr lang="tr-TR" altLang="tr-TR" sz="2400" b="1" u="sng" dirty="0">
              <a:solidFill>
                <a:srgbClr val="FF0000"/>
              </a:solidFill>
            </a:endParaRPr>
          </a:p>
          <a:p>
            <a:pPr>
              <a:buSzPct val="100000"/>
            </a:pPr>
            <a:r>
              <a:rPr lang="tr-TR" altLang="tr-TR" sz="2400" b="1" u="sng" dirty="0" smtClean="0">
                <a:solidFill>
                  <a:srgbClr val="FF0000"/>
                </a:solidFill>
              </a:rPr>
              <a:t>Hibe </a:t>
            </a:r>
            <a:r>
              <a:rPr lang="tr-TR" altLang="tr-TR" sz="2400" b="1" u="sng" dirty="0">
                <a:solidFill>
                  <a:srgbClr val="FF0000"/>
                </a:solidFill>
              </a:rPr>
              <a:t>Desteği, Toplam Proje </a:t>
            </a:r>
            <a:r>
              <a:rPr lang="tr-TR" altLang="tr-TR" sz="2400" b="1" u="sng" dirty="0" smtClean="0">
                <a:solidFill>
                  <a:srgbClr val="FF0000"/>
                </a:solidFill>
              </a:rPr>
              <a:t>   Tutarının </a:t>
            </a:r>
            <a:r>
              <a:rPr lang="tr-TR" altLang="tr-TR" sz="2400" b="1" u="sng" dirty="0">
                <a:solidFill>
                  <a:srgbClr val="FF0000"/>
                </a:solidFill>
              </a:rPr>
              <a:t>% 50 si kadardır</a:t>
            </a:r>
            <a:r>
              <a:rPr lang="tr-TR" altLang="tr-TR" sz="2400" b="1" u="sng" dirty="0" smtClean="0">
                <a:solidFill>
                  <a:srgbClr val="FF0000"/>
                </a:solidFill>
              </a:rPr>
              <a:t>.</a:t>
            </a: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9" name="Metin kutusu 8"/>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pic>
        <p:nvPicPr>
          <p:cNvPr id="1026" name="Picture 2" descr="C:\Users\Admin.M330001-0131\Desktop\1-1704622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37436"/>
            <a:ext cx="4553857" cy="319766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600200" y="4326892"/>
            <a:ext cx="8001000" cy="1815882"/>
          </a:xfrm>
          <a:prstGeom prst="rect">
            <a:avLst/>
          </a:prstGeom>
        </p:spPr>
        <p:txBody>
          <a:bodyPr wrap="square">
            <a:spAutoFit/>
          </a:bodyPr>
          <a:lstStyle/>
          <a:p>
            <a:pPr>
              <a:buSzPct val="100000"/>
            </a:pPr>
            <a:r>
              <a:rPr lang="tr-TR" altLang="tr-TR" sz="2800" b="1" dirty="0" smtClean="0"/>
              <a:t>       İlimiz </a:t>
            </a:r>
            <a:r>
              <a:rPr lang="tr-TR" altLang="tr-TR" sz="2800" b="1" dirty="0"/>
              <a:t>Genelinde </a:t>
            </a:r>
            <a:r>
              <a:rPr lang="tr-TR" altLang="tr-TR" sz="2800" b="1" dirty="0">
                <a:solidFill>
                  <a:srgbClr val="C00000"/>
                </a:solidFill>
              </a:rPr>
              <a:t>2017 </a:t>
            </a:r>
            <a:r>
              <a:rPr lang="tr-TR" altLang="tr-TR" sz="2800" b="1" dirty="0"/>
              <a:t> yılından bu güne kadar, Bireysel Sulama Projeleri kapsamında; </a:t>
            </a:r>
            <a:r>
              <a:rPr lang="tr-TR" altLang="tr-TR" sz="2800" b="1" dirty="0">
                <a:solidFill>
                  <a:srgbClr val="FF0000"/>
                </a:solidFill>
              </a:rPr>
              <a:t>6 etap </a:t>
            </a:r>
            <a:r>
              <a:rPr lang="tr-TR" altLang="tr-TR" sz="2800" b="1" dirty="0"/>
              <a:t>toplamında </a:t>
            </a:r>
            <a:r>
              <a:rPr lang="tr-TR" altLang="tr-TR" sz="2800" b="1" dirty="0">
                <a:solidFill>
                  <a:srgbClr val="C00000"/>
                </a:solidFill>
              </a:rPr>
              <a:t>511</a:t>
            </a:r>
            <a:r>
              <a:rPr lang="tr-TR" altLang="tr-TR" sz="2800" b="1" dirty="0"/>
              <a:t> projeye </a:t>
            </a:r>
            <a:r>
              <a:rPr lang="tr-TR" sz="2800" b="1" dirty="0">
                <a:solidFill>
                  <a:srgbClr val="FF0000"/>
                </a:solidFill>
              </a:rPr>
              <a:t>25.604.607,4</a:t>
            </a:r>
            <a:r>
              <a:rPr lang="tr-TR" sz="2800" b="1" dirty="0"/>
              <a:t> </a:t>
            </a:r>
            <a:r>
              <a:rPr lang="tr-TR" altLang="tr-TR" sz="2800" b="1" dirty="0"/>
              <a:t>Türk Lirası Hibe desteği ödenmiştir.</a:t>
            </a:r>
            <a:endParaRPr lang="tr-TR" altLang="tr-TR" sz="2800" b="1" dirty="0">
              <a:solidFill>
                <a:srgbClr val="FF0000"/>
              </a:solidFill>
            </a:endParaRPr>
          </a:p>
        </p:txBody>
      </p:sp>
    </p:spTree>
    <p:extLst>
      <p:ext uri="{BB962C8B-B14F-4D97-AF65-F5344CB8AC3E}">
        <p14:creationId xmlns:p14="http://schemas.microsoft.com/office/powerpoint/2010/main" val="3841669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990600"/>
            <a:ext cx="9067800" cy="1107996"/>
          </a:xfrm>
        </p:spPr>
        <p:txBody>
          <a:bodyPr/>
          <a:lstStyle/>
          <a:p>
            <a:pPr eaLnBrk="1" hangingPunct="1">
              <a:lnSpc>
                <a:spcPct val="90000"/>
              </a:lnSpc>
              <a:spcBef>
                <a:spcPts val="500"/>
              </a:spcBef>
              <a:defRPr/>
            </a:pPr>
            <a:r>
              <a:rPr lang="tr-TR" sz="2000" dirty="0" smtClean="0">
                <a:solidFill>
                  <a:schemeClr val="tx1">
                    <a:lumMod val="95000"/>
                    <a:lumOff val="5000"/>
                  </a:schemeClr>
                </a:solidFill>
              </a:rPr>
              <a:t/>
            </a:r>
            <a:br>
              <a:rPr lang="tr-TR" sz="2000" dirty="0" smtClean="0">
                <a:solidFill>
                  <a:schemeClr val="tx1">
                    <a:lumMod val="95000"/>
                    <a:lumOff val="5000"/>
                  </a:schemeClr>
                </a:solidFill>
              </a:rPr>
            </a:br>
            <a:r>
              <a:rPr lang="tr-TR" sz="2000" dirty="0" smtClean="0">
                <a:solidFill>
                  <a:schemeClr val="tx1">
                    <a:lumMod val="95000"/>
                    <a:lumOff val="5000"/>
                  </a:schemeClr>
                </a:solidFill>
              </a:rPr>
              <a:t>İl </a:t>
            </a:r>
            <a:r>
              <a:rPr lang="tr-TR" sz="2000" dirty="0">
                <a:solidFill>
                  <a:schemeClr val="tx1">
                    <a:lumMod val="95000"/>
                    <a:lumOff val="5000"/>
                  </a:schemeClr>
                </a:solidFill>
              </a:rPr>
              <a:t>Müdürlüğümüz ile Hibe sözleşmesinin imzalanmasından sonra,</a:t>
            </a:r>
            <a:br>
              <a:rPr lang="tr-TR" sz="2000" dirty="0">
                <a:solidFill>
                  <a:schemeClr val="tx1">
                    <a:lumMod val="95000"/>
                    <a:lumOff val="5000"/>
                  </a:schemeClr>
                </a:solidFill>
              </a:rPr>
            </a:br>
            <a:r>
              <a:rPr lang="tr-TR" sz="2000" dirty="0">
                <a:solidFill>
                  <a:srgbClr val="FF0000"/>
                </a:solidFill>
              </a:rPr>
              <a:t/>
            </a:r>
            <a:br>
              <a:rPr lang="tr-TR" sz="2000" dirty="0">
                <a:solidFill>
                  <a:srgbClr val="FF0000"/>
                </a:solidFill>
              </a:rPr>
            </a:br>
            <a:endParaRPr lang="tr-TR" sz="2000" dirty="0"/>
          </a:p>
        </p:txBody>
      </p:sp>
      <p:sp>
        <p:nvSpPr>
          <p:cNvPr id="4" name="Dikdörtgen 3"/>
          <p:cNvSpPr/>
          <p:nvPr/>
        </p:nvSpPr>
        <p:spPr>
          <a:xfrm>
            <a:off x="685800" y="1849214"/>
            <a:ext cx="3276600" cy="1281889"/>
          </a:xfrm>
          <a:prstGeom prst="rect">
            <a:avLst/>
          </a:prstGeom>
          <a:solidFill>
            <a:srgbClr val="00FF00"/>
          </a:solidFill>
        </p:spPr>
        <p:txBody>
          <a:bodyPr wrap="square">
            <a:spAutoFit/>
          </a:bodyPr>
          <a:lstStyle/>
          <a:p>
            <a:pPr algn="just">
              <a:lnSpc>
                <a:spcPct val="90000"/>
              </a:lnSpc>
              <a:spcBef>
                <a:spcPts val="500"/>
              </a:spcBef>
              <a:buClr>
                <a:srgbClr val="FF0000"/>
              </a:buClr>
              <a:buFont typeface="Times New Roman" pitchFamily="16" charset="0"/>
              <a:buAutoNum type="arabicPeriod"/>
              <a:defRPr/>
            </a:pPr>
            <a:r>
              <a:rPr lang="tr-TR" dirty="0">
                <a:solidFill>
                  <a:srgbClr val="FF0000"/>
                </a:solidFill>
              </a:rPr>
              <a:t>Tarla içi </a:t>
            </a:r>
            <a:r>
              <a:rPr lang="tr-TR" dirty="0" smtClean="0">
                <a:solidFill>
                  <a:srgbClr val="FF0000"/>
                </a:solidFill>
              </a:rPr>
              <a:t>Damlama</a:t>
            </a:r>
          </a:p>
          <a:p>
            <a:pPr algn="just">
              <a:lnSpc>
                <a:spcPct val="90000"/>
              </a:lnSpc>
              <a:spcBef>
                <a:spcPts val="500"/>
              </a:spcBef>
              <a:buClr>
                <a:srgbClr val="FF0000"/>
              </a:buClr>
              <a:buFont typeface="Times New Roman" pitchFamily="16" charset="0"/>
              <a:buAutoNum type="arabicPeriod"/>
              <a:defRPr/>
            </a:pPr>
            <a:r>
              <a:rPr lang="tr-TR" dirty="0" smtClean="0">
                <a:solidFill>
                  <a:srgbClr val="FF0000"/>
                </a:solidFill>
              </a:rPr>
              <a:t> Tarla içi Yağmurlama,</a:t>
            </a:r>
          </a:p>
          <a:p>
            <a:pPr algn="just">
              <a:lnSpc>
                <a:spcPct val="90000"/>
              </a:lnSpc>
              <a:spcBef>
                <a:spcPts val="500"/>
              </a:spcBef>
              <a:buClr>
                <a:srgbClr val="FF0000"/>
              </a:buClr>
              <a:buFont typeface="Times New Roman" pitchFamily="16" charset="0"/>
              <a:buAutoNum type="arabicPeriod"/>
              <a:defRPr/>
            </a:pPr>
            <a:r>
              <a:rPr lang="tr-TR" dirty="0" smtClean="0">
                <a:solidFill>
                  <a:srgbClr val="FF0000"/>
                </a:solidFill>
              </a:rPr>
              <a:t> </a:t>
            </a:r>
            <a:r>
              <a:rPr lang="tr-TR" dirty="0">
                <a:solidFill>
                  <a:srgbClr val="FF0000"/>
                </a:solidFill>
              </a:rPr>
              <a:t>Mikro </a:t>
            </a:r>
            <a:r>
              <a:rPr lang="tr-TR" dirty="0" smtClean="0">
                <a:solidFill>
                  <a:srgbClr val="FF0000"/>
                </a:solidFill>
              </a:rPr>
              <a:t>Yağmurlama</a:t>
            </a:r>
          </a:p>
          <a:p>
            <a:pPr algn="just">
              <a:lnSpc>
                <a:spcPct val="90000"/>
              </a:lnSpc>
              <a:spcBef>
                <a:spcPts val="500"/>
              </a:spcBef>
              <a:buClr>
                <a:srgbClr val="FF0000"/>
              </a:buClr>
              <a:buFont typeface="Times New Roman" pitchFamily="16" charset="0"/>
              <a:buAutoNum type="arabicPeriod"/>
              <a:defRPr/>
            </a:pPr>
            <a:r>
              <a:rPr lang="tr-TR" dirty="0" smtClean="0">
                <a:solidFill>
                  <a:srgbClr val="FF0000"/>
                </a:solidFill>
              </a:rPr>
              <a:t> Yüzey </a:t>
            </a:r>
            <a:r>
              <a:rPr lang="tr-TR" dirty="0">
                <a:solidFill>
                  <a:srgbClr val="FF0000"/>
                </a:solidFill>
              </a:rPr>
              <a:t>altı </a:t>
            </a:r>
            <a:r>
              <a:rPr lang="tr-TR" dirty="0" smtClean="0">
                <a:solidFill>
                  <a:srgbClr val="FF0000"/>
                </a:solidFill>
              </a:rPr>
              <a:t>Damlama</a:t>
            </a:r>
            <a:endParaRPr lang="tr-TR" dirty="0">
              <a:solidFill>
                <a:srgbClr val="FF0000"/>
              </a:solidFill>
            </a:endParaRPr>
          </a:p>
        </p:txBody>
      </p:sp>
      <p:sp>
        <p:nvSpPr>
          <p:cNvPr id="5" name="Sağ Ok 4"/>
          <p:cNvSpPr/>
          <p:nvPr/>
        </p:nvSpPr>
        <p:spPr>
          <a:xfrm>
            <a:off x="4451604" y="2077814"/>
            <a:ext cx="978408" cy="484632"/>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CC00"/>
              </a:solidFill>
            </a:endParaRPr>
          </a:p>
        </p:txBody>
      </p:sp>
      <p:sp>
        <p:nvSpPr>
          <p:cNvPr id="6" name="Dikdörtgen 5"/>
          <p:cNvSpPr/>
          <p:nvPr/>
        </p:nvSpPr>
        <p:spPr>
          <a:xfrm>
            <a:off x="6313828" y="2108491"/>
            <a:ext cx="1838067" cy="369332"/>
          </a:xfrm>
          <a:prstGeom prst="rect">
            <a:avLst/>
          </a:prstGeom>
          <a:solidFill>
            <a:srgbClr val="00FF00"/>
          </a:solidFill>
        </p:spPr>
        <p:txBody>
          <a:bodyPr wrap="none">
            <a:spAutoFit/>
          </a:bodyPr>
          <a:lstStyle/>
          <a:p>
            <a:r>
              <a:rPr lang="tr-TR" b="1" u="sng" dirty="0" smtClean="0">
                <a:solidFill>
                  <a:schemeClr val="tx1">
                    <a:lumMod val="95000"/>
                    <a:lumOff val="5000"/>
                  </a:schemeClr>
                </a:solidFill>
              </a:rPr>
              <a:t>45 (</a:t>
            </a:r>
            <a:r>
              <a:rPr lang="tr-TR" b="1" u="sng" dirty="0" err="1" smtClean="0">
                <a:solidFill>
                  <a:schemeClr val="tx1">
                    <a:lumMod val="95000"/>
                    <a:lumOff val="5000"/>
                  </a:schemeClr>
                </a:solidFill>
              </a:rPr>
              <a:t>Kırkbeş</a:t>
            </a:r>
            <a:r>
              <a:rPr lang="tr-TR" b="1" u="sng" dirty="0" smtClean="0"/>
              <a:t> </a:t>
            </a:r>
            <a:r>
              <a:rPr lang="tr-TR" b="1" u="sng" dirty="0"/>
              <a:t>)</a:t>
            </a:r>
            <a:r>
              <a:rPr lang="tr-TR" dirty="0"/>
              <a:t> </a:t>
            </a:r>
            <a:r>
              <a:rPr lang="tr-TR" b="1" dirty="0"/>
              <a:t>gün</a:t>
            </a:r>
            <a:r>
              <a:rPr lang="tr-TR" dirty="0"/>
              <a:t>,</a:t>
            </a:r>
          </a:p>
        </p:txBody>
      </p:sp>
      <p:sp>
        <p:nvSpPr>
          <p:cNvPr id="7" name="Dikdörtgen 6"/>
          <p:cNvSpPr/>
          <p:nvPr/>
        </p:nvSpPr>
        <p:spPr>
          <a:xfrm>
            <a:off x="685800" y="3446310"/>
            <a:ext cx="3429000" cy="2031325"/>
          </a:xfrm>
          <a:prstGeom prst="rect">
            <a:avLst/>
          </a:prstGeom>
          <a:solidFill>
            <a:srgbClr val="00FF00"/>
          </a:solidFill>
        </p:spPr>
        <p:txBody>
          <a:bodyPr wrap="square">
            <a:spAutoFit/>
          </a:bodyPr>
          <a:lstStyle/>
          <a:p>
            <a:r>
              <a:rPr lang="tr-TR" dirty="0" smtClean="0">
                <a:solidFill>
                  <a:srgbClr val="FF0000"/>
                </a:solidFill>
              </a:rPr>
              <a:t>1-Lineer </a:t>
            </a:r>
            <a:r>
              <a:rPr lang="tr-TR" dirty="0">
                <a:solidFill>
                  <a:srgbClr val="FF0000"/>
                </a:solidFill>
              </a:rPr>
              <a:t>veya Center Pivot </a:t>
            </a:r>
            <a:r>
              <a:rPr lang="tr-TR" dirty="0" smtClean="0">
                <a:solidFill>
                  <a:srgbClr val="FF0000"/>
                </a:solidFill>
              </a:rPr>
              <a:t>sulama</a:t>
            </a:r>
          </a:p>
          <a:p>
            <a:r>
              <a:rPr lang="tr-TR" dirty="0" smtClean="0">
                <a:solidFill>
                  <a:srgbClr val="FF0000"/>
                </a:solidFill>
              </a:rPr>
              <a:t>2- </a:t>
            </a:r>
            <a:r>
              <a:rPr lang="tr-TR" dirty="0">
                <a:solidFill>
                  <a:srgbClr val="FF0000"/>
                </a:solidFill>
              </a:rPr>
              <a:t>Tamburlu sulama </a:t>
            </a:r>
          </a:p>
          <a:p>
            <a:r>
              <a:rPr lang="tr-TR" dirty="0" smtClean="0">
                <a:solidFill>
                  <a:srgbClr val="FF0000"/>
                </a:solidFill>
              </a:rPr>
              <a:t>3- </a:t>
            </a:r>
            <a:r>
              <a:rPr lang="tr-TR" dirty="0">
                <a:solidFill>
                  <a:srgbClr val="FF0000"/>
                </a:solidFill>
              </a:rPr>
              <a:t>Güneş enerjili </a:t>
            </a:r>
            <a:r>
              <a:rPr lang="tr-TR" dirty="0" smtClean="0">
                <a:solidFill>
                  <a:srgbClr val="FF0000"/>
                </a:solidFill>
              </a:rPr>
              <a:t>sulama</a:t>
            </a:r>
            <a:endParaRPr lang="tr-TR" dirty="0">
              <a:solidFill>
                <a:srgbClr val="FF0000"/>
              </a:solidFill>
            </a:endParaRPr>
          </a:p>
          <a:p>
            <a:r>
              <a:rPr lang="tr-TR" dirty="0" smtClean="0">
                <a:solidFill>
                  <a:srgbClr val="FF0000"/>
                </a:solidFill>
              </a:rPr>
              <a:t>4-Tarımsal </a:t>
            </a:r>
            <a:r>
              <a:rPr lang="tr-TR" dirty="0">
                <a:solidFill>
                  <a:srgbClr val="FF0000"/>
                </a:solidFill>
              </a:rPr>
              <a:t>sulama amaçlı güneş enerji sistemleri,</a:t>
            </a:r>
          </a:p>
          <a:p>
            <a:r>
              <a:rPr lang="tr-TR" dirty="0">
                <a:solidFill>
                  <a:srgbClr val="FF0000"/>
                </a:solidFill>
              </a:rPr>
              <a:t>ğ) Akıllı sulama sistemleri.</a:t>
            </a:r>
          </a:p>
          <a:p>
            <a:r>
              <a:rPr lang="tr-TR" dirty="0">
                <a:solidFill>
                  <a:srgbClr val="FF0000"/>
                </a:solidFill>
              </a:rPr>
              <a:t> </a:t>
            </a:r>
          </a:p>
        </p:txBody>
      </p:sp>
      <p:sp>
        <p:nvSpPr>
          <p:cNvPr id="8" name="Dikdörtgen 7"/>
          <p:cNvSpPr/>
          <p:nvPr/>
        </p:nvSpPr>
        <p:spPr>
          <a:xfrm>
            <a:off x="6376387" y="4173402"/>
            <a:ext cx="1635384" cy="369332"/>
          </a:xfrm>
          <a:prstGeom prst="rect">
            <a:avLst/>
          </a:prstGeom>
          <a:solidFill>
            <a:srgbClr val="00FF00"/>
          </a:solidFill>
        </p:spPr>
        <p:txBody>
          <a:bodyPr wrap="none">
            <a:spAutoFit/>
          </a:bodyPr>
          <a:lstStyle/>
          <a:p>
            <a:pPr lvl="0"/>
            <a:r>
              <a:rPr lang="tr-TR" b="1" dirty="0" smtClean="0">
                <a:solidFill>
                  <a:prstClr val="black">
                    <a:lumMod val="95000"/>
                    <a:lumOff val="5000"/>
                  </a:prstClr>
                </a:solidFill>
              </a:rPr>
              <a:t>60 (Altmış)gün</a:t>
            </a:r>
            <a:r>
              <a:rPr lang="tr-TR" dirty="0" smtClean="0">
                <a:solidFill>
                  <a:prstClr val="black">
                    <a:lumMod val="95000"/>
                    <a:lumOff val="5000"/>
                  </a:prstClr>
                </a:solidFill>
              </a:rPr>
              <a:t> </a:t>
            </a:r>
            <a:endParaRPr lang="tr-TR" dirty="0">
              <a:solidFill>
                <a:prstClr val="black"/>
              </a:solidFill>
            </a:endParaRPr>
          </a:p>
        </p:txBody>
      </p:sp>
      <p:sp>
        <p:nvSpPr>
          <p:cNvPr id="9" name="Sağ Ok 8"/>
          <p:cNvSpPr/>
          <p:nvPr/>
        </p:nvSpPr>
        <p:spPr>
          <a:xfrm>
            <a:off x="4648200" y="4219656"/>
            <a:ext cx="978408" cy="484632"/>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457200" y="5525515"/>
            <a:ext cx="8915400" cy="840230"/>
          </a:xfrm>
          <a:prstGeom prst="rect">
            <a:avLst/>
          </a:prstGeom>
          <a:solidFill>
            <a:srgbClr val="00FF00"/>
          </a:solidFill>
        </p:spPr>
        <p:txBody>
          <a:bodyPr wrap="square">
            <a:spAutoFit/>
          </a:bodyPr>
          <a:lstStyle/>
          <a:p>
            <a:pPr algn="just">
              <a:lnSpc>
                <a:spcPct val="90000"/>
              </a:lnSpc>
              <a:spcBef>
                <a:spcPts val="500"/>
              </a:spcBef>
              <a:buClr>
                <a:srgbClr val="FF0000"/>
              </a:buClr>
              <a:defRPr/>
            </a:pPr>
            <a:r>
              <a:rPr lang="tr-TR" dirty="0" smtClean="0">
                <a:solidFill>
                  <a:srgbClr val="FF0000"/>
                </a:solidFill>
              </a:rPr>
              <a:t>       Süre içerinde alımı yapılan </a:t>
            </a:r>
            <a:r>
              <a:rPr lang="tr-TR" dirty="0">
                <a:solidFill>
                  <a:srgbClr val="FF0000"/>
                </a:solidFill>
              </a:rPr>
              <a:t>malzemelerin montajının tamamlanması ve ödeme dosyasının hazırlanarak  teslim edilmesi </a:t>
            </a:r>
            <a:r>
              <a:rPr lang="tr-TR" dirty="0" smtClean="0">
                <a:solidFill>
                  <a:srgbClr val="FF0000"/>
                </a:solidFill>
              </a:rPr>
              <a:t>gerekmektedir. Yatırımcının ödeme talebi tarihi itibarı ile İl </a:t>
            </a:r>
            <a:r>
              <a:rPr lang="tr-TR" dirty="0">
                <a:solidFill>
                  <a:srgbClr val="FF0000"/>
                </a:solidFill>
              </a:rPr>
              <a:t>Proje Yürütme Birimi tarafından </a:t>
            </a:r>
            <a:r>
              <a:rPr lang="tr-TR" b="1" dirty="0">
                <a:solidFill>
                  <a:schemeClr val="tx1">
                    <a:lumMod val="95000"/>
                    <a:lumOff val="5000"/>
                  </a:schemeClr>
                </a:solidFill>
              </a:rPr>
              <a:t>45 gün</a:t>
            </a:r>
            <a:r>
              <a:rPr lang="tr-TR" dirty="0">
                <a:solidFill>
                  <a:schemeClr val="tx1">
                    <a:lumMod val="95000"/>
                    <a:lumOff val="5000"/>
                  </a:schemeClr>
                </a:solidFill>
              </a:rPr>
              <a:t> </a:t>
            </a:r>
            <a:r>
              <a:rPr lang="tr-TR" dirty="0">
                <a:solidFill>
                  <a:srgbClr val="FF0000"/>
                </a:solidFill>
              </a:rPr>
              <a:t>içerisinde </a:t>
            </a:r>
            <a:r>
              <a:rPr lang="tr-TR" dirty="0" smtClean="0">
                <a:solidFill>
                  <a:srgbClr val="FF0000"/>
                </a:solidFill>
              </a:rPr>
              <a:t>tespiti yapılır. </a:t>
            </a:r>
            <a:endParaRPr lang="tr-TR" dirty="0">
              <a:solidFill>
                <a:srgbClr val="FF0000"/>
              </a:solidFill>
            </a:endParaRPr>
          </a:p>
        </p:txBody>
      </p:sp>
      <p:sp>
        <p:nvSpPr>
          <p:cNvPr id="11" name="Metin kutusu 10"/>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Tree>
    <p:extLst>
      <p:ext uri="{BB962C8B-B14F-4D97-AF65-F5344CB8AC3E}">
        <p14:creationId xmlns:p14="http://schemas.microsoft.com/office/powerpoint/2010/main" val="3798688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1000" y="1066800"/>
            <a:ext cx="9376461" cy="726481"/>
          </a:xfrm>
          <a:prstGeom prst="rect">
            <a:avLst/>
          </a:prstGeom>
        </p:spPr>
        <p:txBody>
          <a:bodyPr vert="horz" wrap="square" lIns="0" tIns="13335" rIns="0" bIns="0" rtlCol="0">
            <a:spAutoFit/>
          </a:bodyPr>
          <a:lstStyle/>
          <a:p>
            <a:pPr algn="ctr">
              <a:buSzPct val="100000"/>
            </a:pPr>
            <a:r>
              <a:rPr lang="tr-TR" altLang="tr-TR" sz="2800" b="1" dirty="0">
                <a:solidFill>
                  <a:srgbClr val="FF0000"/>
                </a:solidFill>
              </a:rPr>
              <a:t>BİREYSEL SULAMA PROJESİ </a:t>
            </a:r>
            <a:endParaRPr lang="tr-TR" altLang="tr-TR" sz="2800" dirty="0"/>
          </a:p>
          <a:p>
            <a:pPr>
              <a:lnSpc>
                <a:spcPct val="100000"/>
              </a:lnSpc>
              <a:spcBef>
                <a:spcPts val="55"/>
              </a:spcBef>
            </a:pPr>
            <a:endParaRPr sz="1750" dirty="0">
              <a:latin typeface="Georgia"/>
              <a:cs typeface="Georgia"/>
            </a:endParaRPr>
          </a:p>
        </p:txBody>
      </p:sp>
      <p:sp>
        <p:nvSpPr>
          <p:cNvPr id="6" name="object 6"/>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9" name="Metin kutusu 8"/>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
        <p:nvSpPr>
          <p:cNvPr id="2" name="Dikdörtgen 1"/>
          <p:cNvSpPr/>
          <p:nvPr/>
        </p:nvSpPr>
        <p:spPr>
          <a:xfrm>
            <a:off x="1219200" y="2274838"/>
            <a:ext cx="7620000" cy="2308324"/>
          </a:xfrm>
          <a:prstGeom prst="rect">
            <a:avLst/>
          </a:prstGeom>
        </p:spPr>
        <p:txBody>
          <a:bodyPr wrap="square">
            <a:spAutoFit/>
          </a:bodyPr>
          <a:lstStyle/>
          <a:p>
            <a:pPr algn="just"/>
            <a:r>
              <a:rPr lang="tr-TR" sz="2400" b="1" dirty="0" smtClean="0"/>
              <a:t>          Kırsal </a:t>
            </a:r>
            <a:r>
              <a:rPr lang="tr-TR" sz="2400" b="1" dirty="0"/>
              <a:t>Kalkınma Yatırımlarının Desteklenmesi Programı, Bireysel Sulama </a:t>
            </a:r>
            <a:r>
              <a:rPr lang="tr-TR" sz="2400" b="1" dirty="0" smtClean="0"/>
              <a:t>Projesinin amacı;</a:t>
            </a:r>
            <a:r>
              <a:rPr lang="tr-TR" sz="2400" dirty="0" smtClean="0">
                <a:solidFill>
                  <a:srgbClr val="FF0000"/>
                </a:solidFill>
              </a:rPr>
              <a:t> </a:t>
            </a:r>
            <a:r>
              <a:rPr lang="tr-TR" sz="2400" dirty="0">
                <a:solidFill>
                  <a:srgbClr val="FF0000"/>
                </a:solidFill>
              </a:rPr>
              <a:t>tarımsal faaliyetler için geliştirilen modern basınçlı bireysel sulama sistemlerinin, üreticiler tarafından kullanımının yaygınlaştırılarak, Su tasarrufu sağlayan sulama sistemlerinin </a:t>
            </a:r>
            <a:r>
              <a:rPr lang="tr-TR" sz="2400" dirty="0" smtClean="0">
                <a:solidFill>
                  <a:srgbClr val="FF0000"/>
                </a:solidFill>
              </a:rPr>
              <a:t>benimsetilmesi </a:t>
            </a:r>
            <a:r>
              <a:rPr lang="tr-TR" sz="2400" dirty="0" err="1" smtClean="0">
                <a:solidFill>
                  <a:srgbClr val="FF0000"/>
                </a:solidFill>
              </a:rPr>
              <a:t>dir</a:t>
            </a:r>
            <a:r>
              <a:rPr lang="tr-TR" sz="2400" dirty="0" smtClean="0">
                <a:solidFill>
                  <a:srgbClr val="FF0000"/>
                </a:solidFill>
              </a:rPr>
              <a:t>.</a:t>
            </a:r>
            <a:endParaRPr lang="tr-TR" sz="24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95400" y="1805479"/>
            <a:ext cx="7315200" cy="3126497"/>
          </a:xfrm>
          <a:prstGeom prst="rect">
            <a:avLst/>
          </a:prstGeom>
        </p:spPr>
        <p:txBody>
          <a:bodyPr wrap="square">
            <a:spAutoFit/>
          </a:bodyPr>
          <a:lstStyle/>
          <a:p>
            <a:pPr marL="336550" indent="-330200" algn="just">
              <a:spcBef>
                <a:spcPts val="500"/>
              </a:spcBef>
              <a:buClr>
                <a:srgbClr val="FF0000"/>
              </a:buClr>
              <a:buFont typeface="Times New Roman" pitchFamily="16" charset="0"/>
              <a:buAutoNum type="arabicPeriod"/>
              <a:defRPr/>
            </a:pPr>
            <a:r>
              <a:rPr lang="tr-TR" b="1" dirty="0" smtClean="0">
                <a:solidFill>
                  <a:schemeClr val="tx1">
                    <a:lumMod val="95000"/>
                    <a:lumOff val="5000"/>
                  </a:schemeClr>
                </a:solidFill>
              </a:rPr>
              <a:t>Bent </a:t>
            </a:r>
            <a:r>
              <a:rPr lang="tr-TR" b="1" dirty="0">
                <a:solidFill>
                  <a:schemeClr val="tx1">
                    <a:lumMod val="95000"/>
                    <a:lumOff val="5000"/>
                  </a:schemeClr>
                </a:solidFill>
              </a:rPr>
              <a:t>gibi su alma yapısı inşası, </a:t>
            </a:r>
          </a:p>
          <a:p>
            <a:pPr marL="336550" indent="-330200" algn="just">
              <a:spcBef>
                <a:spcPts val="500"/>
              </a:spcBef>
              <a:buClr>
                <a:srgbClr val="FF0000"/>
              </a:buClr>
              <a:buFont typeface="Times New Roman" pitchFamily="16" charset="0"/>
              <a:buAutoNum type="arabicPeriod"/>
              <a:defRPr/>
            </a:pPr>
            <a:r>
              <a:rPr lang="tr-TR" b="1" dirty="0">
                <a:solidFill>
                  <a:schemeClr val="tx1">
                    <a:lumMod val="95000"/>
                    <a:lumOff val="5000"/>
                  </a:schemeClr>
                </a:solidFill>
              </a:rPr>
              <a:t>Yeni kuyu açılması, </a:t>
            </a:r>
          </a:p>
          <a:p>
            <a:pPr marL="336550" indent="-330200" algn="just">
              <a:spcBef>
                <a:spcPts val="500"/>
              </a:spcBef>
              <a:buClr>
                <a:srgbClr val="FF0000"/>
              </a:buClr>
              <a:buFont typeface="Times New Roman" pitchFamily="16" charset="0"/>
              <a:buAutoNum type="arabicPeriod"/>
              <a:defRPr/>
            </a:pPr>
            <a:r>
              <a:rPr lang="tr-TR" b="1" dirty="0">
                <a:solidFill>
                  <a:schemeClr val="tx1">
                    <a:lumMod val="95000"/>
                    <a:lumOff val="5000"/>
                  </a:schemeClr>
                </a:solidFill>
              </a:rPr>
              <a:t>Enerji nakil (ENH) hattı, </a:t>
            </a:r>
          </a:p>
          <a:p>
            <a:pPr marL="336550" indent="-330200" algn="just">
              <a:spcBef>
                <a:spcPts val="500"/>
              </a:spcBef>
              <a:buClr>
                <a:srgbClr val="FF0000"/>
              </a:buClr>
              <a:buFont typeface="Times New Roman" pitchFamily="16" charset="0"/>
              <a:buAutoNum type="arabicPeriod"/>
              <a:defRPr/>
            </a:pPr>
            <a:r>
              <a:rPr lang="tr-TR" b="1" dirty="0">
                <a:solidFill>
                  <a:schemeClr val="tx1">
                    <a:lumMod val="95000"/>
                    <a:lumOff val="5000"/>
                  </a:schemeClr>
                </a:solidFill>
              </a:rPr>
              <a:t>Depolama tesisi gibi yapım işleri ve </a:t>
            </a:r>
          </a:p>
          <a:p>
            <a:pPr marL="336550" indent="-330200" algn="just">
              <a:spcBef>
                <a:spcPts val="500"/>
              </a:spcBef>
              <a:buClr>
                <a:srgbClr val="FF0000"/>
              </a:buClr>
              <a:buFont typeface="Times New Roman" pitchFamily="16" charset="0"/>
              <a:buAutoNum type="arabicPeriod"/>
              <a:defRPr/>
            </a:pPr>
            <a:r>
              <a:rPr lang="tr-TR" b="1" dirty="0">
                <a:solidFill>
                  <a:schemeClr val="tx1">
                    <a:lumMod val="95000"/>
                    <a:lumOff val="5000"/>
                  </a:schemeClr>
                </a:solidFill>
              </a:rPr>
              <a:t>Su kaynağından sulama alanına kadar sadece iletim hattı </a:t>
            </a:r>
            <a:r>
              <a:rPr lang="tr-TR" b="1" dirty="0" smtClean="0">
                <a:solidFill>
                  <a:schemeClr val="tx1">
                    <a:lumMod val="95000"/>
                    <a:lumOff val="5000"/>
                  </a:schemeClr>
                </a:solidFill>
              </a:rPr>
              <a:t>yapılması</a:t>
            </a:r>
          </a:p>
          <a:p>
            <a:pPr marL="336550" indent="-330200" algn="just">
              <a:spcBef>
                <a:spcPts val="500"/>
              </a:spcBef>
              <a:buClr>
                <a:srgbClr val="FF0000"/>
              </a:buClr>
              <a:buFont typeface="Times New Roman" pitchFamily="16" charset="0"/>
              <a:buAutoNum type="arabicPeriod"/>
              <a:defRPr/>
            </a:pPr>
            <a:r>
              <a:rPr lang="tr-TR" b="1" dirty="0" smtClean="0">
                <a:solidFill>
                  <a:schemeClr val="tx1">
                    <a:lumMod val="95000"/>
                    <a:lumOff val="5000"/>
                  </a:schemeClr>
                </a:solidFill>
              </a:rPr>
              <a:t>Sadece </a:t>
            </a:r>
            <a:r>
              <a:rPr lang="tr-TR" b="1" dirty="0" err="1" smtClean="0">
                <a:solidFill>
                  <a:schemeClr val="tx1">
                    <a:lumMod val="95000"/>
                    <a:lumOff val="5000"/>
                  </a:schemeClr>
                </a:solidFill>
              </a:rPr>
              <a:t>Lateraller</a:t>
            </a:r>
            <a:r>
              <a:rPr lang="tr-TR" b="1" dirty="0" smtClean="0">
                <a:solidFill>
                  <a:schemeClr val="tx1">
                    <a:lumMod val="95000"/>
                    <a:lumOff val="5000"/>
                  </a:schemeClr>
                </a:solidFill>
              </a:rPr>
              <a:t>, pompa, </a:t>
            </a:r>
            <a:r>
              <a:rPr lang="tr-TR" b="1" dirty="0" err="1" smtClean="0">
                <a:solidFill>
                  <a:schemeClr val="tx1">
                    <a:lumMod val="95000"/>
                    <a:lumOff val="5000"/>
                  </a:schemeClr>
                </a:solidFill>
              </a:rPr>
              <a:t>filre</a:t>
            </a:r>
            <a:r>
              <a:rPr lang="tr-TR" b="1" dirty="0" smtClean="0">
                <a:solidFill>
                  <a:schemeClr val="tx1">
                    <a:lumMod val="95000"/>
                    <a:lumOff val="5000"/>
                  </a:schemeClr>
                </a:solidFill>
              </a:rPr>
              <a:t>, gübre tankı vb. ekipmanlar tek başına talep edildiğinde,  </a:t>
            </a:r>
            <a:endParaRPr lang="tr-TR" b="1" dirty="0">
              <a:solidFill>
                <a:schemeClr val="tx1">
                  <a:lumMod val="95000"/>
                  <a:lumOff val="5000"/>
                </a:schemeClr>
              </a:solidFill>
            </a:endParaRPr>
          </a:p>
          <a:p>
            <a:pPr algn="just">
              <a:spcBef>
                <a:spcPts val="500"/>
              </a:spcBef>
              <a:buClrTx/>
              <a:buFontTx/>
              <a:buNone/>
              <a:defRPr/>
            </a:pPr>
            <a:r>
              <a:rPr lang="tr-TR" b="1" dirty="0">
                <a:solidFill>
                  <a:srgbClr val="FF0000"/>
                </a:solidFill>
              </a:rPr>
              <a:t>		</a:t>
            </a:r>
            <a:r>
              <a:rPr lang="tr-TR" dirty="0">
                <a:solidFill>
                  <a:srgbClr val="FF0000"/>
                </a:solidFill>
              </a:rPr>
              <a:t> </a:t>
            </a:r>
            <a:endParaRPr lang="tr-TR" dirty="0" smtClean="0">
              <a:solidFill>
                <a:srgbClr val="FF0000"/>
              </a:solidFill>
            </a:endParaRPr>
          </a:p>
          <a:p>
            <a:pPr algn="just">
              <a:spcBef>
                <a:spcPts val="500"/>
              </a:spcBef>
              <a:buClrTx/>
              <a:buFontTx/>
              <a:buNone/>
              <a:defRPr/>
            </a:pPr>
            <a:r>
              <a:rPr lang="tr-TR" sz="2400" b="1" dirty="0">
                <a:solidFill>
                  <a:srgbClr val="FF0000"/>
                </a:solidFill>
              </a:rPr>
              <a:t> </a:t>
            </a:r>
            <a:r>
              <a:rPr lang="tr-TR" sz="2400" b="1" dirty="0" smtClean="0">
                <a:solidFill>
                  <a:srgbClr val="FF0000"/>
                </a:solidFill>
              </a:rPr>
              <a:t>                                   hibe </a:t>
            </a:r>
            <a:r>
              <a:rPr lang="tr-TR" sz="2400" b="1" dirty="0">
                <a:solidFill>
                  <a:srgbClr val="FF0000"/>
                </a:solidFill>
              </a:rPr>
              <a:t>desteği kapsamı</a:t>
            </a:r>
            <a:r>
              <a:rPr lang="tr-TR" dirty="0">
                <a:solidFill>
                  <a:srgbClr val="FF0000"/>
                </a:solidFill>
              </a:rPr>
              <a:t> </a:t>
            </a:r>
            <a:r>
              <a:rPr lang="tr-TR" b="1" i="1" u="sng" dirty="0">
                <a:solidFill>
                  <a:schemeClr val="tx1">
                    <a:lumMod val="95000"/>
                    <a:lumOff val="5000"/>
                  </a:schemeClr>
                </a:solidFill>
              </a:rPr>
              <a:t>dışındadır.</a:t>
            </a:r>
            <a:r>
              <a:rPr lang="tr-TR" dirty="0">
                <a:solidFill>
                  <a:schemeClr val="tx1">
                    <a:lumMod val="95000"/>
                    <a:lumOff val="5000"/>
                  </a:schemeClr>
                </a:solidFill>
              </a:rPr>
              <a:t> </a:t>
            </a:r>
          </a:p>
        </p:txBody>
      </p:sp>
      <p:sp>
        <p:nvSpPr>
          <p:cNvPr id="5" name="Dikdörtgen 4"/>
          <p:cNvSpPr/>
          <p:nvPr/>
        </p:nvSpPr>
        <p:spPr>
          <a:xfrm>
            <a:off x="1295400" y="1066800"/>
            <a:ext cx="7696200" cy="369332"/>
          </a:xfrm>
          <a:prstGeom prst="rect">
            <a:avLst/>
          </a:prstGeom>
        </p:spPr>
        <p:txBody>
          <a:bodyPr wrap="square">
            <a:spAutoFit/>
          </a:bodyPr>
          <a:lstStyle/>
          <a:p>
            <a:pPr algn="just">
              <a:spcBef>
                <a:spcPts val="500"/>
              </a:spcBef>
              <a:buClrTx/>
              <a:buFontTx/>
              <a:buNone/>
              <a:defRPr/>
            </a:pPr>
            <a:r>
              <a:rPr lang="tr-TR" b="1" dirty="0" smtClean="0">
                <a:solidFill>
                  <a:srgbClr val="FF0000"/>
                </a:solidFill>
              </a:rPr>
              <a:t>HİBE KAPSAMINDA DIŞINDA OLAN MAL ALIM GİDERLERİ</a:t>
            </a:r>
            <a:endParaRPr lang="tr-TR" b="1" dirty="0">
              <a:solidFill>
                <a:srgbClr val="FF0000"/>
              </a:solidFill>
            </a:endParaRPr>
          </a:p>
        </p:txBody>
      </p:sp>
      <p:sp>
        <p:nvSpPr>
          <p:cNvPr id="7" name="Metin kutusu 6"/>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Tree>
    <p:extLst>
      <p:ext uri="{BB962C8B-B14F-4D97-AF65-F5344CB8AC3E}">
        <p14:creationId xmlns:p14="http://schemas.microsoft.com/office/powerpoint/2010/main" val="2136143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295400" y="1066800"/>
            <a:ext cx="7696200" cy="369332"/>
          </a:xfrm>
          <a:prstGeom prst="rect">
            <a:avLst/>
          </a:prstGeom>
        </p:spPr>
        <p:txBody>
          <a:bodyPr wrap="square">
            <a:spAutoFit/>
          </a:bodyPr>
          <a:lstStyle/>
          <a:p>
            <a:pPr algn="just">
              <a:spcBef>
                <a:spcPts val="500"/>
              </a:spcBef>
              <a:buClrTx/>
              <a:buFontTx/>
              <a:buNone/>
              <a:defRPr/>
            </a:pPr>
            <a:r>
              <a:rPr lang="tr-TR" b="1" dirty="0" smtClean="0">
                <a:solidFill>
                  <a:srgbClr val="FF0000"/>
                </a:solidFill>
              </a:rPr>
              <a:t>HİBE KAPSAMINDA İLETİM HATTI İSTEMESİ</a:t>
            </a:r>
            <a:endParaRPr lang="tr-TR" b="1" dirty="0">
              <a:solidFill>
                <a:srgbClr val="FF0000"/>
              </a:solidFill>
            </a:endParaRPr>
          </a:p>
        </p:txBody>
      </p:sp>
      <p:sp>
        <p:nvSpPr>
          <p:cNvPr id="7" name="Metin kutusu 6"/>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
        <p:nvSpPr>
          <p:cNvPr id="2" name="Dikdörtgen 1"/>
          <p:cNvSpPr/>
          <p:nvPr/>
        </p:nvSpPr>
        <p:spPr>
          <a:xfrm>
            <a:off x="762000" y="1997839"/>
            <a:ext cx="8229600" cy="1815882"/>
          </a:xfrm>
          <a:prstGeom prst="rect">
            <a:avLst/>
          </a:prstGeom>
          <a:solidFill>
            <a:srgbClr val="00FF00"/>
          </a:solidFill>
        </p:spPr>
        <p:txBody>
          <a:bodyPr wrap="square">
            <a:spAutoFit/>
          </a:bodyPr>
          <a:lstStyle/>
          <a:p>
            <a:pPr algn="just">
              <a:spcBef>
                <a:spcPts val="500"/>
              </a:spcBef>
              <a:defRPr/>
            </a:pPr>
            <a:r>
              <a:rPr lang="tr-TR" sz="2800" dirty="0" smtClean="0">
                <a:solidFill>
                  <a:srgbClr val="FF0000"/>
                </a:solidFill>
              </a:rPr>
              <a:t>Sulama Sistemi, iletim </a:t>
            </a:r>
            <a:r>
              <a:rPr lang="tr-TR" sz="2800" dirty="0">
                <a:solidFill>
                  <a:srgbClr val="FF0000"/>
                </a:solidFill>
              </a:rPr>
              <a:t>hattı </a:t>
            </a:r>
            <a:r>
              <a:rPr lang="tr-TR" sz="2800" dirty="0" smtClean="0">
                <a:solidFill>
                  <a:srgbClr val="FF0000"/>
                </a:solidFill>
              </a:rPr>
              <a:t>ile birlikte </a:t>
            </a:r>
            <a:r>
              <a:rPr lang="tr-TR" sz="2800" dirty="0">
                <a:solidFill>
                  <a:srgbClr val="FF0000"/>
                </a:solidFill>
              </a:rPr>
              <a:t>projelendirildiği durumlarda, </a:t>
            </a:r>
            <a:r>
              <a:rPr lang="tr-TR" sz="2800" dirty="0" smtClean="0">
                <a:solidFill>
                  <a:srgbClr val="FF0000"/>
                </a:solidFill>
              </a:rPr>
              <a:t> </a:t>
            </a:r>
            <a:r>
              <a:rPr lang="tr-TR" sz="2800" dirty="0">
                <a:solidFill>
                  <a:srgbClr val="FF0000"/>
                </a:solidFill>
              </a:rPr>
              <a:t>iletim hattı maliyeti toplam maliyetin </a:t>
            </a:r>
            <a:r>
              <a:rPr lang="tr-TR" sz="2800" b="1" i="1" u="sng" dirty="0">
                <a:solidFill>
                  <a:schemeClr val="tx1">
                    <a:lumMod val="95000"/>
                    <a:lumOff val="5000"/>
                  </a:schemeClr>
                </a:solidFill>
              </a:rPr>
              <a:t>%20’sini</a:t>
            </a:r>
            <a:r>
              <a:rPr lang="tr-TR" sz="2800" dirty="0">
                <a:solidFill>
                  <a:schemeClr val="tx1">
                    <a:lumMod val="95000"/>
                    <a:lumOff val="5000"/>
                  </a:schemeClr>
                </a:solidFill>
              </a:rPr>
              <a:t> </a:t>
            </a:r>
            <a:r>
              <a:rPr lang="tr-TR" sz="2800" dirty="0">
                <a:solidFill>
                  <a:srgbClr val="FF0000"/>
                </a:solidFill>
              </a:rPr>
              <a:t>aşamaz, aşması durumunda artan kısım yatırımcı tarafından ayni katkı olarak karşılanır. </a:t>
            </a:r>
          </a:p>
        </p:txBody>
      </p:sp>
    </p:spTree>
    <p:extLst>
      <p:ext uri="{BB962C8B-B14F-4D97-AF65-F5344CB8AC3E}">
        <p14:creationId xmlns:p14="http://schemas.microsoft.com/office/powerpoint/2010/main" val="2638595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
        <p:nvSpPr>
          <p:cNvPr id="6" name="Dikdörtgen 5"/>
          <p:cNvSpPr/>
          <p:nvPr/>
        </p:nvSpPr>
        <p:spPr>
          <a:xfrm>
            <a:off x="685800" y="2133600"/>
            <a:ext cx="3429000" cy="923330"/>
          </a:xfrm>
          <a:prstGeom prst="rect">
            <a:avLst/>
          </a:prstGeom>
        </p:spPr>
        <p:txBody>
          <a:bodyPr wrap="square">
            <a:spAutoFit/>
          </a:bodyPr>
          <a:lstStyle/>
          <a:p>
            <a:r>
              <a:rPr lang="tr-TR" dirty="0" smtClean="0">
                <a:solidFill>
                  <a:srgbClr val="FF0000"/>
                </a:solidFill>
              </a:rPr>
              <a:t>1-Lineer veya Center </a:t>
            </a:r>
            <a:r>
              <a:rPr lang="tr-TR" dirty="0">
                <a:solidFill>
                  <a:srgbClr val="FF0000"/>
                </a:solidFill>
              </a:rPr>
              <a:t>Pivot </a:t>
            </a:r>
            <a:r>
              <a:rPr lang="tr-TR" dirty="0" smtClean="0">
                <a:solidFill>
                  <a:srgbClr val="FF0000"/>
                </a:solidFill>
              </a:rPr>
              <a:t>sulama</a:t>
            </a:r>
          </a:p>
          <a:p>
            <a:r>
              <a:rPr lang="tr-TR" dirty="0" smtClean="0">
                <a:solidFill>
                  <a:srgbClr val="FF0000"/>
                </a:solidFill>
              </a:rPr>
              <a:t>2- </a:t>
            </a:r>
            <a:r>
              <a:rPr lang="tr-TR" dirty="0">
                <a:solidFill>
                  <a:srgbClr val="FF0000"/>
                </a:solidFill>
              </a:rPr>
              <a:t>Tamburlu </a:t>
            </a:r>
            <a:r>
              <a:rPr lang="tr-TR" dirty="0" smtClean="0">
                <a:solidFill>
                  <a:srgbClr val="FF0000"/>
                </a:solidFill>
              </a:rPr>
              <a:t> sulama </a:t>
            </a:r>
            <a:endParaRPr lang="tr-TR" dirty="0">
              <a:solidFill>
                <a:srgbClr val="FF0000"/>
              </a:solidFill>
            </a:endParaRPr>
          </a:p>
          <a:p>
            <a:r>
              <a:rPr lang="tr-TR" dirty="0">
                <a:solidFill>
                  <a:srgbClr val="FF0000"/>
                </a:solidFill>
              </a:rPr>
              <a:t> </a:t>
            </a:r>
          </a:p>
        </p:txBody>
      </p:sp>
      <p:sp>
        <p:nvSpPr>
          <p:cNvPr id="3" name="Dikdörtgen 2"/>
          <p:cNvSpPr/>
          <p:nvPr/>
        </p:nvSpPr>
        <p:spPr>
          <a:xfrm>
            <a:off x="657447" y="3486616"/>
            <a:ext cx="2476500" cy="646331"/>
          </a:xfrm>
          <a:prstGeom prst="rect">
            <a:avLst/>
          </a:prstGeom>
        </p:spPr>
        <p:txBody>
          <a:bodyPr>
            <a:spAutoFit/>
          </a:bodyPr>
          <a:lstStyle/>
          <a:p>
            <a:pPr lvl="0"/>
            <a:r>
              <a:rPr lang="tr-TR" dirty="0">
                <a:solidFill>
                  <a:srgbClr val="FF0000"/>
                </a:solidFill>
              </a:rPr>
              <a:t>1-Akıllı sulama sistemleri.</a:t>
            </a:r>
          </a:p>
        </p:txBody>
      </p:sp>
      <p:sp>
        <p:nvSpPr>
          <p:cNvPr id="8" name="Sağ Ok 7"/>
          <p:cNvSpPr/>
          <p:nvPr/>
        </p:nvSpPr>
        <p:spPr>
          <a:xfrm>
            <a:off x="4451604" y="1865163"/>
            <a:ext cx="978408" cy="484632"/>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4654296" y="3648315"/>
            <a:ext cx="978408" cy="484632"/>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6172200" y="1865163"/>
            <a:ext cx="2808910" cy="369332"/>
          </a:xfrm>
          <a:prstGeom prst="rect">
            <a:avLst/>
          </a:prstGeom>
        </p:spPr>
        <p:txBody>
          <a:bodyPr wrap="none">
            <a:spAutoFit/>
          </a:bodyPr>
          <a:lstStyle/>
          <a:p>
            <a:r>
              <a:rPr lang="tr-TR" b="1" dirty="0" smtClean="0">
                <a:solidFill>
                  <a:schemeClr val="tx1">
                    <a:lumMod val="95000"/>
                    <a:lumOff val="5000"/>
                  </a:schemeClr>
                </a:solidFill>
              </a:rPr>
              <a:t>20 Dekar ve üzeri arazi şartı</a:t>
            </a:r>
            <a:endParaRPr lang="tr-TR" dirty="0"/>
          </a:p>
        </p:txBody>
      </p:sp>
      <p:sp>
        <p:nvSpPr>
          <p:cNvPr id="13" name="Dikdörtgen 12"/>
          <p:cNvSpPr/>
          <p:nvPr/>
        </p:nvSpPr>
        <p:spPr>
          <a:xfrm>
            <a:off x="6182690" y="3648315"/>
            <a:ext cx="2925929" cy="369332"/>
          </a:xfrm>
          <a:prstGeom prst="rect">
            <a:avLst/>
          </a:prstGeom>
        </p:spPr>
        <p:txBody>
          <a:bodyPr wrap="none">
            <a:spAutoFit/>
          </a:bodyPr>
          <a:lstStyle/>
          <a:p>
            <a:r>
              <a:rPr lang="tr-TR" b="1" dirty="0" smtClean="0">
                <a:solidFill>
                  <a:schemeClr val="tx1">
                    <a:lumMod val="95000"/>
                    <a:lumOff val="5000"/>
                  </a:schemeClr>
                </a:solidFill>
              </a:rPr>
              <a:t>100 Dekar ve üzeri arazi şartı</a:t>
            </a:r>
            <a:endParaRPr lang="tr-TR" dirty="0"/>
          </a:p>
        </p:txBody>
      </p:sp>
      <p:sp>
        <p:nvSpPr>
          <p:cNvPr id="15" name="Dikdörtgen 14"/>
          <p:cNvSpPr/>
          <p:nvPr/>
        </p:nvSpPr>
        <p:spPr>
          <a:xfrm>
            <a:off x="685800" y="5029200"/>
            <a:ext cx="8915400" cy="1015663"/>
          </a:xfrm>
          <a:prstGeom prst="rect">
            <a:avLst/>
          </a:prstGeom>
        </p:spPr>
        <p:txBody>
          <a:bodyPr wrap="square">
            <a:spAutoFit/>
          </a:bodyPr>
          <a:lstStyle/>
          <a:p>
            <a:r>
              <a:rPr lang="tr-TR" sz="2000" dirty="0" smtClean="0"/>
              <a:t>Lineer </a:t>
            </a:r>
            <a:r>
              <a:rPr lang="tr-TR" sz="2000" dirty="0"/>
              <a:t>veya Center Pivot </a:t>
            </a:r>
            <a:r>
              <a:rPr lang="tr-TR" sz="2000" dirty="0" smtClean="0"/>
              <a:t>,</a:t>
            </a:r>
            <a:r>
              <a:rPr lang="tr-TR" sz="2000" dirty="0"/>
              <a:t> </a:t>
            </a:r>
            <a:r>
              <a:rPr lang="tr-TR" sz="2000" dirty="0" smtClean="0"/>
              <a:t>Tarla içi Yüzey altı Damla Sulama, Akıllı </a:t>
            </a:r>
            <a:r>
              <a:rPr lang="tr-TR" sz="2000" dirty="0"/>
              <a:t>sulama </a:t>
            </a:r>
            <a:r>
              <a:rPr lang="tr-TR" sz="2000" dirty="0" smtClean="0"/>
              <a:t>ve Tarımsal Sulama Amaçlı Güneş enerji </a:t>
            </a:r>
            <a:r>
              <a:rPr lang="tr-TR" sz="2000" b="1" dirty="0" smtClean="0"/>
              <a:t>Sistemlerine, kendine ait arazi yada 10 yıl süre ile kamudan kiralama yada </a:t>
            </a:r>
            <a:r>
              <a:rPr lang="tr-TR" sz="2000" b="1" dirty="0" err="1" smtClean="0"/>
              <a:t>tahis</a:t>
            </a:r>
            <a:r>
              <a:rPr lang="tr-TR" sz="2000" b="1" dirty="0" smtClean="0"/>
              <a:t> yapılması halinde başvuru yapabilirler .</a:t>
            </a:r>
            <a:endParaRPr lang="tr-TR" sz="2000" dirty="0"/>
          </a:p>
        </p:txBody>
      </p:sp>
    </p:spTree>
    <p:extLst>
      <p:ext uri="{BB962C8B-B14F-4D97-AF65-F5344CB8AC3E}">
        <p14:creationId xmlns:p14="http://schemas.microsoft.com/office/powerpoint/2010/main" val="3111511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
        <p:nvSpPr>
          <p:cNvPr id="11" name="Text Box 1"/>
          <p:cNvSpPr txBox="1">
            <a:spLocks noChangeArrowheads="1"/>
          </p:cNvSpPr>
          <p:nvPr/>
        </p:nvSpPr>
        <p:spPr bwMode="auto">
          <a:xfrm>
            <a:off x="685800" y="1128713"/>
            <a:ext cx="8686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eaLnBrk="1" hangingPunct="1">
              <a:buClrTx/>
              <a:buFontTx/>
              <a:buNone/>
            </a:pPr>
            <a:r>
              <a:rPr lang="tr-TR" sz="2800" b="1" i="1" dirty="0">
                <a:solidFill>
                  <a:srgbClr val="000000"/>
                </a:solidFill>
              </a:rPr>
              <a:t>Su kaynağına göre alınması gerekli belgeler</a:t>
            </a:r>
          </a:p>
        </p:txBody>
      </p:sp>
      <p:sp>
        <p:nvSpPr>
          <p:cNvPr id="12" name="Text Box 2"/>
          <p:cNvSpPr txBox="1">
            <a:spLocks noChangeArrowheads="1"/>
          </p:cNvSpPr>
          <p:nvPr/>
        </p:nvSpPr>
        <p:spPr bwMode="auto">
          <a:xfrm>
            <a:off x="762000" y="1711694"/>
            <a:ext cx="8229600" cy="537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3250" indent="-603250">
              <a:tabLst>
                <a:tab pos="603250" algn="l"/>
                <a:tab pos="1050925" algn="l"/>
                <a:tab pos="1500188" algn="l"/>
                <a:tab pos="1949450" algn="l"/>
                <a:tab pos="2398713" algn="l"/>
                <a:tab pos="2847975" algn="l"/>
                <a:tab pos="3297238" algn="l"/>
                <a:tab pos="3746500" algn="l"/>
                <a:tab pos="4195763" algn="l"/>
                <a:tab pos="4645025" algn="l"/>
                <a:tab pos="5094288" algn="l"/>
                <a:tab pos="5543550" algn="l"/>
                <a:tab pos="5992813" algn="l"/>
                <a:tab pos="6442075" algn="l"/>
                <a:tab pos="6891338" algn="l"/>
                <a:tab pos="7340600" algn="l"/>
                <a:tab pos="7789863" algn="l"/>
                <a:tab pos="8239125" algn="l"/>
                <a:tab pos="8688388" algn="l"/>
                <a:tab pos="9137650" algn="l"/>
                <a:tab pos="9586913" algn="l"/>
              </a:tabLst>
              <a:defRPr sz="3600">
                <a:solidFill>
                  <a:srgbClr val="000000"/>
                </a:solidFill>
                <a:latin typeface="Arial" charset="0"/>
                <a:cs typeface="Arial" charset="0"/>
              </a:defRPr>
            </a:lvl1pPr>
            <a:lvl2pPr>
              <a:tabLst>
                <a:tab pos="603250" algn="l"/>
                <a:tab pos="1050925" algn="l"/>
                <a:tab pos="1500188" algn="l"/>
                <a:tab pos="1949450" algn="l"/>
                <a:tab pos="2398713" algn="l"/>
                <a:tab pos="2847975" algn="l"/>
                <a:tab pos="3297238" algn="l"/>
                <a:tab pos="3746500" algn="l"/>
                <a:tab pos="4195763" algn="l"/>
                <a:tab pos="4645025" algn="l"/>
                <a:tab pos="5094288" algn="l"/>
                <a:tab pos="5543550" algn="l"/>
                <a:tab pos="5992813" algn="l"/>
                <a:tab pos="6442075" algn="l"/>
                <a:tab pos="6891338" algn="l"/>
                <a:tab pos="7340600" algn="l"/>
                <a:tab pos="7789863" algn="l"/>
                <a:tab pos="8239125" algn="l"/>
                <a:tab pos="8688388" algn="l"/>
                <a:tab pos="9137650" algn="l"/>
                <a:tab pos="9586913" algn="l"/>
              </a:tabLst>
              <a:defRPr sz="3600">
                <a:solidFill>
                  <a:srgbClr val="000000"/>
                </a:solidFill>
                <a:latin typeface="Arial" charset="0"/>
                <a:cs typeface="Arial" charset="0"/>
              </a:defRPr>
            </a:lvl2pPr>
            <a:lvl3pPr>
              <a:tabLst>
                <a:tab pos="603250" algn="l"/>
                <a:tab pos="1050925" algn="l"/>
                <a:tab pos="1500188" algn="l"/>
                <a:tab pos="1949450" algn="l"/>
                <a:tab pos="2398713" algn="l"/>
                <a:tab pos="2847975" algn="l"/>
                <a:tab pos="3297238" algn="l"/>
                <a:tab pos="3746500" algn="l"/>
                <a:tab pos="4195763" algn="l"/>
                <a:tab pos="4645025" algn="l"/>
                <a:tab pos="5094288" algn="l"/>
                <a:tab pos="5543550" algn="l"/>
                <a:tab pos="5992813" algn="l"/>
                <a:tab pos="6442075" algn="l"/>
                <a:tab pos="6891338" algn="l"/>
                <a:tab pos="7340600" algn="l"/>
                <a:tab pos="7789863" algn="l"/>
                <a:tab pos="8239125" algn="l"/>
                <a:tab pos="8688388" algn="l"/>
                <a:tab pos="9137650" algn="l"/>
                <a:tab pos="9586913" algn="l"/>
              </a:tabLst>
              <a:defRPr sz="3600">
                <a:solidFill>
                  <a:srgbClr val="000000"/>
                </a:solidFill>
                <a:latin typeface="Arial" charset="0"/>
                <a:cs typeface="Arial" charset="0"/>
              </a:defRPr>
            </a:lvl3pPr>
            <a:lvl4pPr>
              <a:tabLst>
                <a:tab pos="603250" algn="l"/>
                <a:tab pos="1050925" algn="l"/>
                <a:tab pos="1500188" algn="l"/>
                <a:tab pos="1949450" algn="l"/>
                <a:tab pos="2398713" algn="l"/>
                <a:tab pos="2847975" algn="l"/>
                <a:tab pos="3297238" algn="l"/>
                <a:tab pos="3746500" algn="l"/>
                <a:tab pos="4195763" algn="l"/>
                <a:tab pos="4645025" algn="l"/>
                <a:tab pos="5094288" algn="l"/>
                <a:tab pos="5543550" algn="l"/>
                <a:tab pos="5992813" algn="l"/>
                <a:tab pos="6442075" algn="l"/>
                <a:tab pos="6891338" algn="l"/>
                <a:tab pos="7340600" algn="l"/>
                <a:tab pos="7789863" algn="l"/>
                <a:tab pos="8239125" algn="l"/>
                <a:tab pos="8688388" algn="l"/>
                <a:tab pos="9137650" algn="l"/>
                <a:tab pos="9586913" algn="l"/>
              </a:tabLst>
              <a:defRPr sz="3600">
                <a:solidFill>
                  <a:srgbClr val="000000"/>
                </a:solidFill>
                <a:latin typeface="Arial" charset="0"/>
                <a:cs typeface="Arial" charset="0"/>
              </a:defRPr>
            </a:lvl4pPr>
            <a:lvl5pPr>
              <a:tabLst>
                <a:tab pos="603250" algn="l"/>
                <a:tab pos="1050925" algn="l"/>
                <a:tab pos="1500188" algn="l"/>
                <a:tab pos="1949450" algn="l"/>
                <a:tab pos="2398713" algn="l"/>
                <a:tab pos="2847975" algn="l"/>
                <a:tab pos="3297238" algn="l"/>
                <a:tab pos="3746500" algn="l"/>
                <a:tab pos="4195763" algn="l"/>
                <a:tab pos="4645025" algn="l"/>
                <a:tab pos="5094288" algn="l"/>
                <a:tab pos="5543550" algn="l"/>
                <a:tab pos="5992813" algn="l"/>
                <a:tab pos="6442075" algn="l"/>
                <a:tab pos="6891338" algn="l"/>
                <a:tab pos="7340600" algn="l"/>
                <a:tab pos="7789863" algn="l"/>
                <a:tab pos="8239125" algn="l"/>
                <a:tab pos="8688388" algn="l"/>
                <a:tab pos="9137650" algn="l"/>
                <a:tab pos="9586913" algn="l"/>
              </a:tabLst>
              <a:defRPr sz="3600">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603250" algn="l"/>
                <a:tab pos="1050925" algn="l"/>
                <a:tab pos="1500188" algn="l"/>
                <a:tab pos="1949450" algn="l"/>
                <a:tab pos="2398713" algn="l"/>
                <a:tab pos="2847975" algn="l"/>
                <a:tab pos="3297238" algn="l"/>
                <a:tab pos="3746500" algn="l"/>
                <a:tab pos="4195763" algn="l"/>
                <a:tab pos="4645025" algn="l"/>
                <a:tab pos="5094288" algn="l"/>
                <a:tab pos="5543550" algn="l"/>
                <a:tab pos="5992813" algn="l"/>
                <a:tab pos="6442075" algn="l"/>
                <a:tab pos="6891338" algn="l"/>
                <a:tab pos="7340600" algn="l"/>
                <a:tab pos="7789863" algn="l"/>
                <a:tab pos="8239125" algn="l"/>
                <a:tab pos="8688388" algn="l"/>
                <a:tab pos="9137650" algn="l"/>
                <a:tab pos="9586913" algn="l"/>
              </a:tabLst>
              <a:defRPr sz="3600">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603250" algn="l"/>
                <a:tab pos="1050925" algn="l"/>
                <a:tab pos="1500188" algn="l"/>
                <a:tab pos="1949450" algn="l"/>
                <a:tab pos="2398713" algn="l"/>
                <a:tab pos="2847975" algn="l"/>
                <a:tab pos="3297238" algn="l"/>
                <a:tab pos="3746500" algn="l"/>
                <a:tab pos="4195763" algn="l"/>
                <a:tab pos="4645025" algn="l"/>
                <a:tab pos="5094288" algn="l"/>
                <a:tab pos="5543550" algn="l"/>
                <a:tab pos="5992813" algn="l"/>
                <a:tab pos="6442075" algn="l"/>
                <a:tab pos="6891338" algn="l"/>
                <a:tab pos="7340600" algn="l"/>
                <a:tab pos="7789863" algn="l"/>
                <a:tab pos="8239125" algn="l"/>
                <a:tab pos="8688388" algn="l"/>
                <a:tab pos="9137650" algn="l"/>
                <a:tab pos="9586913" algn="l"/>
              </a:tabLst>
              <a:defRPr sz="3600">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603250" algn="l"/>
                <a:tab pos="1050925" algn="l"/>
                <a:tab pos="1500188" algn="l"/>
                <a:tab pos="1949450" algn="l"/>
                <a:tab pos="2398713" algn="l"/>
                <a:tab pos="2847975" algn="l"/>
                <a:tab pos="3297238" algn="l"/>
                <a:tab pos="3746500" algn="l"/>
                <a:tab pos="4195763" algn="l"/>
                <a:tab pos="4645025" algn="l"/>
                <a:tab pos="5094288" algn="l"/>
                <a:tab pos="5543550" algn="l"/>
                <a:tab pos="5992813" algn="l"/>
                <a:tab pos="6442075" algn="l"/>
                <a:tab pos="6891338" algn="l"/>
                <a:tab pos="7340600" algn="l"/>
                <a:tab pos="7789863" algn="l"/>
                <a:tab pos="8239125" algn="l"/>
                <a:tab pos="8688388" algn="l"/>
                <a:tab pos="9137650" algn="l"/>
                <a:tab pos="9586913" algn="l"/>
              </a:tabLst>
              <a:defRPr sz="3600">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603250" algn="l"/>
                <a:tab pos="1050925" algn="l"/>
                <a:tab pos="1500188" algn="l"/>
                <a:tab pos="1949450" algn="l"/>
                <a:tab pos="2398713" algn="l"/>
                <a:tab pos="2847975" algn="l"/>
                <a:tab pos="3297238" algn="l"/>
                <a:tab pos="3746500" algn="l"/>
                <a:tab pos="4195763" algn="l"/>
                <a:tab pos="4645025" algn="l"/>
                <a:tab pos="5094288" algn="l"/>
                <a:tab pos="5543550" algn="l"/>
                <a:tab pos="5992813" algn="l"/>
                <a:tab pos="6442075" algn="l"/>
                <a:tab pos="6891338" algn="l"/>
                <a:tab pos="7340600" algn="l"/>
                <a:tab pos="7789863" algn="l"/>
                <a:tab pos="8239125" algn="l"/>
                <a:tab pos="8688388" algn="l"/>
                <a:tab pos="9137650" algn="l"/>
                <a:tab pos="9586913" algn="l"/>
              </a:tabLst>
              <a:defRPr sz="3600">
                <a:solidFill>
                  <a:srgbClr val="000000"/>
                </a:solidFill>
                <a:latin typeface="Arial" charset="0"/>
                <a:cs typeface="Arial" charset="0"/>
              </a:defRPr>
            </a:lvl9pPr>
          </a:lstStyle>
          <a:p>
            <a:pPr algn="just">
              <a:spcBef>
                <a:spcPts val="500"/>
              </a:spcBef>
              <a:buClr>
                <a:srgbClr val="FF0000"/>
              </a:buClr>
              <a:buFont typeface="Times New Roman" pitchFamily="16" charset="0"/>
              <a:buAutoNum type="arabicPeriod"/>
              <a:defRPr/>
            </a:pPr>
            <a:r>
              <a:rPr lang="tr-TR" sz="2000" dirty="0" smtClean="0">
                <a:solidFill>
                  <a:srgbClr val="FF0000"/>
                </a:solidFill>
              </a:rPr>
              <a:t>Yerüstü su kaynakları için ilgili kurumdan alınacak </a:t>
            </a:r>
            <a:r>
              <a:rPr lang="tr-TR" sz="2000" dirty="0" smtClean="0">
                <a:solidFill>
                  <a:schemeClr val="tx1">
                    <a:lumMod val="95000"/>
                    <a:lumOff val="5000"/>
                  </a:schemeClr>
                </a:solidFill>
              </a:rPr>
              <a:t>“Su Kaynağı Kullanım İzni/Tahsis Belgesi”,</a:t>
            </a:r>
          </a:p>
          <a:p>
            <a:pPr algn="just">
              <a:spcBef>
                <a:spcPts val="500"/>
              </a:spcBef>
              <a:buClr>
                <a:srgbClr val="FF0000"/>
              </a:buClr>
              <a:buFont typeface="Times New Roman" pitchFamily="16" charset="0"/>
              <a:buAutoNum type="arabicPeriod"/>
              <a:defRPr/>
            </a:pPr>
            <a:r>
              <a:rPr lang="tr-TR" sz="2000" dirty="0" smtClean="0">
                <a:solidFill>
                  <a:srgbClr val="FF0000"/>
                </a:solidFill>
              </a:rPr>
              <a:t>Yeraltı su kaynakları için ilgili kurumdan alınacak </a:t>
            </a:r>
            <a:r>
              <a:rPr lang="tr-TR" sz="2000" dirty="0" smtClean="0">
                <a:solidFill>
                  <a:schemeClr val="tx1">
                    <a:lumMod val="95000"/>
                    <a:lumOff val="5000"/>
                  </a:schemeClr>
                </a:solidFill>
              </a:rPr>
              <a:t>“Kuyu ruhsatı/Yer altı suyu kullanım izni”,</a:t>
            </a:r>
          </a:p>
          <a:p>
            <a:pPr algn="just">
              <a:spcBef>
                <a:spcPts val="500"/>
              </a:spcBef>
              <a:buClr>
                <a:srgbClr val="FF0000"/>
              </a:buClr>
              <a:buFont typeface="Times New Roman" pitchFamily="16" charset="0"/>
              <a:buAutoNum type="arabicPeriod"/>
              <a:defRPr/>
            </a:pPr>
            <a:r>
              <a:rPr lang="tr-TR" sz="2000" dirty="0" smtClean="0">
                <a:solidFill>
                  <a:srgbClr val="FF0000"/>
                </a:solidFill>
              </a:rPr>
              <a:t>Kişilere ait kuyular için sadece </a:t>
            </a:r>
            <a:r>
              <a:rPr lang="tr-TR" sz="2000" dirty="0" smtClean="0">
                <a:solidFill>
                  <a:schemeClr val="tx1">
                    <a:lumMod val="95000"/>
                    <a:lumOff val="5000"/>
                  </a:schemeClr>
                </a:solidFill>
              </a:rPr>
              <a:t>bir başvuru </a:t>
            </a:r>
            <a:r>
              <a:rPr lang="tr-TR" sz="2000" dirty="0" smtClean="0">
                <a:solidFill>
                  <a:srgbClr val="FF0000"/>
                </a:solidFill>
              </a:rPr>
              <a:t>yapılabilir. Kuyu </a:t>
            </a:r>
            <a:r>
              <a:rPr lang="tr-TR" sz="2000" dirty="0" smtClean="0">
                <a:solidFill>
                  <a:schemeClr val="tx1">
                    <a:lumMod val="95000"/>
                    <a:lumOff val="5000"/>
                  </a:schemeClr>
                </a:solidFill>
              </a:rPr>
              <a:t>kiralanmasıyla</a:t>
            </a:r>
            <a:r>
              <a:rPr lang="tr-TR" sz="2000" dirty="0" smtClean="0">
                <a:solidFill>
                  <a:srgbClr val="FF0000"/>
                </a:solidFill>
              </a:rPr>
              <a:t> yapılan başvurulara hibe desteği </a:t>
            </a:r>
            <a:r>
              <a:rPr lang="tr-TR" sz="2000" dirty="0" smtClean="0">
                <a:solidFill>
                  <a:schemeClr val="tx1">
                    <a:lumMod val="95000"/>
                    <a:lumOff val="5000"/>
                  </a:schemeClr>
                </a:solidFill>
              </a:rPr>
              <a:t>verilmez. </a:t>
            </a:r>
            <a:r>
              <a:rPr lang="tr-TR" sz="2000" dirty="0" smtClean="0">
                <a:solidFill>
                  <a:srgbClr val="FF0000"/>
                </a:solidFill>
              </a:rPr>
              <a:t>Ancak kiralanan arazi içinde arazi sahibi adına ruhsatlı kuyu mevcut ise kabul edilir. Satın alınan arazilerde bulunan ve arazinin eski sahiplerinin adına ruhsatlandırılmış kuyular için yapılan başvurular </a:t>
            </a:r>
            <a:r>
              <a:rPr lang="tr-TR" sz="2000" b="1" i="1" u="sng" dirty="0" smtClean="0">
                <a:solidFill>
                  <a:schemeClr val="tx1">
                    <a:lumMod val="95000"/>
                    <a:lumOff val="5000"/>
                  </a:schemeClr>
                </a:solidFill>
              </a:rPr>
              <a:t>kabul edilmez,</a:t>
            </a:r>
          </a:p>
          <a:p>
            <a:pPr marL="608013">
              <a:spcBef>
                <a:spcPts val="500"/>
              </a:spcBef>
              <a:buClrTx/>
              <a:buFontTx/>
              <a:buNone/>
              <a:defRPr/>
            </a:pPr>
            <a:endParaRPr lang="tr-TR" sz="2000" b="1" i="1" u="sng" dirty="0" smtClean="0">
              <a:solidFill>
                <a:srgbClr val="FF0000"/>
              </a:solidFill>
            </a:endParaRPr>
          </a:p>
        </p:txBody>
      </p:sp>
    </p:spTree>
    <p:extLst>
      <p:ext uri="{BB962C8B-B14F-4D97-AF65-F5344CB8AC3E}">
        <p14:creationId xmlns:p14="http://schemas.microsoft.com/office/powerpoint/2010/main" val="2120194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4492" y="925910"/>
            <a:ext cx="9461500" cy="3967753"/>
          </a:xfrm>
          <a:prstGeom prst="rect">
            <a:avLst/>
          </a:prstGeom>
        </p:spPr>
        <p:txBody>
          <a:bodyPr vert="horz" wrap="square" lIns="0" tIns="149860" rIns="0" bIns="0" rtlCol="0">
            <a:spAutoFit/>
          </a:bodyPr>
          <a:lstStyle/>
          <a:p>
            <a:pPr algn="ctr">
              <a:buSzPct val="100000"/>
            </a:pPr>
            <a:r>
              <a:rPr lang="tr-TR" altLang="tr-TR" sz="4000" dirty="0" smtClean="0"/>
              <a:t>Başvuru Tarihleri</a:t>
            </a:r>
            <a:endParaRPr lang="tr-TR" altLang="tr-TR" sz="4000" dirty="0"/>
          </a:p>
          <a:p>
            <a:pPr algn="ctr">
              <a:buSzPct val="100000"/>
            </a:pPr>
            <a:r>
              <a:rPr lang="tr-TR" altLang="tr-TR" sz="4000" b="1" dirty="0">
                <a:solidFill>
                  <a:srgbClr val="000000"/>
                </a:solidFill>
              </a:rPr>
              <a:t>		</a:t>
            </a:r>
          </a:p>
          <a:p>
            <a:pPr>
              <a:buSzPct val="100000"/>
            </a:pPr>
            <a:r>
              <a:rPr lang="tr-TR" altLang="tr-TR" sz="2400" b="1" dirty="0">
                <a:solidFill>
                  <a:srgbClr val="FF0000"/>
                </a:solidFill>
              </a:rPr>
              <a:t>	      </a:t>
            </a:r>
            <a:endParaRPr lang="tr-TR" altLang="tr-TR" sz="2400" b="1" dirty="0" smtClean="0">
              <a:solidFill>
                <a:srgbClr val="FF0000"/>
              </a:solidFill>
            </a:endParaRPr>
          </a:p>
          <a:p>
            <a:pPr>
              <a:buSzPct val="100000"/>
            </a:pPr>
            <a:endParaRPr lang="tr-TR" altLang="tr-TR" sz="2400" b="1" dirty="0">
              <a:solidFill>
                <a:srgbClr val="FF0000"/>
              </a:solidFill>
            </a:endParaRPr>
          </a:p>
          <a:p>
            <a:pPr>
              <a:buSzPct val="100000"/>
            </a:pPr>
            <a:endParaRPr lang="tr-TR" altLang="tr-TR" sz="2400" b="1" dirty="0" smtClean="0">
              <a:solidFill>
                <a:srgbClr val="FF0000"/>
              </a:solidFill>
            </a:endParaRPr>
          </a:p>
          <a:p>
            <a:pPr>
              <a:buSzPct val="100000"/>
            </a:pPr>
            <a:endParaRPr lang="tr-TR" altLang="tr-TR" sz="2400"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9" name="Metin kutusu 8"/>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
        <p:nvSpPr>
          <p:cNvPr id="2" name="Dikdörtgen 1"/>
          <p:cNvSpPr/>
          <p:nvPr/>
        </p:nvSpPr>
        <p:spPr>
          <a:xfrm>
            <a:off x="1231442" y="2519916"/>
            <a:ext cx="7467600" cy="1569660"/>
          </a:xfrm>
          <a:prstGeom prst="rect">
            <a:avLst/>
          </a:prstGeom>
          <a:solidFill>
            <a:srgbClr val="00FF00"/>
          </a:solidFill>
        </p:spPr>
        <p:txBody>
          <a:bodyPr wrap="square">
            <a:spAutoFit/>
          </a:bodyPr>
          <a:lstStyle/>
          <a:p>
            <a:pPr algn="just"/>
            <a:r>
              <a:rPr lang="tr-TR" altLang="tr-TR" sz="3200" dirty="0" smtClean="0">
                <a:solidFill>
                  <a:srgbClr val="000000"/>
                </a:solidFill>
              </a:rPr>
              <a:t>    Başvurular</a:t>
            </a:r>
            <a:r>
              <a:rPr lang="tr-TR" altLang="tr-TR" sz="3200" dirty="0">
                <a:solidFill>
                  <a:srgbClr val="000000"/>
                </a:solidFill>
              </a:rPr>
              <a:t>, </a:t>
            </a:r>
            <a:r>
              <a:rPr lang="tr-TR" altLang="tr-TR" sz="3200" b="1" dirty="0" smtClean="0">
                <a:solidFill>
                  <a:srgbClr val="FF0000"/>
                </a:solidFill>
              </a:rPr>
              <a:t>09 </a:t>
            </a:r>
            <a:r>
              <a:rPr lang="tr-TR" altLang="tr-TR" sz="3200" b="1" dirty="0">
                <a:solidFill>
                  <a:srgbClr val="FF0000"/>
                </a:solidFill>
              </a:rPr>
              <a:t>OCAK </a:t>
            </a:r>
            <a:r>
              <a:rPr lang="tr-TR" altLang="tr-TR" sz="3200" b="1" dirty="0" smtClean="0">
                <a:solidFill>
                  <a:srgbClr val="FF0000"/>
                </a:solidFill>
              </a:rPr>
              <a:t>2024 </a:t>
            </a:r>
            <a:r>
              <a:rPr lang="tr-TR" altLang="tr-TR" sz="3200" b="1" dirty="0" smtClean="0">
                <a:solidFill>
                  <a:srgbClr val="000000"/>
                </a:solidFill>
              </a:rPr>
              <a:t> </a:t>
            </a:r>
            <a:r>
              <a:rPr lang="tr-TR" altLang="tr-TR" sz="3200" dirty="0" smtClean="0">
                <a:solidFill>
                  <a:srgbClr val="000000"/>
                </a:solidFill>
              </a:rPr>
              <a:t>tarihinde başlamış olup, </a:t>
            </a:r>
            <a:r>
              <a:rPr lang="tr-TR" altLang="tr-TR" sz="3200" b="1" u="sng" dirty="0" smtClean="0">
                <a:solidFill>
                  <a:srgbClr val="FF0000"/>
                </a:solidFill>
              </a:rPr>
              <a:t>22 </a:t>
            </a:r>
            <a:r>
              <a:rPr lang="tr-TR" altLang="tr-TR" sz="3200" b="1" u="sng" dirty="0">
                <a:solidFill>
                  <a:srgbClr val="FF0000"/>
                </a:solidFill>
              </a:rPr>
              <a:t>ŞUBAT </a:t>
            </a:r>
            <a:r>
              <a:rPr lang="tr-TR" altLang="tr-TR" sz="3200" b="1" u="sng" dirty="0" smtClean="0">
                <a:solidFill>
                  <a:srgbClr val="FF0000"/>
                </a:solidFill>
              </a:rPr>
              <a:t>2024</a:t>
            </a:r>
            <a:r>
              <a:rPr lang="tr-TR" altLang="tr-TR" sz="3200" b="1" dirty="0" smtClean="0">
                <a:solidFill>
                  <a:srgbClr val="000000"/>
                </a:solidFill>
              </a:rPr>
              <a:t> </a:t>
            </a:r>
            <a:r>
              <a:rPr lang="tr-TR" altLang="tr-TR" sz="3200" dirty="0">
                <a:solidFill>
                  <a:srgbClr val="000000"/>
                </a:solidFill>
              </a:rPr>
              <a:t>tarihi mesai bitimine </a:t>
            </a:r>
            <a:r>
              <a:rPr lang="tr-TR" altLang="tr-TR" sz="3200" dirty="0" smtClean="0">
                <a:solidFill>
                  <a:srgbClr val="000000"/>
                </a:solidFill>
              </a:rPr>
              <a:t>kadar sürecektir. </a:t>
            </a:r>
            <a:endParaRPr lang="tr-TR" sz="3200" dirty="0"/>
          </a:p>
        </p:txBody>
      </p:sp>
    </p:spTree>
    <p:extLst>
      <p:ext uri="{BB962C8B-B14F-4D97-AF65-F5344CB8AC3E}">
        <p14:creationId xmlns:p14="http://schemas.microsoft.com/office/powerpoint/2010/main" val="336998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
        <p:nvSpPr>
          <p:cNvPr id="5" name="Text Box 1"/>
          <p:cNvSpPr txBox="1">
            <a:spLocks noChangeArrowheads="1"/>
          </p:cNvSpPr>
          <p:nvPr/>
        </p:nvSpPr>
        <p:spPr bwMode="auto">
          <a:xfrm>
            <a:off x="457200" y="762000"/>
            <a:ext cx="8991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2800" b="1" dirty="0">
                <a:solidFill>
                  <a:srgbClr val="FF0000"/>
                </a:solidFill>
              </a:rPr>
              <a:t>Başvuru şekli, yeri ve zamanı </a:t>
            </a:r>
          </a:p>
        </p:txBody>
      </p:sp>
      <p:sp>
        <p:nvSpPr>
          <p:cNvPr id="2" name="Dikdörtgen 1"/>
          <p:cNvSpPr/>
          <p:nvPr/>
        </p:nvSpPr>
        <p:spPr>
          <a:xfrm>
            <a:off x="1219200" y="1948082"/>
            <a:ext cx="7391400" cy="3072636"/>
          </a:xfrm>
          <a:prstGeom prst="rect">
            <a:avLst/>
          </a:prstGeom>
        </p:spPr>
        <p:txBody>
          <a:bodyPr wrap="square">
            <a:spAutoFit/>
          </a:bodyPr>
          <a:lstStyle/>
          <a:p>
            <a:pPr algn="ctr">
              <a:lnSpc>
                <a:spcPct val="90000"/>
              </a:lnSpc>
              <a:spcBef>
                <a:spcPts val="700"/>
              </a:spcBef>
            </a:pPr>
            <a:r>
              <a:rPr lang="tr-TR" sz="2000" b="1" dirty="0">
                <a:solidFill>
                  <a:srgbClr val="009999"/>
                </a:solidFill>
              </a:rPr>
              <a:t> İl Tarım ve Orman Müdürlüğü</a:t>
            </a:r>
          </a:p>
          <a:p>
            <a:pPr algn="ctr">
              <a:lnSpc>
                <a:spcPct val="90000"/>
              </a:lnSpc>
              <a:spcBef>
                <a:spcPts val="700"/>
              </a:spcBef>
            </a:pPr>
            <a:r>
              <a:rPr lang="tr-TR" sz="2000" b="1" dirty="0">
                <a:solidFill>
                  <a:srgbClr val="FF0000"/>
                </a:solidFill>
              </a:rPr>
              <a:t>Kırsal Kalkınma ve Örgütlenme Şube Müdürlüğüne </a:t>
            </a:r>
          </a:p>
          <a:p>
            <a:pPr algn="ctr">
              <a:lnSpc>
                <a:spcPct val="90000"/>
              </a:lnSpc>
              <a:spcBef>
                <a:spcPts val="700"/>
              </a:spcBef>
            </a:pPr>
            <a:r>
              <a:rPr lang="tr-TR" sz="2000" b="1" dirty="0">
                <a:solidFill>
                  <a:srgbClr val="000000"/>
                </a:solidFill>
              </a:rPr>
              <a:t>Elden Bir Dosya Halinde Tek Nüsha </a:t>
            </a:r>
          </a:p>
          <a:p>
            <a:pPr algn="ctr">
              <a:lnSpc>
                <a:spcPct val="90000"/>
              </a:lnSpc>
              <a:spcBef>
                <a:spcPts val="500"/>
              </a:spcBef>
            </a:pPr>
            <a:r>
              <a:rPr lang="tr-TR" sz="2000" b="1" dirty="0">
                <a:solidFill>
                  <a:srgbClr val="FF0000"/>
                </a:solidFill>
              </a:rPr>
              <a:t>olarak yapılır..</a:t>
            </a:r>
          </a:p>
          <a:p>
            <a:pPr>
              <a:lnSpc>
                <a:spcPct val="90000"/>
              </a:lnSpc>
              <a:spcBef>
                <a:spcPts val="500"/>
              </a:spcBef>
            </a:pPr>
            <a:endParaRPr lang="tr-TR" sz="2000" b="1" dirty="0">
              <a:solidFill>
                <a:srgbClr val="FF0000"/>
              </a:solidFill>
            </a:endParaRPr>
          </a:p>
          <a:p>
            <a:pPr algn="ctr">
              <a:lnSpc>
                <a:spcPct val="90000"/>
              </a:lnSpc>
              <a:spcBef>
                <a:spcPts val="650"/>
              </a:spcBef>
            </a:pPr>
            <a:r>
              <a:rPr lang="tr-TR" sz="2000" dirty="0">
                <a:solidFill>
                  <a:srgbClr val="000000"/>
                </a:solidFill>
              </a:rPr>
              <a:t>Yatırımcılar, Tebliği, Uygulama Rehberi, başvuru formlarını ve bilgilendirici dokümanları </a:t>
            </a:r>
          </a:p>
          <a:p>
            <a:pPr algn="ctr">
              <a:lnSpc>
                <a:spcPct val="90000"/>
              </a:lnSpc>
              <a:spcBef>
                <a:spcPts val="650"/>
              </a:spcBef>
            </a:pPr>
            <a:r>
              <a:rPr lang="tr-TR" sz="2000" b="1" dirty="0">
                <a:solidFill>
                  <a:srgbClr val="C00000"/>
                </a:solidFill>
                <a:hlinkClick r:id="rId2"/>
              </a:rPr>
              <a:t>www.tarimorman.gov.tr/TRGM</a:t>
            </a:r>
            <a:r>
              <a:rPr lang="tr-TR" sz="2000" b="1" dirty="0">
                <a:solidFill>
                  <a:srgbClr val="C00000"/>
                </a:solidFill>
              </a:rPr>
              <a:t> yada </a:t>
            </a:r>
            <a:r>
              <a:rPr lang="tr-TR" sz="2000" b="1" dirty="0">
                <a:solidFill>
                  <a:srgbClr val="C00000"/>
                </a:solidFill>
                <a:hlinkClick r:id="rId3"/>
              </a:rPr>
              <a:t>www.mersin.tarimorman.gov.tr</a:t>
            </a:r>
            <a:r>
              <a:rPr lang="tr-TR" sz="2000" dirty="0">
                <a:solidFill>
                  <a:srgbClr val="C00000"/>
                </a:solidFill>
              </a:rPr>
              <a:t> </a:t>
            </a:r>
            <a:r>
              <a:rPr lang="tr-TR" sz="2000" dirty="0" err="1">
                <a:solidFill>
                  <a:srgbClr val="C00000"/>
                </a:solidFill>
              </a:rPr>
              <a:t>ınternet</a:t>
            </a:r>
            <a:r>
              <a:rPr lang="tr-TR" sz="2000" dirty="0">
                <a:solidFill>
                  <a:srgbClr val="C00000"/>
                </a:solidFill>
              </a:rPr>
              <a:t> </a:t>
            </a:r>
            <a:r>
              <a:rPr lang="tr-TR" sz="2000" dirty="0">
                <a:solidFill>
                  <a:srgbClr val="000000"/>
                </a:solidFill>
              </a:rPr>
              <a:t>adresinden edinebilirler</a:t>
            </a:r>
          </a:p>
        </p:txBody>
      </p:sp>
    </p:spTree>
    <p:extLst>
      <p:ext uri="{BB962C8B-B14F-4D97-AF65-F5344CB8AC3E}">
        <p14:creationId xmlns:p14="http://schemas.microsoft.com/office/powerpoint/2010/main" val="2908113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9pPr>
          </a:lstStyle>
          <a:p>
            <a:pPr algn="ctr" eaLnBrk="1" hangingPunct="1">
              <a:spcBef>
                <a:spcPts val="1000"/>
              </a:spcBef>
              <a:buClrTx/>
              <a:buFontTx/>
              <a:buNone/>
            </a:pPr>
            <a:r>
              <a:rPr lang="tr-TR" sz="4000" b="1" dirty="0">
                <a:solidFill>
                  <a:srgbClr val="FF0000"/>
                </a:solidFill>
              </a:rPr>
              <a:t>BAŞVURU DOSYASI NASIL HAZILARLANIR</a:t>
            </a:r>
            <a:r>
              <a:rPr lang="tr-TR" sz="4000" dirty="0">
                <a:solidFill>
                  <a:srgbClr val="FF0000"/>
                </a:solidFill>
              </a:rPr>
              <a:t>?</a:t>
            </a:r>
          </a:p>
          <a:p>
            <a:pPr algn="ctr" eaLnBrk="1" hangingPunct="1">
              <a:spcBef>
                <a:spcPts val="1000"/>
              </a:spcBef>
              <a:buClrTx/>
              <a:buFontTx/>
              <a:buNone/>
            </a:pPr>
            <a:endParaRPr lang="tr-TR" sz="4000" dirty="0">
              <a:solidFill>
                <a:srgbClr val="FF0000"/>
              </a:solidFill>
            </a:endParaRPr>
          </a:p>
          <a:p>
            <a:pPr algn="ctr" eaLnBrk="1" hangingPunct="1">
              <a:spcBef>
                <a:spcPts val="800"/>
              </a:spcBef>
              <a:buClrTx/>
              <a:buFontTx/>
              <a:buNone/>
            </a:pPr>
            <a:r>
              <a:rPr lang="tr-TR" sz="3200" dirty="0">
                <a:solidFill>
                  <a:srgbClr val="000000"/>
                </a:solidFill>
              </a:rPr>
              <a:t>Başvurular, uygulama rehberinde </a:t>
            </a:r>
          </a:p>
          <a:p>
            <a:pPr algn="ctr" eaLnBrk="1" hangingPunct="1">
              <a:spcBef>
                <a:spcPts val="800"/>
              </a:spcBef>
              <a:buClrTx/>
              <a:buFontTx/>
              <a:buNone/>
            </a:pPr>
            <a:r>
              <a:rPr lang="tr-TR" sz="3200" dirty="0">
                <a:solidFill>
                  <a:srgbClr val="000000"/>
                </a:solidFill>
              </a:rPr>
              <a:t>   yer alan başvuru formu ve eklerine uygun olarak hazırlanır.</a:t>
            </a:r>
          </a:p>
          <a:p>
            <a:pPr algn="ctr" eaLnBrk="1" hangingPunct="1">
              <a:spcBef>
                <a:spcPts val="800"/>
              </a:spcBef>
              <a:buClrTx/>
              <a:buFontTx/>
              <a:buNone/>
            </a:pPr>
            <a:endParaRPr lang="tr-TR" sz="3200" dirty="0">
              <a:solidFill>
                <a:srgbClr val="000000"/>
              </a:solidFill>
            </a:endParaRPr>
          </a:p>
        </p:txBody>
      </p:sp>
      <p:sp>
        <p:nvSpPr>
          <p:cNvPr id="3" name="Metin kutusu 2"/>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Tree>
    <p:extLst>
      <p:ext uri="{BB962C8B-B14F-4D97-AF65-F5344CB8AC3E}">
        <p14:creationId xmlns:p14="http://schemas.microsoft.com/office/powerpoint/2010/main" val="318159531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1143000" y="228600"/>
            <a:ext cx="7811294"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2400" dirty="0" smtClean="0">
                <a:solidFill>
                  <a:schemeClr val="tx1"/>
                </a:solidFill>
              </a:rPr>
              <a:t>Dosya Teslim Alma /İade Belgesi    (Ek-1)</a:t>
            </a:r>
            <a:endParaRPr lang="tr-TR" sz="2400" dirty="0">
              <a:solidFill>
                <a:schemeClr val="tx1"/>
              </a:solidFill>
            </a:endParaRPr>
          </a:p>
        </p:txBody>
      </p:sp>
      <p:pic>
        <p:nvPicPr>
          <p:cNvPr id="1026" name="Picture 2" descr="C:\Users\Admin.M330001-0131\Desktop\WhatsApp Image 2024-01-09 at 10.56.2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733" y="882502"/>
            <a:ext cx="517982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79785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1403348" y="304800"/>
            <a:ext cx="741058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spcBef>
                <a:spcPts val="9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800" dirty="0" smtClean="0"/>
              <a:t>        2-Hibe </a:t>
            </a:r>
            <a:r>
              <a:rPr lang="tr-TR" sz="2800" dirty="0"/>
              <a:t>Başvuru Formu ( EK-2 )</a:t>
            </a:r>
            <a:r>
              <a:rPr lang="tr-TR" sz="2800" dirty="0">
                <a:solidFill>
                  <a:srgbClr val="000000"/>
                </a:solidFill>
              </a:rPr>
              <a:t> </a:t>
            </a:r>
          </a:p>
        </p:txBody>
      </p:sp>
      <p:pic>
        <p:nvPicPr>
          <p:cNvPr id="1026" name="Picture 2" descr="C:\Users\Admin.M330001-0131\Desktop\WhatsApp Image 2024-01-09 at 11.02.0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990600"/>
            <a:ext cx="4855496" cy="578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9163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03348" y="304800"/>
            <a:ext cx="741058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spcBef>
                <a:spcPts val="9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800" dirty="0" smtClean="0"/>
              <a:t>3-Dispozisyon</a:t>
            </a:r>
            <a:endParaRPr lang="tr-TR" sz="2800" dirty="0">
              <a:solidFill>
                <a:srgbClr val="000000"/>
              </a:solidFill>
            </a:endParaRPr>
          </a:p>
        </p:txBody>
      </p:sp>
      <p:pic>
        <p:nvPicPr>
          <p:cNvPr id="8195" name="Picture 3" descr="C:\Users\Admin.M330001-0131\Desktop\WhatsApp Image 2024-01-09 at 11.35.5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1"/>
            <a:ext cx="5943600" cy="57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02088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17550" y="951613"/>
            <a:ext cx="9461500" cy="8245847"/>
          </a:xfrm>
          <a:prstGeom prst="rect">
            <a:avLst/>
          </a:prstGeom>
        </p:spPr>
        <p:txBody>
          <a:bodyPr vert="horz" wrap="square" lIns="0" tIns="149860" rIns="0" bIns="0" rtlCol="0">
            <a:spAutoFit/>
          </a:bodyPr>
          <a:lstStyle/>
          <a:p>
            <a:pPr>
              <a:buSzPct val="100000"/>
            </a:pPr>
            <a:r>
              <a:rPr lang="tr-TR" altLang="tr-TR" sz="2400" b="1" dirty="0">
                <a:solidFill>
                  <a:srgbClr val="FF0000"/>
                </a:solidFill>
              </a:rPr>
              <a:t> </a:t>
            </a:r>
            <a:r>
              <a:rPr lang="tr-TR" altLang="tr-TR" sz="2400" b="1" dirty="0" smtClean="0">
                <a:solidFill>
                  <a:srgbClr val="FF0000"/>
                </a:solidFill>
              </a:rPr>
              <a:t>    </a:t>
            </a:r>
            <a:r>
              <a:rPr lang="tr-TR" altLang="tr-TR" sz="4000" b="1" dirty="0" smtClean="0"/>
              <a:t>Hangi Projelere Başvuru Yapabiliriz ?</a:t>
            </a:r>
          </a:p>
          <a:p>
            <a:pPr>
              <a:buSzPct val="100000"/>
            </a:pPr>
            <a:r>
              <a:rPr lang="tr-TR" altLang="tr-TR" sz="2400" b="1" dirty="0" smtClean="0"/>
              <a:t>BİREYSEL </a:t>
            </a:r>
            <a:r>
              <a:rPr lang="tr-TR" altLang="tr-TR" sz="2400" b="1" dirty="0"/>
              <a:t>SULAMA PROJE KONULARI</a:t>
            </a:r>
          </a:p>
          <a:p>
            <a:r>
              <a:rPr lang="tr-TR" sz="2400" dirty="0">
                <a:solidFill>
                  <a:srgbClr val="00CC00"/>
                </a:solidFill>
              </a:rPr>
              <a:t>Bu program aşağıdaki   </a:t>
            </a:r>
            <a:r>
              <a:rPr lang="tr-TR" sz="2400" b="1" dirty="0">
                <a:solidFill>
                  <a:srgbClr val="FF0000"/>
                </a:solidFill>
              </a:rPr>
              <a:t>9  dokuz  </a:t>
            </a:r>
            <a:r>
              <a:rPr lang="tr-TR" sz="2400" dirty="0">
                <a:solidFill>
                  <a:srgbClr val="00CC00"/>
                </a:solidFill>
              </a:rPr>
              <a:t>adet yatırım konusunu kapsar;</a:t>
            </a:r>
          </a:p>
          <a:p>
            <a:r>
              <a:rPr lang="tr-TR" sz="2400" b="1" dirty="0" smtClean="0">
                <a:solidFill>
                  <a:srgbClr val="FF0000"/>
                </a:solidFill>
              </a:rPr>
              <a:t>1- </a:t>
            </a:r>
            <a:r>
              <a:rPr lang="tr-TR" sz="2400" b="1" dirty="0">
                <a:solidFill>
                  <a:srgbClr val="FF0000"/>
                </a:solidFill>
              </a:rPr>
              <a:t>Tarla içi damla sulama sistemi kurulması,</a:t>
            </a:r>
          </a:p>
          <a:p>
            <a:r>
              <a:rPr lang="tr-TR" sz="2400" b="1" dirty="0" smtClean="0">
                <a:solidFill>
                  <a:srgbClr val="FF0000"/>
                </a:solidFill>
              </a:rPr>
              <a:t>2- </a:t>
            </a:r>
            <a:r>
              <a:rPr lang="tr-TR" sz="2400" b="1" dirty="0">
                <a:solidFill>
                  <a:srgbClr val="FF0000"/>
                </a:solidFill>
              </a:rPr>
              <a:t>Tarla içi yağmurlama sulama sistemi kurulması,</a:t>
            </a:r>
          </a:p>
          <a:p>
            <a:r>
              <a:rPr lang="tr-TR" sz="2400" b="1" dirty="0" smtClean="0">
                <a:solidFill>
                  <a:srgbClr val="FF0000"/>
                </a:solidFill>
              </a:rPr>
              <a:t>3- </a:t>
            </a:r>
            <a:r>
              <a:rPr lang="tr-TR" sz="2400" b="1" dirty="0">
                <a:solidFill>
                  <a:srgbClr val="FF0000"/>
                </a:solidFill>
              </a:rPr>
              <a:t>Tarla içi mikro yağmurlama sulama sistemi kurulması,</a:t>
            </a:r>
          </a:p>
          <a:p>
            <a:r>
              <a:rPr lang="tr-TR" sz="2400" b="1" dirty="0" smtClean="0">
                <a:solidFill>
                  <a:srgbClr val="FF0000"/>
                </a:solidFill>
              </a:rPr>
              <a:t>4- </a:t>
            </a:r>
            <a:r>
              <a:rPr lang="tr-TR" sz="2400" b="1" dirty="0">
                <a:solidFill>
                  <a:srgbClr val="FF0000"/>
                </a:solidFill>
              </a:rPr>
              <a:t>Tarla içi yüzey altı damla sulama sistemi kurulması</a:t>
            </a:r>
            <a:r>
              <a:rPr lang="tr-TR" sz="2400" b="1" dirty="0" smtClean="0">
                <a:solidFill>
                  <a:srgbClr val="FF0000"/>
                </a:solidFill>
              </a:rPr>
              <a:t>,</a:t>
            </a:r>
          </a:p>
          <a:p>
            <a:endParaRPr lang="tr-TR" sz="2400" b="1" dirty="0">
              <a:solidFill>
                <a:srgbClr val="FF0000"/>
              </a:solidFill>
            </a:endParaRPr>
          </a:p>
          <a:p>
            <a:r>
              <a:rPr lang="tr-TR" sz="2400" b="1" dirty="0" smtClean="0">
                <a:solidFill>
                  <a:srgbClr val="FF0000"/>
                </a:solidFill>
              </a:rPr>
              <a:t>5- </a:t>
            </a:r>
            <a:r>
              <a:rPr lang="tr-TR" sz="2400" b="1" dirty="0">
                <a:solidFill>
                  <a:srgbClr val="FF0000"/>
                </a:solidFill>
              </a:rPr>
              <a:t>Lineer veya Center Pivot sulama sistemi kurulması,</a:t>
            </a:r>
          </a:p>
          <a:p>
            <a:r>
              <a:rPr lang="tr-TR" sz="2400" b="1" dirty="0" smtClean="0">
                <a:solidFill>
                  <a:srgbClr val="FF0000"/>
                </a:solidFill>
              </a:rPr>
              <a:t>6- </a:t>
            </a:r>
            <a:r>
              <a:rPr lang="tr-TR" sz="2400" b="1" dirty="0">
                <a:solidFill>
                  <a:srgbClr val="FF0000"/>
                </a:solidFill>
              </a:rPr>
              <a:t>Tamburlu sulama sistemi kurulması,</a:t>
            </a:r>
          </a:p>
          <a:p>
            <a:r>
              <a:rPr lang="tr-TR" sz="2400" b="1" dirty="0" smtClean="0">
                <a:solidFill>
                  <a:srgbClr val="FF0000"/>
                </a:solidFill>
              </a:rPr>
              <a:t>7- </a:t>
            </a:r>
            <a:r>
              <a:rPr lang="tr-TR" sz="2400" b="1" dirty="0">
                <a:solidFill>
                  <a:srgbClr val="FF0000"/>
                </a:solidFill>
              </a:rPr>
              <a:t>Güneş enerjili sulama sistemi kurulması,</a:t>
            </a:r>
          </a:p>
          <a:p>
            <a:r>
              <a:rPr lang="tr-TR" sz="2400" b="1" dirty="0" smtClean="0">
                <a:solidFill>
                  <a:srgbClr val="FF0000"/>
                </a:solidFill>
              </a:rPr>
              <a:t>8- </a:t>
            </a:r>
            <a:r>
              <a:rPr lang="tr-TR" sz="2400" b="1" dirty="0">
                <a:solidFill>
                  <a:srgbClr val="FF0000"/>
                </a:solidFill>
              </a:rPr>
              <a:t>Tarımsal sulama amaçlı güneş enerji sistemleri,</a:t>
            </a:r>
          </a:p>
          <a:p>
            <a:r>
              <a:rPr lang="tr-TR" sz="2400" b="1" dirty="0" smtClean="0">
                <a:solidFill>
                  <a:srgbClr val="FF0000"/>
                </a:solidFill>
              </a:rPr>
              <a:t>9- </a:t>
            </a:r>
            <a:r>
              <a:rPr lang="tr-TR" sz="2400" b="1" dirty="0">
                <a:solidFill>
                  <a:srgbClr val="FF0000"/>
                </a:solidFill>
              </a:rPr>
              <a:t>Akıllı sulama sistemleri.</a:t>
            </a:r>
          </a:p>
          <a:p>
            <a:pPr>
              <a:buSzPct val="100000"/>
            </a:pPr>
            <a:endParaRPr lang="tr-TR" altLang="tr-TR" sz="2400" b="1" dirty="0" smtClean="0">
              <a:solidFill>
                <a:srgbClr val="FF0000"/>
              </a:solidFill>
            </a:endParaRPr>
          </a:p>
          <a:p>
            <a:pPr>
              <a:buSzPct val="100000"/>
            </a:pPr>
            <a:endParaRPr lang="tr-TR" altLang="tr-TR" sz="2400" b="1" dirty="0">
              <a:solidFill>
                <a:srgbClr val="FF0000"/>
              </a:solidFill>
            </a:endParaRPr>
          </a:p>
          <a:p>
            <a:pPr>
              <a:buSzPct val="100000"/>
            </a:pPr>
            <a:endParaRPr lang="tr-TR" altLang="tr-TR" b="1" dirty="0">
              <a:solidFill>
                <a:srgbClr val="FF0000"/>
              </a:solidFill>
            </a:endParaRPr>
          </a:p>
          <a:p>
            <a:pPr algn="ctr">
              <a:buSzPct val="100000"/>
            </a:pPr>
            <a:endParaRPr lang="tr-TR" altLang="tr-TR" sz="2400"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r>
              <a:rPr lang="tr-TR" altLang="tr-TR" b="1" dirty="0" smtClean="0">
                <a:solidFill>
                  <a:srgbClr val="FF0000"/>
                </a:solidFill>
              </a:rPr>
              <a:t>MERSİN</a:t>
            </a:r>
            <a:r>
              <a:rPr lang="tr-TR" altLang="tr-TR" b="1" dirty="0">
                <a:solidFill>
                  <a:srgbClr val="FF0000"/>
                </a:solidFill>
              </a:rPr>
              <a:t/>
            </a:r>
            <a:br>
              <a:rPr lang="tr-TR" altLang="tr-TR" b="1" dirty="0">
                <a:solidFill>
                  <a:srgbClr val="FF0000"/>
                </a:solidFill>
              </a:rPr>
            </a:br>
            <a:r>
              <a:rPr lang="tr-TR" altLang="tr-TR" b="1" dirty="0">
                <a:solidFill>
                  <a:srgbClr val="FF0000"/>
                </a:solidFill>
              </a:rPr>
              <a:t>2022</a:t>
            </a: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5" name="Metin kutusu 4"/>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Tree>
    <p:extLst>
      <p:ext uri="{BB962C8B-B14F-4D97-AF65-F5344CB8AC3E}">
        <p14:creationId xmlns:p14="http://schemas.microsoft.com/office/powerpoint/2010/main" val="1119211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95300" y="1143001"/>
            <a:ext cx="8915400"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60400" indent="-654050">
              <a:tabLst>
                <a:tab pos="660400"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644063" algn="l"/>
              </a:tabLst>
              <a:defRPr sz="3600">
                <a:solidFill>
                  <a:srgbClr val="000000"/>
                </a:solidFill>
                <a:latin typeface="Arial" charset="0"/>
                <a:cs typeface="Arial" charset="0"/>
              </a:defRPr>
            </a:lvl1pPr>
            <a:lvl2pPr>
              <a:tabLst>
                <a:tab pos="660400"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644063" algn="l"/>
              </a:tabLst>
              <a:defRPr sz="3600">
                <a:solidFill>
                  <a:srgbClr val="000000"/>
                </a:solidFill>
                <a:latin typeface="Arial" charset="0"/>
                <a:cs typeface="Arial" charset="0"/>
              </a:defRPr>
            </a:lvl2pPr>
            <a:lvl3pPr>
              <a:tabLst>
                <a:tab pos="660400"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644063" algn="l"/>
              </a:tabLst>
              <a:defRPr sz="3600">
                <a:solidFill>
                  <a:srgbClr val="000000"/>
                </a:solidFill>
                <a:latin typeface="Arial" charset="0"/>
                <a:cs typeface="Arial" charset="0"/>
              </a:defRPr>
            </a:lvl3pPr>
            <a:lvl4pPr>
              <a:tabLst>
                <a:tab pos="660400"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644063" algn="l"/>
              </a:tabLst>
              <a:defRPr sz="3600">
                <a:solidFill>
                  <a:srgbClr val="000000"/>
                </a:solidFill>
                <a:latin typeface="Arial" charset="0"/>
                <a:cs typeface="Arial" charset="0"/>
              </a:defRPr>
            </a:lvl4pPr>
            <a:lvl5pPr>
              <a:tabLst>
                <a:tab pos="660400"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644063" algn="l"/>
              </a:tabLst>
              <a:defRPr sz="3600">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660400"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644063" algn="l"/>
              </a:tabLst>
              <a:defRPr sz="3600">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660400"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644063" algn="l"/>
              </a:tabLst>
              <a:defRPr sz="3600">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660400"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644063" algn="l"/>
              </a:tabLst>
              <a:defRPr sz="3600">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660400"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 pos="9644063" algn="l"/>
              </a:tabLst>
              <a:defRPr sz="3600">
                <a:solidFill>
                  <a:srgbClr val="000000"/>
                </a:solidFill>
                <a:latin typeface="Arial" charset="0"/>
                <a:cs typeface="Arial" charset="0"/>
              </a:defRPr>
            </a:lvl9pPr>
          </a:lstStyle>
          <a:p>
            <a:pPr>
              <a:lnSpc>
                <a:spcPct val="90000"/>
              </a:lnSpc>
              <a:spcBef>
                <a:spcPts val="700"/>
              </a:spcBef>
              <a:buClrTx/>
              <a:buFontTx/>
              <a:buNone/>
              <a:defRPr/>
            </a:pPr>
            <a:r>
              <a:rPr lang="tr-TR" sz="2800" dirty="0" smtClean="0"/>
              <a:t>a) Bitki deseni </a:t>
            </a:r>
          </a:p>
          <a:p>
            <a:pPr>
              <a:lnSpc>
                <a:spcPct val="90000"/>
              </a:lnSpc>
              <a:spcBef>
                <a:spcPts val="700"/>
              </a:spcBef>
              <a:buClrTx/>
              <a:buFontTx/>
              <a:buNone/>
              <a:defRPr/>
            </a:pPr>
            <a:r>
              <a:rPr lang="tr-TR" sz="2800" dirty="0" smtClean="0"/>
              <a:t>b) Bitki Su Tüketimi Hesabı </a:t>
            </a:r>
          </a:p>
          <a:p>
            <a:pPr>
              <a:lnSpc>
                <a:spcPct val="90000"/>
              </a:lnSpc>
              <a:spcBef>
                <a:spcPts val="700"/>
              </a:spcBef>
              <a:buClrTx/>
              <a:buFontTx/>
              <a:buNone/>
              <a:defRPr/>
            </a:pPr>
            <a:r>
              <a:rPr lang="tr-TR" sz="2800" dirty="0" smtClean="0"/>
              <a:t>c) Kullanılabilir Su Tutma Kapasitesi Tayini </a:t>
            </a:r>
          </a:p>
          <a:p>
            <a:pPr>
              <a:lnSpc>
                <a:spcPct val="90000"/>
              </a:lnSpc>
              <a:spcBef>
                <a:spcPts val="700"/>
              </a:spcBef>
              <a:buClrTx/>
              <a:buFontTx/>
              <a:buNone/>
              <a:defRPr/>
            </a:pPr>
            <a:r>
              <a:rPr lang="tr-TR" sz="2800" dirty="0" smtClean="0"/>
              <a:t>ç) </a:t>
            </a:r>
            <a:r>
              <a:rPr lang="tr-TR" sz="2800" dirty="0" err="1" smtClean="0"/>
              <a:t>İnfilitrasyon</a:t>
            </a:r>
            <a:r>
              <a:rPr lang="tr-TR" sz="2800" dirty="0" smtClean="0"/>
              <a:t> Hızı Tayini </a:t>
            </a:r>
          </a:p>
          <a:p>
            <a:pPr>
              <a:lnSpc>
                <a:spcPct val="90000"/>
              </a:lnSpc>
              <a:spcBef>
                <a:spcPts val="700"/>
              </a:spcBef>
              <a:buClrTx/>
              <a:buFontTx/>
              <a:buNone/>
              <a:defRPr/>
            </a:pPr>
            <a:r>
              <a:rPr lang="tr-TR" sz="2800" dirty="0" smtClean="0"/>
              <a:t>d) Toplam Sulama Suyu İhtiyacı Hesabı </a:t>
            </a:r>
          </a:p>
          <a:p>
            <a:pPr>
              <a:lnSpc>
                <a:spcPct val="90000"/>
              </a:lnSpc>
              <a:spcBef>
                <a:spcPts val="700"/>
              </a:spcBef>
              <a:buClrTx/>
              <a:buFontTx/>
              <a:buNone/>
              <a:defRPr/>
            </a:pPr>
            <a:r>
              <a:rPr lang="tr-TR" sz="2800" dirty="0" smtClean="0"/>
              <a:t>e) Uygun Başlık veya Damlatıcı seçimi </a:t>
            </a:r>
          </a:p>
          <a:p>
            <a:pPr>
              <a:lnSpc>
                <a:spcPct val="90000"/>
              </a:lnSpc>
              <a:spcBef>
                <a:spcPts val="700"/>
              </a:spcBef>
              <a:buClrTx/>
              <a:buFontTx/>
              <a:buNone/>
              <a:defRPr/>
            </a:pPr>
            <a:r>
              <a:rPr lang="tr-TR" sz="2800" dirty="0" smtClean="0"/>
              <a:t>f) Şebeke Yerleşim Planı </a:t>
            </a:r>
          </a:p>
          <a:p>
            <a:pPr>
              <a:lnSpc>
                <a:spcPct val="90000"/>
              </a:lnSpc>
              <a:spcBef>
                <a:spcPts val="700"/>
              </a:spcBef>
              <a:buClrTx/>
              <a:buFontTx/>
              <a:buNone/>
              <a:defRPr/>
            </a:pPr>
            <a:r>
              <a:rPr lang="tr-TR" sz="2800" dirty="0" smtClean="0"/>
              <a:t>g) Sulama Aralığı Hesabı </a:t>
            </a:r>
          </a:p>
          <a:p>
            <a:pPr>
              <a:lnSpc>
                <a:spcPct val="90000"/>
              </a:lnSpc>
              <a:spcBef>
                <a:spcPts val="700"/>
              </a:spcBef>
              <a:buClrTx/>
              <a:buFontTx/>
              <a:buNone/>
              <a:defRPr/>
            </a:pPr>
            <a:r>
              <a:rPr lang="tr-TR" sz="2800" dirty="0" smtClean="0"/>
              <a:t>ğ) Her Seferde Verilecek Su Hesabı </a:t>
            </a:r>
          </a:p>
          <a:p>
            <a:pPr>
              <a:lnSpc>
                <a:spcPct val="90000"/>
              </a:lnSpc>
              <a:spcBef>
                <a:spcPts val="700"/>
              </a:spcBef>
              <a:buClrTx/>
              <a:buFontTx/>
              <a:buNone/>
              <a:defRPr/>
            </a:pPr>
            <a:r>
              <a:rPr lang="tr-TR" sz="2800" dirty="0" smtClean="0"/>
              <a:t>h) Hidrolik Hesaplar </a:t>
            </a:r>
          </a:p>
          <a:p>
            <a:pPr>
              <a:lnSpc>
                <a:spcPct val="90000"/>
              </a:lnSpc>
              <a:spcBef>
                <a:spcPts val="700"/>
              </a:spcBef>
              <a:buClrTx/>
              <a:buFontTx/>
              <a:buNone/>
              <a:defRPr/>
            </a:pPr>
            <a:r>
              <a:rPr lang="tr-TR" sz="2800" dirty="0" smtClean="0"/>
              <a:t>ı) Pompa Hesapları </a:t>
            </a:r>
          </a:p>
          <a:p>
            <a:pPr marL="654050" indent="-647700">
              <a:lnSpc>
                <a:spcPct val="90000"/>
              </a:lnSpc>
              <a:spcBef>
                <a:spcPts val="700"/>
              </a:spcBef>
              <a:buFont typeface="Times New Roman" pitchFamily="16" charset="0"/>
              <a:buAutoNum type="romanLcParenR"/>
              <a:defRPr/>
            </a:pPr>
            <a:r>
              <a:rPr lang="tr-TR" sz="2800" dirty="0" smtClean="0"/>
              <a:t>Boru Çapları Tespiti </a:t>
            </a:r>
          </a:p>
          <a:p>
            <a:pPr>
              <a:lnSpc>
                <a:spcPct val="90000"/>
              </a:lnSpc>
              <a:spcBef>
                <a:spcPts val="700"/>
              </a:spcBef>
              <a:buClrTx/>
              <a:buFontTx/>
              <a:buNone/>
              <a:defRPr/>
            </a:pPr>
            <a:r>
              <a:rPr lang="tr-TR" sz="2800" dirty="0" smtClean="0"/>
              <a:t>j) Metraj ve Keşif </a:t>
            </a:r>
          </a:p>
        </p:txBody>
      </p:sp>
      <p:sp>
        <p:nvSpPr>
          <p:cNvPr id="5" name="Rectangle 2"/>
          <p:cNvSpPr>
            <a:spLocks noChangeArrowheads="1"/>
          </p:cNvSpPr>
          <p:nvPr/>
        </p:nvSpPr>
        <p:spPr bwMode="auto">
          <a:xfrm>
            <a:off x="1403348" y="304800"/>
            <a:ext cx="741058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spcBef>
                <a:spcPts val="9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800" dirty="0" err="1"/>
              <a:t>D</a:t>
            </a:r>
            <a:r>
              <a:rPr lang="tr-TR" sz="2800" dirty="0" err="1" smtClean="0"/>
              <a:t>ispozisyon</a:t>
            </a:r>
            <a:endParaRPr lang="tr-TR" sz="2800" dirty="0">
              <a:solidFill>
                <a:srgbClr val="000000"/>
              </a:solidFill>
            </a:endParaRPr>
          </a:p>
        </p:txBody>
      </p:sp>
    </p:spTree>
    <p:extLst>
      <p:ext uri="{BB962C8B-B14F-4D97-AF65-F5344CB8AC3E}">
        <p14:creationId xmlns:p14="http://schemas.microsoft.com/office/powerpoint/2010/main" val="225175482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762000" y="304800"/>
            <a:ext cx="89154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4000" b="1" dirty="0" smtClean="0">
                <a:solidFill>
                  <a:schemeClr val="tx1"/>
                </a:solidFill>
              </a:rPr>
              <a:t>Sulama </a:t>
            </a:r>
            <a:r>
              <a:rPr lang="tr-TR" sz="4000" b="1" dirty="0">
                <a:solidFill>
                  <a:schemeClr val="tx1"/>
                </a:solidFill>
              </a:rPr>
              <a:t>Projesi</a:t>
            </a:r>
          </a:p>
        </p:txBody>
      </p:sp>
      <p:sp>
        <p:nvSpPr>
          <p:cNvPr id="38915" name="Text Box 2"/>
          <p:cNvSpPr txBox="1">
            <a:spLocks noChangeArrowheads="1"/>
          </p:cNvSpPr>
          <p:nvPr/>
        </p:nvSpPr>
        <p:spPr bwMode="auto">
          <a:xfrm>
            <a:off x="495300" y="1196976"/>
            <a:ext cx="8915400" cy="566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pic>
        <p:nvPicPr>
          <p:cNvPr id="5122" name="Picture 2" descr="C:\Users\Admin.M330001-0131\Desktop\proj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990600"/>
            <a:ext cx="952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17478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39939" name="Text Box 2"/>
          <p:cNvSpPr txBox="1">
            <a:spLocks noChangeArrowheads="1"/>
          </p:cNvSpPr>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5" name="Text Box 1"/>
          <p:cNvSpPr txBox="1">
            <a:spLocks noChangeArrowheads="1"/>
          </p:cNvSpPr>
          <p:nvPr/>
        </p:nvSpPr>
        <p:spPr bwMode="auto">
          <a:xfrm>
            <a:off x="762000" y="304800"/>
            <a:ext cx="89154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3200" b="1" dirty="0" smtClean="0">
                <a:solidFill>
                  <a:schemeClr val="tx1"/>
                </a:solidFill>
              </a:rPr>
              <a:t>KEŞİF METRAJ</a:t>
            </a:r>
            <a:endParaRPr lang="tr-TR" sz="3200" b="1" dirty="0">
              <a:solidFill>
                <a:schemeClr val="tx1"/>
              </a:solidFill>
            </a:endParaRPr>
          </a:p>
        </p:txBody>
      </p:sp>
      <p:pic>
        <p:nvPicPr>
          <p:cNvPr id="4098" name="Picture 2" descr="C:\Users\Admin.M330001-0131\Desktop\metraj.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442" y="992372"/>
            <a:ext cx="84201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35358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40963" name="Text Box 2"/>
          <p:cNvSpPr txBox="1">
            <a:spLocks noChangeArrowheads="1"/>
          </p:cNvSpPr>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5" name="Text Box 1"/>
          <p:cNvSpPr txBox="1">
            <a:spLocks noChangeArrowheads="1"/>
          </p:cNvSpPr>
          <p:nvPr/>
        </p:nvSpPr>
        <p:spPr bwMode="auto">
          <a:xfrm>
            <a:off x="762000" y="304800"/>
            <a:ext cx="89154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3200" b="1" dirty="0" smtClean="0">
                <a:solidFill>
                  <a:schemeClr val="tx1"/>
                </a:solidFill>
              </a:rPr>
              <a:t>PROFORMA FATURA</a:t>
            </a:r>
            <a:endParaRPr lang="tr-TR" sz="3200" b="1" dirty="0">
              <a:solidFill>
                <a:schemeClr val="tx1"/>
              </a:solidFill>
            </a:endParaRPr>
          </a:p>
        </p:txBody>
      </p:sp>
      <p:pic>
        <p:nvPicPr>
          <p:cNvPr id="3074" name="Picture 2" descr="C:\Users\Admin.M330001-0131\Desktop\PROGDFORMA.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922" y="963779"/>
            <a:ext cx="7903974" cy="579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5701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
        <p:nvSpPr>
          <p:cNvPr id="41987" name="Text Box 2"/>
          <p:cNvSpPr txBox="1">
            <a:spLocks noChangeArrowheads="1"/>
          </p:cNvSpPr>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pic>
        <p:nvPicPr>
          <p:cNvPr id="419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00627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495300" y="274638"/>
            <a:ext cx="75000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2800" b="1" dirty="0" smtClean="0">
                <a:solidFill>
                  <a:schemeClr val="tx1"/>
                </a:solidFill>
              </a:rPr>
              <a:t>Basınçlı </a:t>
            </a:r>
            <a:r>
              <a:rPr lang="tr-TR" sz="2800" b="1" dirty="0">
                <a:solidFill>
                  <a:schemeClr val="tx1"/>
                </a:solidFill>
              </a:rPr>
              <a:t>Sulama Sistemi Bilgi Formu</a:t>
            </a:r>
          </a:p>
        </p:txBody>
      </p:sp>
      <p:pic>
        <p:nvPicPr>
          <p:cNvPr id="2050" name="Picture 2" descr="C:\Users\Admin.M330001-0131\Desktop\WhatsApp Image 2024-01-09 at 11.01.2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990600"/>
            <a:ext cx="519789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8590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495300" y="1066801"/>
            <a:ext cx="89154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9pPr>
          </a:lstStyle>
          <a:p>
            <a:pPr marL="349250" indent="-342900" eaLnBrk="1" hangingPunct="1">
              <a:lnSpc>
                <a:spcPct val="80000"/>
              </a:lnSpc>
              <a:spcBef>
                <a:spcPts val="700"/>
              </a:spcBef>
              <a:buClrTx/>
              <a:buFont typeface="Arial" pitchFamily="34" charset="0"/>
              <a:buChar char="•"/>
            </a:pPr>
            <a:r>
              <a:rPr lang="tr-TR" sz="2400" dirty="0" smtClean="0">
                <a:solidFill>
                  <a:srgbClr val="000000"/>
                </a:solidFill>
              </a:rPr>
              <a:t>Güncel </a:t>
            </a:r>
            <a:r>
              <a:rPr lang="tr-TR" sz="2400" dirty="0">
                <a:solidFill>
                  <a:srgbClr val="000000"/>
                </a:solidFill>
              </a:rPr>
              <a:t>ÇKS Belgesi </a:t>
            </a:r>
          </a:p>
          <a:p>
            <a:pPr marL="349250" indent="-342900" eaLnBrk="1" hangingPunct="1">
              <a:lnSpc>
                <a:spcPct val="80000"/>
              </a:lnSpc>
              <a:spcBef>
                <a:spcPts val="700"/>
              </a:spcBef>
              <a:buClrTx/>
              <a:buFont typeface="Arial" pitchFamily="34" charset="0"/>
              <a:buChar char="•"/>
            </a:pPr>
            <a:endParaRPr lang="tr-TR" sz="2400" dirty="0">
              <a:solidFill>
                <a:srgbClr val="000000"/>
              </a:solidFill>
            </a:endParaRPr>
          </a:p>
          <a:p>
            <a:pPr marL="349250" indent="-342900" eaLnBrk="1" hangingPunct="1">
              <a:lnSpc>
                <a:spcPct val="80000"/>
              </a:lnSpc>
              <a:spcBef>
                <a:spcPts val="700"/>
              </a:spcBef>
              <a:buClrTx/>
              <a:buFont typeface="Arial" pitchFamily="34" charset="0"/>
              <a:buChar char="•"/>
            </a:pPr>
            <a:r>
              <a:rPr lang="tr-TR" sz="2400" dirty="0" smtClean="0">
                <a:solidFill>
                  <a:srgbClr val="000000"/>
                </a:solidFill>
              </a:rPr>
              <a:t>Teknik </a:t>
            </a:r>
            <a:r>
              <a:rPr lang="tr-TR" sz="2400" dirty="0">
                <a:solidFill>
                  <a:srgbClr val="000000"/>
                </a:solidFill>
              </a:rPr>
              <a:t>Şartname </a:t>
            </a:r>
          </a:p>
          <a:p>
            <a:pPr marL="349250" indent="-342900" eaLnBrk="1" hangingPunct="1">
              <a:lnSpc>
                <a:spcPct val="80000"/>
              </a:lnSpc>
              <a:spcBef>
                <a:spcPts val="700"/>
              </a:spcBef>
              <a:buClrTx/>
              <a:buFont typeface="Arial" pitchFamily="34" charset="0"/>
              <a:buChar char="•"/>
            </a:pPr>
            <a:endParaRPr lang="tr-TR" sz="2400" dirty="0">
              <a:solidFill>
                <a:srgbClr val="000000"/>
              </a:solidFill>
            </a:endParaRPr>
          </a:p>
          <a:p>
            <a:pPr marL="349250" indent="-342900" eaLnBrk="1" hangingPunct="1">
              <a:lnSpc>
                <a:spcPct val="80000"/>
              </a:lnSpc>
              <a:spcBef>
                <a:spcPts val="700"/>
              </a:spcBef>
              <a:buClrTx/>
              <a:buFont typeface="Arial" pitchFamily="34" charset="0"/>
              <a:buChar char="•"/>
            </a:pPr>
            <a:r>
              <a:rPr lang="tr-TR" sz="2400" dirty="0" smtClean="0">
                <a:solidFill>
                  <a:srgbClr val="000000"/>
                </a:solidFill>
              </a:rPr>
              <a:t>Nüfus </a:t>
            </a:r>
            <a:r>
              <a:rPr lang="tr-TR" sz="2400" dirty="0">
                <a:solidFill>
                  <a:srgbClr val="000000"/>
                </a:solidFill>
              </a:rPr>
              <a:t>Cüzdan Fotokopisi ( Gerçek Kişiye / Tüzel Kişilik Adına Yetkilendirilen Kişiye ait </a:t>
            </a:r>
          </a:p>
          <a:p>
            <a:pPr marL="349250" indent="-342900" eaLnBrk="1" hangingPunct="1">
              <a:lnSpc>
                <a:spcPct val="80000"/>
              </a:lnSpc>
              <a:spcBef>
                <a:spcPts val="700"/>
              </a:spcBef>
              <a:buClrTx/>
              <a:buFont typeface="Arial" pitchFamily="34" charset="0"/>
              <a:buChar char="•"/>
            </a:pPr>
            <a:r>
              <a:rPr lang="tr-TR" sz="2400" dirty="0" smtClean="0">
                <a:solidFill>
                  <a:srgbClr val="000000"/>
                </a:solidFill>
              </a:rPr>
              <a:t>Yetkili </a:t>
            </a:r>
            <a:r>
              <a:rPr lang="tr-TR" sz="2400" dirty="0">
                <a:solidFill>
                  <a:srgbClr val="000000"/>
                </a:solidFill>
              </a:rPr>
              <a:t>Kurul Kararı ( Tüzel Kişilik İçin ) </a:t>
            </a:r>
          </a:p>
          <a:p>
            <a:pPr marL="349250" indent="-342900" eaLnBrk="1" hangingPunct="1">
              <a:lnSpc>
                <a:spcPct val="80000"/>
              </a:lnSpc>
              <a:spcBef>
                <a:spcPts val="700"/>
              </a:spcBef>
              <a:buClrTx/>
              <a:buFont typeface="Arial" pitchFamily="34" charset="0"/>
              <a:buChar char="•"/>
            </a:pPr>
            <a:endParaRPr lang="tr-TR" sz="2400" dirty="0">
              <a:solidFill>
                <a:srgbClr val="000000"/>
              </a:solidFill>
            </a:endParaRPr>
          </a:p>
          <a:p>
            <a:pPr marL="349250" indent="-342900" eaLnBrk="1" hangingPunct="1">
              <a:lnSpc>
                <a:spcPct val="80000"/>
              </a:lnSpc>
              <a:spcBef>
                <a:spcPts val="700"/>
              </a:spcBef>
              <a:buClrTx/>
              <a:buFont typeface="Arial" pitchFamily="34" charset="0"/>
              <a:buChar char="•"/>
            </a:pPr>
            <a:r>
              <a:rPr lang="tr-TR" sz="2400" dirty="0" smtClean="0">
                <a:solidFill>
                  <a:srgbClr val="000000"/>
                </a:solidFill>
              </a:rPr>
              <a:t>İmza </a:t>
            </a:r>
            <a:r>
              <a:rPr lang="tr-TR" sz="2400" dirty="0">
                <a:solidFill>
                  <a:srgbClr val="000000"/>
                </a:solidFill>
              </a:rPr>
              <a:t>Sirküleri ( Tüzel Kişilik İçin ) </a:t>
            </a:r>
          </a:p>
          <a:p>
            <a:pPr marL="349250" indent="-342900" eaLnBrk="1" hangingPunct="1">
              <a:lnSpc>
                <a:spcPct val="80000"/>
              </a:lnSpc>
              <a:spcBef>
                <a:spcPts val="700"/>
              </a:spcBef>
              <a:buClrTx/>
              <a:buFont typeface="Arial" pitchFamily="34" charset="0"/>
              <a:buChar char="•"/>
            </a:pPr>
            <a:endParaRPr lang="tr-TR" sz="2400" dirty="0">
              <a:solidFill>
                <a:srgbClr val="000000"/>
              </a:solidFill>
            </a:endParaRPr>
          </a:p>
          <a:p>
            <a:pPr marL="349250" indent="-342900" eaLnBrk="1" hangingPunct="1">
              <a:lnSpc>
                <a:spcPct val="80000"/>
              </a:lnSpc>
              <a:spcBef>
                <a:spcPts val="700"/>
              </a:spcBef>
              <a:buClrTx/>
              <a:buFont typeface="Arial" pitchFamily="34" charset="0"/>
              <a:buChar char="•"/>
            </a:pPr>
            <a:r>
              <a:rPr lang="tr-TR" sz="2400" dirty="0" smtClean="0">
                <a:solidFill>
                  <a:srgbClr val="000000"/>
                </a:solidFill>
              </a:rPr>
              <a:t>Varsa</a:t>
            </a:r>
            <a:r>
              <a:rPr lang="tr-TR" sz="2400" dirty="0">
                <a:solidFill>
                  <a:srgbClr val="000000"/>
                </a:solidFill>
              </a:rPr>
              <a:t>; Genç Çiftçi / İyi Tarım Uygulayıcısı / Organik Tarım Müteşebbisi olduğuna dair Sertifika Sureti / Şehit ve Gazilerin 1. Derece yakını veya Gazi olduğunu gösteren belge </a:t>
            </a:r>
          </a:p>
          <a:p>
            <a:pPr eaLnBrk="1" hangingPunct="1">
              <a:lnSpc>
                <a:spcPct val="80000"/>
              </a:lnSpc>
              <a:spcBef>
                <a:spcPts val="700"/>
              </a:spcBef>
              <a:buClrTx/>
              <a:buFontTx/>
              <a:buNone/>
            </a:pPr>
            <a:endParaRPr lang="tr-TR" sz="2800" dirty="0">
              <a:solidFill>
                <a:srgbClr val="000000"/>
              </a:solidFill>
            </a:endParaRPr>
          </a:p>
        </p:txBody>
      </p:sp>
    </p:spTree>
    <p:extLst>
      <p:ext uri="{BB962C8B-B14F-4D97-AF65-F5344CB8AC3E}">
        <p14:creationId xmlns:p14="http://schemas.microsoft.com/office/powerpoint/2010/main" val="238360698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8200" y="0"/>
            <a:ext cx="89154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9pPr>
          </a:lstStyle>
          <a:p>
            <a:pPr eaLnBrk="1" hangingPunct="1">
              <a:spcBef>
                <a:spcPts val="800"/>
              </a:spcBef>
              <a:buClrTx/>
              <a:buFontTx/>
              <a:buNone/>
            </a:pPr>
            <a:r>
              <a:rPr lang="tr-TR" sz="3200" b="1" dirty="0" smtClean="0">
                <a:solidFill>
                  <a:schemeClr val="tx1"/>
                </a:solidFill>
              </a:rPr>
              <a:t>      Fiziksel </a:t>
            </a:r>
            <a:r>
              <a:rPr lang="tr-TR" sz="3200" b="1" dirty="0">
                <a:solidFill>
                  <a:schemeClr val="tx1"/>
                </a:solidFill>
              </a:rPr>
              <a:t>Toprak Analiz Raporu</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3" y="987425"/>
            <a:ext cx="9906001" cy="8004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0" name="Rectangle 3"/>
          <p:cNvSpPr>
            <a:spLocks noChangeArrowheads="1"/>
          </p:cNvSpPr>
          <p:nvPr/>
        </p:nvSpPr>
        <p:spPr bwMode="auto">
          <a:xfrm>
            <a:off x="1052512" y="547689"/>
            <a:ext cx="6942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400" b="1" i="1" dirty="0" smtClean="0"/>
              <a:t>            2020  </a:t>
            </a:r>
            <a:r>
              <a:rPr lang="tr-TR" sz="2400" b="1" i="1" dirty="0"/>
              <a:t>yılı ve sonrasında alınmış </a:t>
            </a:r>
            <a:r>
              <a:rPr lang="tr-TR" sz="2400" b="1" i="1" dirty="0" smtClean="0"/>
              <a:t>olabilir</a:t>
            </a:r>
            <a:endParaRPr lang="tr-TR" sz="2400" dirty="0"/>
          </a:p>
        </p:txBody>
      </p:sp>
      <p:sp>
        <p:nvSpPr>
          <p:cNvPr id="45061" name="Rectangle 4"/>
          <p:cNvSpPr>
            <a:spLocks noChangeArrowheads="1"/>
          </p:cNvSpPr>
          <p:nvPr/>
        </p:nvSpPr>
        <p:spPr bwMode="auto">
          <a:xfrm>
            <a:off x="5687352" y="3933825"/>
            <a:ext cx="3243527" cy="1941173"/>
          </a:xfrm>
          <a:prstGeom prst="rect">
            <a:avLst/>
          </a:prstGeom>
          <a:solidFill>
            <a:srgbClr val="FFFF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000" b="1" dirty="0">
                <a:solidFill>
                  <a:srgbClr val="FF0000"/>
                </a:solidFill>
              </a:rPr>
              <a:t>Bünye Sınıfı,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000" b="1" dirty="0">
                <a:solidFill>
                  <a:srgbClr val="FF0000"/>
                </a:solidFill>
              </a:rPr>
              <a:t>Tarla Kapasitesi,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000" b="1" dirty="0">
                <a:solidFill>
                  <a:srgbClr val="FF0000"/>
                </a:solidFill>
              </a:rPr>
              <a:t>Solma Noktası,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000" b="1" dirty="0">
                <a:solidFill>
                  <a:srgbClr val="FF0000"/>
                </a:solidFill>
              </a:rPr>
              <a:t>Hacim Ağırlığı, </a:t>
            </a:r>
            <a:r>
              <a:rPr lang="tr-TR" sz="2000" b="1" dirty="0" err="1">
                <a:solidFill>
                  <a:srgbClr val="FF0000"/>
                </a:solidFill>
              </a:rPr>
              <a:t>İnfiltrasyon</a:t>
            </a:r>
            <a:r>
              <a:rPr lang="tr-TR" sz="2000" b="1" dirty="0">
                <a:solidFill>
                  <a:srgbClr val="FF0000"/>
                </a:solidFill>
              </a:rPr>
              <a:t> Hızı/ hidrolik iletkenlik bilgilerini içeren</a:t>
            </a:r>
          </a:p>
        </p:txBody>
      </p:sp>
    </p:spTree>
    <p:extLst>
      <p:ext uri="{BB962C8B-B14F-4D97-AF65-F5344CB8AC3E}">
        <p14:creationId xmlns:p14="http://schemas.microsoft.com/office/powerpoint/2010/main" val="241965371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4000" b="1">
                <a:solidFill>
                  <a:srgbClr val="000000"/>
                </a:solidFill>
              </a:rPr>
              <a:t>Fiziksel Toprak Analiz Raporu</a:t>
            </a:r>
            <a:r>
              <a:rPr lang="tr-TR" sz="4000" b="1">
                <a:solidFill>
                  <a:srgbClr val="009999"/>
                </a:solidFill>
              </a:rPr>
              <a:t/>
            </a:r>
            <a:br>
              <a:rPr lang="tr-TR" sz="4000" b="1">
                <a:solidFill>
                  <a:srgbClr val="009999"/>
                </a:solidFill>
              </a:rPr>
            </a:br>
            <a:endParaRPr lang="tr-TR" sz="4000" b="1">
              <a:solidFill>
                <a:srgbClr val="009999"/>
              </a:solidFill>
            </a:endParaRPr>
          </a:p>
        </p:txBody>
      </p:sp>
      <p:sp>
        <p:nvSpPr>
          <p:cNvPr id="46083" name="Text Box 2"/>
          <p:cNvSpPr txBox="1">
            <a:spLocks noChangeArrowheads="1"/>
          </p:cNvSpPr>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chemeClr val="bg1"/>
                </a:solidFill>
                <a:latin typeface="Arial" charset="0"/>
                <a:cs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chemeClr val="bg1"/>
                </a:solidFill>
                <a:latin typeface="Arial" charset="0"/>
                <a:cs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chemeClr val="bg1"/>
                </a:solidFill>
                <a:latin typeface="Arial" charset="0"/>
                <a:cs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chemeClr val="bg1"/>
                </a:solidFill>
                <a:latin typeface="Arial" charset="0"/>
                <a:cs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chemeClr val="bg1"/>
                </a:solidFill>
                <a:latin typeface="Arial" charset="0"/>
                <a:cs typeface="Arial" charset="0"/>
              </a:defRPr>
            </a:lvl9pPr>
          </a:lstStyle>
          <a:p>
            <a:pPr algn="just" eaLnBrk="1" hangingPunct="1">
              <a:lnSpc>
                <a:spcPct val="90000"/>
              </a:lnSpc>
              <a:spcBef>
                <a:spcPts val="800"/>
              </a:spcBef>
              <a:buFont typeface="Arial" charset="0"/>
              <a:buChar char="•"/>
            </a:pPr>
            <a:r>
              <a:rPr lang="tr-TR" sz="3200" dirty="0">
                <a:solidFill>
                  <a:srgbClr val="000000"/>
                </a:solidFill>
              </a:rPr>
              <a:t>Sulama Projelerinin hazırlanmasında </a:t>
            </a:r>
            <a:r>
              <a:rPr lang="tr-TR" sz="3200" dirty="0">
                <a:solidFill>
                  <a:srgbClr val="FF0000"/>
                </a:solidFill>
              </a:rPr>
              <a:t>50 dekar </a:t>
            </a:r>
            <a:r>
              <a:rPr lang="tr-TR" sz="3200" dirty="0">
                <a:solidFill>
                  <a:srgbClr val="000000"/>
                </a:solidFill>
              </a:rPr>
              <a:t>a kadar olan kısmı için toprağın </a:t>
            </a:r>
            <a:r>
              <a:rPr lang="tr-TR" sz="3200" dirty="0" err="1">
                <a:solidFill>
                  <a:srgbClr val="000000"/>
                </a:solidFill>
              </a:rPr>
              <a:t>infiltrasyon</a:t>
            </a:r>
            <a:r>
              <a:rPr lang="tr-TR" sz="3200" dirty="0">
                <a:solidFill>
                  <a:srgbClr val="000000"/>
                </a:solidFill>
              </a:rPr>
              <a:t> değerinin belirlenmesinde </a:t>
            </a:r>
            <a:r>
              <a:rPr lang="tr-TR" sz="3200" dirty="0" err="1">
                <a:solidFill>
                  <a:srgbClr val="000000"/>
                </a:solidFill>
              </a:rPr>
              <a:t>labaratuvarlarca</a:t>
            </a:r>
            <a:r>
              <a:rPr lang="tr-TR" sz="3200" dirty="0">
                <a:solidFill>
                  <a:srgbClr val="000000"/>
                </a:solidFill>
              </a:rPr>
              <a:t> onaylanmak şartı ile, hidrolik iletkenlik ve veya bünyesine uygun olmak koşulu ile belirlenebilir. </a:t>
            </a:r>
          </a:p>
          <a:p>
            <a:pPr algn="just" eaLnBrk="1" hangingPunct="1">
              <a:lnSpc>
                <a:spcPct val="90000"/>
              </a:lnSpc>
              <a:spcBef>
                <a:spcPts val="800"/>
              </a:spcBef>
              <a:buClr>
                <a:srgbClr val="FF0000"/>
              </a:buClr>
              <a:buFont typeface="Arial" charset="0"/>
              <a:buChar char="•"/>
            </a:pPr>
            <a:r>
              <a:rPr lang="tr-TR" sz="3200" dirty="0">
                <a:solidFill>
                  <a:srgbClr val="FF0000"/>
                </a:solidFill>
              </a:rPr>
              <a:t>Ancak </a:t>
            </a:r>
            <a:r>
              <a:rPr lang="tr-TR" sz="3200" dirty="0">
                <a:solidFill>
                  <a:srgbClr val="000000"/>
                </a:solidFill>
              </a:rPr>
              <a:t>50 dekar’</a:t>
            </a:r>
            <a:r>
              <a:rPr lang="tr-TR" sz="3200" dirty="0">
                <a:solidFill>
                  <a:srgbClr val="FF0000"/>
                </a:solidFill>
              </a:rPr>
              <a:t> </a:t>
            </a:r>
            <a:r>
              <a:rPr lang="tr-TR" sz="3200" dirty="0" err="1">
                <a:solidFill>
                  <a:srgbClr val="FF0000"/>
                </a:solidFill>
              </a:rPr>
              <a:t>ın</a:t>
            </a:r>
            <a:r>
              <a:rPr lang="tr-TR" sz="3200" dirty="0">
                <a:solidFill>
                  <a:srgbClr val="FF0000"/>
                </a:solidFill>
              </a:rPr>
              <a:t> üzerinde araziler içinse </a:t>
            </a:r>
            <a:r>
              <a:rPr lang="tr-TR" sz="3200" dirty="0" err="1">
                <a:solidFill>
                  <a:srgbClr val="FF0000"/>
                </a:solidFill>
              </a:rPr>
              <a:t>infiltrasyon</a:t>
            </a:r>
            <a:r>
              <a:rPr lang="tr-TR" sz="3200" dirty="0">
                <a:solidFill>
                  <a:srgbClr val="FF0000"/>
                </a:solidFill>
              </a:rPr>
              <a:t> deneyinin </a:t>
            </a:r>
            <a:r>
              <a:rPr lang="tr-TR" sz="3200" dirty="0">
                <a:solidFill>
                  <a:srgbClr val="000000"/>
                </a:solidFill>
              </a:rPr>
              <a:t>(testinin)</a:t>
            </a:r>
            <a:r>
              <a:rPr lang="tr-TR" sz="3200" dirty="0">
                <a:solidFill>
                  <a:srgbClr val="FF0000"/>
                </a:solidFill>
              </a:rPr>
              <a:t> tespit edilmesi gerekmektedir.</a:t>
            </a:r>
            <a:r>
              <a:rPr lang="tr-TR" sz="3200" dirty="0">
                <a:solidFill>
                  <a:srgbClr val="000000"/>
                </a:solidFill>
              </a:rPr>
              <a:t>   </a:t>
            </a:r>
          </a:p>
        </p:txBody>
      </p:sp>
    </p:spTree>
    <p:extLst>
      <p:ext uri="{BB962C8B-B14F-4D97-AF65-F5344CB8AC3E}">
        <p14:creationId xmlns:p14="http://schemas.microsoft.com/office/powerpoint/2010/main" val="208881993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662121" y="0"/>
            <a:ext cx="8346148"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4400" b="1" dirty="0" smtClean="0">
                <a:solidFill>
                  <a:srgbClr val="000000"/>
                </a:solidFill>
              </a:rPr>
              <a:t>Su </a:t>
            </a:r>
            <a:r>
              <a:rPr lang="tr-TR" sz="4400" b="1" dirty="0">
                <a:solidFill>
                  <a:srgbClr val="000000"/>
                </a:solidFill>
              </a:rPr>
              <a:t>Analiz Raporu</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014" y="908051"/>
            <a:ext cx="7104459" cy="625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Rectangle 3"/>
          <p:cNvSpPr>
            <a:spLocks noChangeArrowheads="1"/>
          </p:cNvSpPr>
          <p:nvPr/>
        </p:nvSpPr>
        <p:spPr bwMode="auto">
          <a:xfrm>
            <a:off x="1363796" y="763589"/>
            <a:ext cx="694279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400" b="1" i="1" dirty="0" smtClean="0">
                <a:solidFill>
                  <a:srgbClr val="FF0000"/>
                </a:solidFill>
              </a:rPr>
              <a:t>2020  </a:t>
            </a:r>
            <a:r>
              <a:rPr lang="tr-TR" sz="2400" b="1" i="1" dirty="0">
                <a:solidFill>
                  <a:srgbClr val="FF0000"/>
                </a:solidFill>
              </a:rPr>
              <a:t>yılı ve sonrasında alınmış </a:t>
            </a:r>
            <a:r>
              <a:rPr lang="tr-TR" sz="2400" b="1" i="1" dirty="0" smtClean="0">
                <a:solidFill>
                  <a:srgbClr val="FF0000"/>
                </a:solidFill>
              </a:rPr>
              <a:t>olabilir.</a:t>
            </a:r>
            <a:r>
              <a:rPr lang="tr-TR" sz="2400" dirty="0" smtClean="0">
                <a:solidFill>
                  <a:srgbClr val="000000"/>
                </a:solidFill>
              </a:rPr>
              <a:t> </a:t>
            </a:r>
            <a:endParaRPr lang="tr-TR" sz="2400" dirty="0">
              <a:solidFill>
                <a:srgbClr val="000000"/>
              </a:solidFill>
            </a:endParaRPr>
          </a:p>
        </p:txBody>
      </p:sp>
      <p:pic>
        <p:nvPicPr>
          <p:cNvPr id="471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2325" y="-17463"/>
            <a:ext cx="1755907" cy="1509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0" name="Rectangle 5"/>
          <p:cNvSpPr>
            <a:spLocks noChangeArrowheads="1"/>
          </p:cNvSpPr>
          <p:nvPr/>
        </p:nvSpPr>
        <p:spPr bwMode="auto">
          <a:xfrm>
            <a:off x="8072703" y="1641475"/>
            <a:ext cx="1833298" cy="3172280"/>
          </a:xfrm>
          <a:prstGeom prst="rect">
            <a:avLst/>
          </a:prstGeom>
          <a:solidFill>
            <a:srgbClr val="FFFF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000" b="1">
                <a:solidFill>
                  <a:srgbClr val="FF0000"/>
                </a:solidFill>
              </a:rPr>
              <a:t>Sulama suyu kalitesi T</a:t>
            </a:r>
            <a:r>
              <a:rPr lang="tr-TR" sz="2000" b="1" baseline="-25000">
                <a:solidFill>
                  <a:srgbClr val="FF0000"/>
                </a:solidFill>
              </a:rPr>
              <a:t>1</a:t>
            </a:r>
            <a:r>
              <a:rPr lang="tr-TR" sz="2000" b="1">
                <a:solidFill>
                  <a:srgbClr val="FF0000"/>
                </a:solidFill>
              </a:rPr>
              <a:t>A</a:t>
            </a:r>
            <a:r>
              <a:rPr lang="tr-TR" sz="2000" b="1" baseline="-25000">
                <a:solidFill>
                  <a:srgbClr val="FF0000"/>
                </a:solidFill>
              </a:rPr>
              <a:t>1</a:t>
            </a:r>
            <a:r>
              <a:rPr lang="tr-TR" sz="2000" b="1">
                <a:solidFill>
                  <a:srgbClr val="FF0000"/>
                </a:solidFill>
              </a:rPr>
              <a:t>(C</a:t>
            </a:r>
            <a:r>
              <a:rPr lang="tr-TR" sz="2000" b="1" baseline="-25000">
                <a:solidFill>
                  <a:srgbClr val="FF0000"/>
                </a:solidFill>
              </a:rPr>
              <a:t>1</a:t>
            </a:r>
            <a:r>
              <a:rPr lang="tr-TR" sz="2000" b="1">
                <a:solidFill>
                  <a:srgbClr val="FF0000"/>
                </a:solidFill>
              </a:rPr>
              <a:t>S</a:t>
            </a:r>
            <a:r>
              <a:rPr lang="tr-TR" sz="2000" b="1" baseline="-25000">
                <a:solidFill>
                  <a:srgbClr val="FF0000"/>
                </a:solidFill>
              </a:rPr>
              <a:t>1</a:t>
            </a:r>
            <a:r>
              <a:rPr lang="tr-TR" sz="2000" b="1">
                <a:solidFill>
                  <a:srgbClr val="FF0000"/>
                </a:solidFill>
              </a:rPr>
              <a:t>), T</a:t>
            </a:r>
            <a:r>
              <a:rPr lang="tr-TR" sz="2000" b="1" baseline="-25000">
                <a:solidFill>
                  <a:srgbClr val="FF0000"/>
                </a:solidFill>
              </a:rPr>
              <a:t>1</a:t>
            </a:r>
            <a:r>
              <a:rPr lang="tr-TR" sz="2000" b="1">
                <a:solidFill>
                  <a:srgbClr val="FF0000"/>
                </a:solidFill>
              </a:rPr>
              <a:t>A</a:t>
            </a:r>
            <a:r>
              <a:rPr lang="tr-TR" sz="2000" b="1" baseline="-25000">
                <a:solidFill>
                  <a:srgbClr val="FF0000"/>
                </a:solidFill>
              </a:rPr>
              <a:t>2</a:t>
            </a:r>
            <a:r>
              <a:rPr lang="tr-TR" sz="2000" b="1">
                <a:solidFill>
                  <a:srgbClr val="FF0000"/>
                </a:solidFill>
              </a:rPr>
              <a:t>(C</a:t>
            </a:r>
            <a:r>
              <a:rPr lang="tr-TR" sz="2000" b="1" baseline="-25000">
                <a:solidFill>
                  <a:srgbClr val="FF0000"/>
                </a:solidFill>
              </a:rPr>
              <a:t>1</a:t>
            </a:r>
            <a:r>
              <a:rPr lang="tr-TR" sz="2000" b="1">
                <a:solidFill>
                  <a:srgbClr val="FF0000"/>
                </a:solidFill>
              </a:rPr>
              <a:t>S</a:t>
            </a:r>
            <a:r>
              <a:rPr lang="tr-TR" sz="2000" b="1" baseline="-25000">
                <a:solidFill>
                  <a:srgbClr val="FF0000"/>
                </a:solidFill>
              </a:rPr>
              <a:t>2</a:t>
            </a:r>
            <a:r>
              <a:rPr lang="tr-TR" sz="2000" b="1">
                <a:solidFill>
                  <a:srgbClr val="FF0000"/>
                </a:solidFill>
              </a:rPr>
              <a:t>), T</a:t>
            </a:r>
            <a:r>
              <a:rPr lang="tr-TR" sz="2000" b="1" baseline="-25000">
                <a:solidFill>
                  <a:srgbClr val="FF0000"/>
                </a:solidFill>
              </a:rPr>
              <a:t>2</a:t>
            </a:r>
            <a:r>
              <a:rPr lang="tr-TR" sz="2000" b="1">
                <a:solidFill>
                  <a:srgbClr val="FF0000"/>
                </a:solidFill>
              </a:rPr>
              <a:t>A</a:t>
            </a:r>
            <a:r>
              <a:rPr lang="tr-TR" sz="2000" b="1" baseline="-25000">
                <a:solidFill>
                  <a:srgbClr val="FF0000"/>
                </a:solidFill>
              </a:rPr>
              <a:t>1</a:t>
            </a:r>
            <a:r>
              <a:rPr lang="tr-TR" sz="2000" b="1">
                <a:solidFill>
                  <a:srgbClr val="FF0000"/>
                </a:solidFill>
              </a:rPr>
              <a:t>(C</a:t>
            </a:r>
            <a:r>
              <a:rPr lang="tr-TR" sz="2000" b="1" baseline="-25000">
                <a:solidFill>
                  <a:srgbClr val="FF0000"/>
                </a:solidFill>
              </a:rPr>
              <a:t>2</a:t>
            </a:r>
            <a:r>
              <a:rPr lang="tr-TR" sz="2000" b="1">
                <a:solidFill>
                  <a:srgbClr val="FF0000"/>
                </a:solidFill>
              </a:rPr>
              <a:t>S</a:t>
            </a:r>
            <a:r>
              <a:rPr lang="tr-TR" sz="2000" b="1" baseline="-25000">
                <a:solidFill>
                  <a:srgbClr val="FF0000"/>
                </a:solidFill>
              </a:rPr>
              <a:t>1</a:t>
            </a:r>
            <a:r>
              <a:rPr lang="tr-TR" sz="2000" b="1">
                <a:solidFill>
                  <a:srgbClr val="FF0000"/>
                </a:solidFill>
              </a:rPr>
              <a:t>) T</a:t>
            </a:r>
            <a:r>
              <a:rPr lang="tr-TR" sz="2000" b="1" baseline="-25000">
                <a:solidFill>
                  <a:srgbClr val="FF0000"/>
                </a:solidFill>
              </a:rPr>
              <a:t>2</a:t>
            </a:r>
            <a:r>
              <a:rPr lang="tr-TR" sz="2000" b="1">
                <a:solidFill>
                  <a:srgbClr val="FF0000"/>
                </a:solidFill>
              </a:rPr>
              <a:t>A</a:t>
            </a:r>
            <a:r>
              <a:rPr lang="tr-TR" sz="2000" b="1" baseline="-25000">
                <a:solidFill>
                  <a:srgbClr val="FF0000"/>
                </a:solidFill>
              </a:rPr>
              <a:t>2</a:t>
            </a:r>
            <a:r>
              <a:rPr lang="tr-TR" sz="2000" b="1">
                <a:solidFill>
                  <a:srgbClr val="FF0000"/>
                </a:solidFill>
              </a:rPr>
              <a:t>(C</a:t>
            </a:r>
            <a:r>
              <a:rPr lang="tr-TR" sz="2000" b="1" baseline="-25000">
                <a:solidFill>
                  <a:srgbClr val="FF0000"/>
                </a:solidFill>
              </a:rPr>
              <a:t>2</a:t>
            </a:r>
            <a:r>
              <a:rPr lang="tr-TR" sz="2000" b="1">
                <a:solidFill>
                  <a:srgbClr val="FF0000"/>
                </a:solidFill>
              </a:rPr>
              <a:t>S</a:t>
            </a:r>
            <a:r>
              <a:rPr lang="tr-TR" sz="2000" b="1" baseline="-25000">
                <a:solidFill>
                  <a:srgbClr val="FF0000"/>
                </a:solidFill>
              </a:rPr>
              <a:t>2</a:t>
            </a:r>
            <a:r>
              <a:rPr lang="tr-TR" sz="2000" b="1">
                <a:solidFill>
                  <a:srgbClr val="FF0000"/>
                </a:solidFill>
              </a:rPr>
              <a:t>) dışında olan projelere hibe desteği verilmez.</a:t>
            </a:r>
          </a:p>
        </p:txBody>
      </p:sp>
      <p:sp>
        <p:nvSpPr>
          <p:cNvPr id="7" name="Rectangle 3"/>
          <p:cNvSpPr>
            <a:spLocks noChangeArrowheads="1"/>
          </p:cNvSpPr>
          <p:nvPr/>
        </p:nvSpPr>
        <p:spPr bwMode="auto">
          <a:xfrm>
            <a:off x="1096235" y="6018212"/>
            <a:ext cx="694279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400" b="1" i="1" dirty="0" smtClean="0">
                <a:solidFill>
                  <a:srgbClr val="FF0000"/>
                </a:solidFill>
              </a:rPr>
              <a:t>DSİ kanallarından olursa analize gerek yok..</a:t>
            </a:r>
            <a:endParaRPr lang="tr-TR" sz="2400" dirty="0">
              <a:solidFill>
                <a:srgbClr val="000000"/>
              </a:solidFill>
            </a:endParaRPr>
          </a:p>
        </p:txBody>
      </p:sp>
    </p:spTree>
    <p:extLst>
      <p:ext uri="{BB962C8B-B14F-4D97-AF65-F5344CB8AC3E}">
        <p14:creationId xmlns:p14="http://schemas.microsoft.com/office/powerpoint/2010/main" val="189466529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4492" y="925910"/>
            <a:ext cx="9461500" cy="5506636"/>
          </a:xfrm>
          <a:prstGeom prst="rect">
            <a:avLst/>
          </a:prstGeom>
        </p:spPr>
        <p:txBody>
          <a:bodyPr vert="horz" wrap="square" lIns="0" tIns="149860" rIns="0" bIns="0" rtlCol="0">
            <a:spAutoFit/>
          </a:bodyPr>
          <a:lstStyle/>
          <a:p>
            <a:pPr algn="ctr">
              <a:buSzPct val="100000"/>
            </a:pPr>
            <a:r>
              <a:rPr lang="tr-TR" altLang="tr-TR" sz="2000" b="1" dirty="0" smtClean="0">
                <a:solidFill>
                  <a:srgbClr val="FF0000"/>
                </a:solidFill>
              </a:rPr>
              <a:t> </a:t>
            </a:r>
            <a:r>
              <a:rPr lang="tr-TR" altLang="tr-TR" sz="2000" b="1" dirty="0">
                <a:solidFill>
                  <a:srgbClr val="FF0000"/>
                </a:solidFill>
              </a:rPr>
              <a:t>1-Tarla İçi Damla Sulama Sistemi </a:t>
            </a:r>
          </a:p>
          <a:p>
            <a:pPr algn="ctr">
              <a:buSzPct val="100000"/>
            </a:pPr>
            <a:endParaRPr lang="tr-TR" altLang="tr-TR" sz="2400"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r>
              <a:rPr lang="tr-TR" altLang="tr-TR" b="1" dirty="0" smtClean="0">
                <a:solidFill>
                  <a:srgbClr val="FF0000"/>
                </a:solidFill>
              </a:rPr>
              <a:t>MERSİN</a:t>
            </a:r>
            <a:r>
              <a:rPr lang="tr-TR" altLang="tr-TR" b="1" dirty="0">
                <a:solidFill>
                  <a:srgbClr val="FF0000"/>
                </a:solidFill>
              </a:rPr>
              <a:t/>
            </a:r>
            <a:br>
              <a:rPr lang="tr-TR" altLang="tr-TR" b="1" dirty="0">
                <a:solidFill>
                  <a:srgbClr val="FF0000"/>
                </a:solidFill>
              </a:rPr>
            </a:br>
            <a:r>
              <a:rPr lang="tr-TR" altLang="tr-TR" b="1" dirty="0">
                <a:solidFill>
                  <a:srgbClr val="FF0000"/>
                </a:solidFill>
              </a:rPr>
              <a:t>2022</a:t>
            </a: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92" y="1407842"/>
            <a:ext cx="9519108" cy="4982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Metin kutusu 5"/>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spTree>
    <p:extLst>
      <p:ext uri="{BB962C8B-B14F-4D97-AF65-F5344CB8AC3E}">
        <p14:creationId xmlns:p14="http://schemas.microsoft.com/office/powerpoint/2010/main" val="2771553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95300" y="274639"/>
            <a:ext cx="891540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3200" b="1" dirty="0">
                <a:solidFill>
                  <a:srgbClr val="000000"/>
                </a:solidFill>
              </a:rPr>
              <a:t/>
            </a:r>
            <a:br>
              <a:rPr lang="tr-TR" sz="3200" b="1" dirty="0">
                <a:solidFill>
                  <a:srgbClr val="000000"/>
                </a:solidFill>
              </a:rPr>
            </a:br>
            <a:r>
              <a:rPr lang="tr-TR" sz="3200" b="1" dirty="0" smtClean="0">
                <a:solidFill>
                  <a:srgbClr val="000000"/>
                </a:solidFill>
              </a:rPr>
              <a:t>       Su </a:t>
            </a:r>
            <a:r>
              <a:rPr lang="tr-TR" sz="3200" b="1" dirty="0">
                <a:solidFill>
                  <a:srgbClr val="000000"/>
                </a:solidFill>
              </a:rPr>
              <a:t>Kaynağı “Kullanım İzin / Tahsis Belgesi” veya ” Yer Altı Suyu Kullanma Belgesi”</a:t>
            </a:r>
            <a:r>
              <a:rPr lang="tr-TR" sz="4000" b="1" dirty="0">
                <a:solidFill>
                  <a:srgbClr val="009999"/>
                </a:solidFill>
              </a:rPr>
              <a:t> </a:t>
            </a:r>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015" y="1628775"/>
            <a:ext cx="7176690" cy="7461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2" name="Rectangle 3"/>
          <p:cNvSpPr>
            <a:spLocks noChangeArrowheads="1"/>
          </p:cNvSpPr>
          <p:nvPr/>
        </p:nvSpPr>
        <p:spPr bwMode="auto">
          <a:xfrm>
            <a:off x="1442907" y="5133648"/>
            <a:ext cx="6942798" cy="402291"/>
          </a:xfrm>
          <a:prstGeom prst="rect">
            <a:avLst/>
          </a:prstGeom>
          <a:solidFill>
            <a:srgbClr val="FFFF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2000" b="1" i="1">
                <a:solidFill>
                  <a:srgbClr val="FF0000"/>
                </a:solidFill>
              </a:rPr>
              <a:t>Parsel no ve Arazi sahibinin ismi ile uyumlu olacak</a:t>
            </a:r>
            <a:r>
              <a:rPr lang="tr-TR">
                <a:solidFill>
                  <a:srgbClr val="000000"/>
                </a:solidFill>
              </a:rPr>
              <a:t> </a:t>
            </a:r>
          </a:p>
        </p:txBody>
      </p:sp>
    </p:spTree>
    <p:extLst>
      <p:ext uri="{BB962C8B-B14F-4D97-AF65-F5344CB8AC3E}">
        <p14:creationId xmlns:p14="http://schemas.microsoft.com/office/powerpoint/2010/main" val="331322090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495300" y="1989138"/>
            <a:ext cx="8915400" cy="439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9pPr>
          </a:lstStyle>
          <a:p>
            <a:pPr marL="463550" indent="-457200" algn="just" eaLnBrk="1" hangingPunct="1">
              <a:spcBef>
                <a:spcPts val="700"/>
              </a:spcBef>
              <a:buClrTx/>
              <a:buFont typeface="Arial" pitchFamily="34" charset="0"/>
              <a:buChar char="•"/>
            </a:pPr>
            <a:r>
              <a:rPr lang="tr-TR" sz="2800" dirty="0" smtClean="0">
                <a:solidFill>
                  <a:srgbClr val="000000"/>
                </a:solidFill>
              </a:rPr>
              <a:t>   </a:t>
            </a:r>
            <a:r>
              <a:rPr lang="tr-TR" sz="2800" dirty="0" err="1" smtClean="0">
                <a:solidFill>
                  <a:srgbClr val="000000"/>
                </a:solidFill>
              </a:rPr>
              <a:t>Muvafakatname</a:t>
            </a:r>
            <a:r>
              <a:rPr lang="tr-TR" sz="2800" dirty="0" smtClean="0">
                <a:solidFill>
                  <a:srgbClr val="000000"/>
                </a:solidFill>
              </a:rPr>
              <a:t> </a:t>
            </a:r>
            <a:r>
              <a:rPr lang="tr-TR" sz="2800" dirty="0">
                <a:solidFill>
                  <a:srgbClr val="000000"/>
                </a:solidFill>
              </a:rPr>
              <a:t>( Hisseli Arazi    Başvuruları İçin )</a:t>
            </a:r>
          </a:p>
          <a:p>
            <a:pPr marL="463550" indent="-457200" algn="just" eaLnBrk="1" hangingPunct="1">
              <a:spcBef>
                <a:spcPts val="700"/>
              </a:spcBef>
              <a:buClrTx/>
              <a:buFont typeface="Arial" pitchFamily="34" charset="0"/>
              <a:buChar char="•"/>
            </a:pPr>
            <a:r>
              <a:rPr lang="tr-TR" sz="2800" dirty="0" smtClean="0">
                <a:solidFill>
                  <a:srgbClr val="000000"/>
                </a:solidFill>
              </a:rPr>
              <a:t>   Traktör </a:t>
            </a:r>
            <a:r>
              <a:rPr lang="tr-TR" sz="2800" dirty="0">
                <a:solidFill>
                  <a:srgbClr val="000000"/>
                </a:solidFill>
              </a:rPr>
              <a:t>Ruhsatı Sureti ( Tamburlu Sistem Yağmurlama Başvuruları İçin ) </a:t>
            </a:r>
          </a:p>
          <a:p>
            <a:pPr marL="463550" indent="-457200" algn="just" eaLnBrk="1" hangingPunct="1">
              <a:spcBef>
                <a:spcPts val="700"/>
              </a:spcBef>
              <a:buClrTx/>
              <a:buFont typeface="Arial" pitchFamily="34" charset="0"/>
              <a:buChar char="•"/>
            </a:pPr>
            <a:r>
              <a:rPr lang="tr-TR" sz="2800" dirty="0" smtClean="0">
                <a:solidFill>
                  <a:srgbClr val="000000"/>
                </a:solidFill>
              </a:rPr>
              <a:t>   Ticaret </a:t>
            </a:r>
            <a:r>
              <a:rPr lang="tr-TR" sz="2800" dirty="0">
                <a:solidFill>
                  <a:srgbClr val="000000"/>
                </a:solidFill>
              </a:rPr>
              <a:t>Sicil Gazetesi (Tüzel Kişilik Başvuruları İçin, kuruluş ana sözleşmesinde tarımsal faaliyette bulunabileceğine dair ifadeyi içeren) </a:t>
            </a:r>
          </a:p>
          <a:p>
            <a:pPr marL="463550" indent="-457200" algn="just" eaLnBrk="1" hangingPunct="1">
              <a:spcBef>
                <a:spcPts val="700"/>
              </a:spcBef>
              <a:buClrTx/>
              <a:buFont typeface="Arial" pitchFamily="34" charset="0"/>
              <a:buChar char="•"/>
            </a:pPr>
            <a:r>
              <a:rPr lang="tr-TR" sz="2800" dirty="0" smtClean="0">
                <a:solidFill>
                  <a:srgbClr val="000000"/>
                </a:solidFill>
              </a:rPr>
              <a:t>   Arazi </a:t>
            </a:r>
            <a:r>
              <a:rPr lang="tr-TR" sz="2800" dirty="0">
                <a:solidFill>
                  <a:srgbClr val="000000"/>
                </a:solidFill>
              </a:rPr>
              <a:t>Tahsisine Dair Resmi Belge Onaylı Sureti ( Arazi Mülkiyeti “Tahsisli” Başvurular İçin </a:t>
            </a:r>
          </a:p>
        </p:txBody>
      </p:sp>
      <p:pic>
        <p:nvPicPr>
          <p:cNvPr id="491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204" y="115888"/>
            <a:ext cx="1504817" cy="1293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404537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95300" y="476250"/>
            <a:ext cx="8915400" cy="604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9pPr>
          </a:lstStyle>
          <a:p>
            <a:pPr eaLnBrk="1" hangingPunct="1">
              <a:lnSpc>
                <a:spcPct val="80000"/>
              </a:lnSpc>
              <a:spcBef>
                <a:spcPts val="600"/>
              </a:spcBef>
              <a:buClrTx/>
              <a:buFontTx/>
              <a:buNone/>
            </a:pPr>
            <a:r>
              <a:rPr lang="tr-TR" sz="2400" b="1" dirty="0" smtClean="0">
                <a:solidFill>
                  <a:schemeClr val="tx1"/>
                </a:solidFill>
              </a:rPr>
              <a:t>                 Yatırımcı </a:t>
            </a:r>
            <a:r>
              <a:rPr lang="tr-TR" sz="2400" b="1" dirty="0">
                <a:solidFill>
                  <a:schemeClr val="tx1"/>
                </a:solidFill>
              </a:rPr>
              <a:t>Taahhütnamesi </a:t>
            </a:r>
          </a:p>
          <a:p>
            <a:pPr eaLnBrk="1" hangingPunct="1">
              <a:lnSpc>
                <a:spcPct val="80000"/>
              </a:lnSpc>
              <a:spcBef>
                <a:spcPts val="600"/>
              </a:spcBef>
              <a:buClrTx/>
              <a:buFontTx/>
              <a:buNone/>
            </a:pPr>
            <a:endParaRPr lang="tr-TR" sz="2400" dirty="0">
              <a:solidFill>
                <a:srgbClr val="FF0000"/>
              </a:solidFill>
            </a:endParaRPr>
          </a:p>
          <a:p>
            <a:pPr eaLnBrk="1" hangingPunct="1">
              <a:lnSpc>
                <a:spcPct val="80000"/>
              </a:lnSpc>
              <a:spcBef>
                <a:spcPts val="600"/>
              </a:spcBef>
              <a:buClrTx/>
              <a:buFontTx/>
              <a:buNone/>
            </a:pPr>
            <a:r>
              <a:rPr lang="tr-TR" sz="2000" dirty="0">
                <a:solidFill>
                  <a:srgbClr val="000000"/>
                </a:solidFill>
              </a:rPr>
              <a:t>1- Güneş Enerjili Sulama Sistemleri başvuruları için elektrik şebekesi bulunmadığına ve projenin tamamlanmasından sonra sistemden elektrik şebekesine bağlantı yapılmayacağına dair </a:t>
            </a:r>
            <a:r>
              <a:rPr lang="tr-TR" sz="2400" b="1" dirty="0">
                <a:solidFill>
                  <a:srgbClr val="FF0000"/>
                </a:solidFill>
              </a:rPr>
              <a:t>Taahhütname</a:t>
            </a:r>
          </a:p>
          <a:p>
            <a:pPr eaLnBrk="1" hangingPunct="1">
              <a:lnSpc>
                <a:spcPct val="80000"/>
              </a:lnSpc>
              <a:spcBef>
                <a:spcPts val="500"/>
              </a:spcBef>
              <a:buClrTx/>
              <a:buFontTx/>
              <a:buNone/>
            </a:pPr>
            <a:endParaRPr lang="tr-TR" sz="2000" dirty="0">
              <a:solidFill>
                <a:srgbClr val="FF0000"/>
              </a:solidFill>
            </a:endParaRPr>
          </a:p>
          <a:p>
            <a:pPr eaLnBrk="1" hangingPunct="1">
              <a:lnSpc>
                <a:spcPct val="80000"/>
              </a:lnSpc>
              <a:spcBef>
                <a:spcPts val="600"/>
              </a:spcBef>
              <a:buClrTx/>
              <a:buFontTx/>
              <a:buNone/>
            </a:pPr>
            <a:r>
              <a:rPr lang="tr-TR" sz="2000" dirty="0" smtClean="0">
                <a:solidFill>
                  <a:srgbClr val="000000"/>
                </a:solidFill>
              </a:rPr>
              <a:t>2- Kamu çalışanı olmadığına dair </a:t>
            </a:r>
            <a:r>
              <a:rPr lang="tr-TR" sz="2400" b="1" dirty="0" smtClean="0">
                <a:solidFill>
                  <a:srgbClr val="FF0000"/>
                </a:solidFill>
              </a:rPr>
              <a:t>Taahhütname</a:t>
            </a:r>
          </a:p>
          <a:p>
            <a:pPr eaLnBrk="1" hangingPunct="1">
              <a:lnSpc>
                <a:spcPct val="80000"/>
              </a:lnSpc>
              <a:spcBef>
                <a:spcPts val="500"/>
              </a:spcBef>
              <a:buClrTx/>
              <a:buFontTx/>
              <a:buNone/>
            </a:pPr>
            <a:endParaRPr lang="tr-TR" sz="2000" dirty="0">
              <a:solidFill>
                <a:srgbClr val="FF0000"/>
              </a:solidFill>
            </a:endParaRPr>
          </a:p>
          <a:p>
            <a:pPr eaLnBrk="1" hangingPunct="1">
              <a:lnSpc>
                <a:spcPct val="80000"/>
              </a:lnSpc>
              <a:spcBef>
                <a:spcPts val="500"/>
              </a:spcBef>
              <a:buClrTx/>
              <a:buFontTx/>
              <a:buNone/>
            </a:pPr>
            <a:r>
              <a:rPr lang="tr-TR" sz="2000" dirty="0">
                <a:solidFill>
                  <a:srgbClr val="000000"/>
                </a:solidFill>
              </a:rPr>
              <a:t>3- Mikro Yağmurlama ve Yüzey altı Sulama Sisteminde Başvuru Aşamasında henüz bağ/meyve bahçesi tesis edilmemiş ise en geç ödeme talebi tarihi itibarıyla meyve bahçesinin tesis edileceğine dair </a:t>
            </a:r>
            <a:r>
              <a:rPr lang="tr-TR" sz="2400" b="1" dirty="0">
                <a:solidFill>
                  <a:srgbClr val="FF0000"/>
                </a:solidFill>
              </a:rPr>
              <a:t>Taahhütname</a:t>
            </a:r>
            <a:r>
              <a:rPr lang="tr-TR" sz="2000" dirty="0">
                <a:solidFill>
                  <a:srgbClr val="FF0000"/>
                </a:solidFill>
              </a:rPr>
              <a:t> </a:t>
            </a:r>
          </a:p>
          <a:p>
            <a:pPr eaLnBrk="1" hangingPunct="1">
              <a:lnSpc>
                <a:spcPct val="80000"/>
              </a:lnSpc>
              <a:spcBef>
                <a:spcPts val="500"/>
              </a:spcBef>
              <a:buClrTx/>
              <a:buFontTx/>
              <a:buNone/>
            </a:pPr>
            <a:endParaRPr lang="tr-TR" sz="2000" dirty="0">
              <a:solidFill>
                <a:srgbClr val="FF0000"/>
              </a:solidFill>
            </a:endParaRPr>
          </a:p>
          <a:p>
            <a:pPr eaLnBrk="1" hangingPunct="1">
              <a:lnSpc>
                <a:spcPct val="80000"/>
              </a:lnSpc>
              <a:spcBef>
                <a:spcPts val="500"/>
              </a:spcBef>
              <a:buClrTx/>
              <a:buFontTx/>
              <a:buNone/>
            </a:pPr>
            <a:r>
              <a:rPr lang="tr-TR" sz="2000" dirty="0">
                <a:solidFill>
                  <a:srgbClr val="000000"/>
                </a:solidFill>
              </a:rPr>
              <a:t>4- (Başvuru sahibinin başvurusunun kabul edilmesi halinde, proje kapsamında satın alacağı malzemeleri, tedarikçiden temin edeceği belgelere sahip özellikteki malzemelerden ve bu belgelere sahip tedarikçilerden temin edeceğine ve ödeme talebi ile birlikte bu belgelerin tamamını vereceğine dair </a:t>
            </a:r>
            <a:r>
              <a:rPr lang="tr-TR" sz="2400" b="1" dirty="0">
                <a:solidFill>
                  <a:srgbClr val="FF0000"/>
                </a:solidFill>
              </a:rPr>
              <a:t>Taahhütname</a:t>
            </a:r>
            <a:r>
              <a:rPr lang="tr-TR" sz="2000" dirty="0">
                <a:solidFill>
                  <a:srgbClr val="FF0000"/>
                </a:solidFill>
              </a:rPr>
              <a:t> </a:t>
            </a:r>
            <a:endParaRPr lang="tr-TR" sz="2000" dirty="0" smtClean="0">
              <a:solidFill>
                <a:srgbClr val="FF0000"/>
              </a:solidFill>
            </a:endParaRPr>
          </a:p>
          <a:p>
            <a:pPr eaLnBrk="1" hangingPunct="1">
              <a:lnSpc>
                <a:spcPct val="80000"/>
              </a:lnSpc>
              <a:spcBef>
                <a:spcPts val="500"/>
              </a:spcBef>
              <a:buClrTx/>
              <a:buFontTx/>
              <a:buNone/>
            </a:pPr>
            <a:r>
              <a:rPr lang="tr-TR" sz="2000" b="1" dirty="0"/>
              <a:t>Bireysel Sulama Hibe Desteğine, başvuru sahibinin başvurusunun kabul edilmesi ve Hibe sözleşmesi imzaladıktan sonra uygulama yılı ile birlikte 3(üç) yıl projemin mülkiyetini ve amacını değiştirmeyeceğime dair </a:t>
            </a:r>
            <a:endParaRPr lang="tr-TR" sz="2000" dirty="0">
              <a:solidFill>
                <a:srgbClr val="FF0000"/>
              </a:solidFill>
            </a:endParaRPr>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0419" y="0"/>
            <a:ext cx="1475581" cy="127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341509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507339" y="0"/>
            <a:ext cx="891540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2400" b="1" dirty="0" smtClean="0">
                <a:solidFill>
                  <a:schemeClr val="tx1"/>
                </a:solidFill>
              </a:rPr>
              <a:t>       Arazi </a:t>
            </a:r>
            <a:r>
              <a:rPr lang="tr-TR" sz="2400" b="1" dirty="0">
                <a:solidFill>
                  <a:schemeClr val="tx1"/>
                </a:solidFill>
              </a:rPr>
              <a:t>Kiralama Belgesi Sureti ( Tüzel veya Gerçek Kişilerin Kiraladığı Arazi Başvuruları İçin )</a:t>
            </a:r>
            <a:r>
              <a:rPr lang="tr-TR" sz="2400" dirty="0">
                <a:solidFill>
                  <a:schemeClr val="tx1"/>
                </a:solidFill>
              </a:rPr>
              <a:t> </a:t>
            </a:r>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365" y="1052513"/>
            <a:ext cx="5305557" cy="597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453279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21" y="0"/>
            <a:ext cx="670890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188" y="188913"/>
            <a:ext cx="1475581" cy="126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4894714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95300" y="274638"/>
            <a:ext cx="8915400"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2400" b="1" dirty="0" smtClean="0">
                <a:solidFill>
                  <a:schemeClr val="tx1"/>
                </a:solidFill>
              </a:rPr>
              <a:t>   Uzmanlık </a:t>
            </a:r>
            <a:r>
              <a:rPr lang="tr-TR" sz="2400" b="1" dirty="0">
                <a:solidFill>
                  <a:schemeClr val="tx1"/>
                </a:solidFill>
              </a:rPr>
              <a:t>belgesi veya diploma onaylı sureti </a:t>
            </a:r>
            <a:br>
              <a:rPr lang="tr-TR" sz="2400" b="1" dirty="0">
                <a:solidFill>
                  <a:schemeClr val="tx1"/>
                </a:solidFill>
              </a:rPr>
            </a:br>
            <a:r>
              <a:rPr lang="tr-TR" sz="2400" b="1" dirty="0">
                <a:solidFill>
                  <a:schemeClr val="tx1"/>
                </a:solidFill>
              </a:rPr>
              <a:t>(sulama projesi hazırlayana ait)</a:t>
            </a:r>
          </a:p>
        </p:txBody>
      </p:sp>
      <p:sp>
        <p:nvSpPr>
          <p:cNvPr id="2" name="Text Box 2"/>
          <p:cNvSpPr txBox="1">
            <a:spLocks noChangeArrowheads="1"/>
          </p:cNvSpPr>
          <p:nvPr/>
        </p:nvSpPr>
        <p:spPr bwMode="auto">
          <a:xfrm>
            <a:off x="507339" y="2060576"/>
            <a:ext cx="8915400" cy="2047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600">
                <a:solidFill>
                  <a:srgbClr val="000000"/>
                </a:solidFill>
                <a:latin typeface="Arial" charset="0"/>
                <a:cs typeface="Arial" charset="0"/>
              </a:defRPr>
            </a:lvl9pPr>
          </a:lstStyle>
          <a:p>
            <a:pPr marL="0" indent="0" algn="just">
              <a:spcBef>
                <a:spcPts val="600"/>
              </a:spcBef>
              <a:defRPr/>
            </a:pPr>
            <a:r>
              <a:rPr lang="tr-TR" sz="1800" dirty="0" smtClean="0">
                <a:solidFill>
                  <a:srgbClr val="FF0000"/>
                </a:solidFill>
              </a:rPr>
              <a:t>                    Sulama </a:t>
            </a:r>
            <a:r>
              <a:rPr lang="tr-TR" sz="1800" dirty="0">
                <a:solidFill>
                  <a:srgbClr val="FF0000"/>
                </a:solidFill>
              </a:rPr>
              <a:t>projesi hazırlayana ait Oda kayıt </a:t>
            </a:r>
            <a:r>
              <a:rPr lang="tr-TR" sz="1800" dirty="0" smtClean="0">
                <a:solidFill>
                  <a:srgbClr val="FF0000"/>
                </a:solidFill>
              </a:rPr>
              <a:t>belgesi, diploma </a:t>
            </a:r>
            <a:r>
              <a:rPr lang="tr-TR" sz="1800" dirty="0">
                <a:solidFill>
                  <a:srgbClr val="FF0000"/>
                </a:solidFill>
              </a:rPr>
              <a:t>onaylı sureti  , Serbest Müşavirlik, Mühendislik Tescil Belgesi ve Büro Tescil Belgesi </a:t>
            </a:r>
            <a:r>
              <a:rPr lang="tr-TR" sz="1800" dirty="0" smtClean="0">
                <a:solidFill>
                  <a:srgbClr val="FF0000"/>
                </a:solidFill>
              </a:rPr>
              <a:t>olan Mühendisler (Toprak, </a:t>
            </a:r>
            <a:r>
              <a:rPr lang="tr-TR" sz="1800" dirty="0" err="1" smtClean="0">
                <a:solidFill>
                  <a:srgbClr val="FF0000"/>
                </a:solidFill>
              </a:rPr>
              <a:t>Biyosistem</a:t>
            </a:r>
            <a:r>
              <a:rPr lang="tr-TR" sz="1800" dirty="0" smtClean="0">
                <a:solidFill>
                  <a:srgbClr val="FF0000"/>
                </a:solidFill>
              </a:rPr>
              <a:t> Mühendisliği, Tarımsal Yapılar ve Sulama, Kültür Teknik ve Tarım Makineleri bölümleri mezunu ziraat mühendisleri yetkilidir ve bu konu ile ilgili bir eğitim aldığına dair sertifikası olan mühendisler)</a:t>
            </a:r>
          </a:p>
          <a:p>
            <a:pPr marL="0" indent="0" algn="just">
              <a:spcBef>
                <a:spcPts val="600"/>
              </a:spcBef>
              <a:defRPr/>
            </a:pPr>
            <a:endParaRPr lang="tr-TR" sz="1800" dirty="0" smtClean="0">
              <a:solidFill>
                <a:srgbClr val="FF0000"/>
              </a:solidFill>
            </a:endParaRPr>
          </a:p>
        </p:txBody>
      </p:sp>
    </p:spTree>
    <p:extLst>
      <p:ext uri="{BB962C8B-B14F-4D97-AF65-F5344CB8AC3E}">
        <p14:creationId xmlns:p14="http://schemas.microsoft.com/office/powerpoint/2010/main" val="134837612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495301" y="1600201"/>
            <a:ext cx="9216364"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65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600">
                <a:solidFill>
                  <a:schemeClr val="bg1"/>
                </a:solidFill>
                <a:latin typeface="Arial" charset="0"/>
                <a:cs typeface="Arial" charset="0"/>
              </a:defRPr>
            </a:lvl9pPr>
          </a:lstStyle>
          <a:p>
            <a:pPr algn="just" eaLnBrk="1" hangingPunct="1">
              <a:spcBef>
                <a:spcPts val="800"/>
              </a:spcBef>
              <a:buClrTx/>
              <a:buFontTx/>
              <a:buNone/>
            </a:pPr>
            <a:r>
              <a:rPr lang="tr-TR" sz="2400" b="1" dirty="0" smtClean="0">
                <a:solidFill>
                  <a:srgbClr val="FF0000"/>
                </a:solidFill>
              </a:rPr>
              <a:t>                  </a:t>
            </a:r>
            <a:r>
              <a:rPr lang="tr-TR" sz="3200" b="1" dirty="0" smtClean="0">
                <a:solidFill>
                  <a:srgbClr val="FF0000"/>
                </a:solidFill>
              </a:rPr>
              <a:t>T.C</a:t>
            </a:r>
            <a:r>
              <a:rPr lang="tr-TR" sz="3200" b="1" dirty="0">
                <a:solidFill>
                  <a:srgbClr val="FF0000"/>
                </a:solidFill>
              </a:rPr>
              <a:t>. ZİRAAT BANKASI </a:t>
            </a:r>
            <a:r>
              <a:rPr lang="tr-TR" sz="3200" b="1" dirty="0" smtClean="0">
                <a:solidFill>
                  <a:srgbClr val="FF0000"/>
                </a:solidFill>
              </a:rPr>
              <a:t>ve </a:t>
            </a:r>
            <a:r>
              <a:rPr lang="tr-TR" sz="3200" b="1" dirty="0">
                <a:solidFill>
                  <a:srgbClr val="FF0000"/>
                </a:solidFill>
              </a:rPr>
              <a:t>TARIM KREDİ KOOPERATİFİNDEN,</a:t>
            </a:r>
            <a:r>
              <a:rPr lang="tr-TR" sz="3200" dirty="0">
                <a:solidFill>
                  <a:srgbClr val="FF0000"/>
                </a:solidFill>
              </a:rPr>
              <a:t> </a:t>
            </a:r>
            <a:r>
              <a:rPr lang="tr-TR" sz="3200" dirty="0" smtClean="0">
                <a:solidFill>
                  <a:srgbClr val="FF0000"/>
                </a:solidFill>
              </a:rPr>
              <a:t>aynı yatırım konusunda ve aynı parselde, son beş yılda kredi kullanılıp kullanılmadığına  dair resmi yazı alınması…</a:t>
            </a:r>
            <a:endParaRPr lang="tr-TR" sz="3200" dirty="0">
              <a:solidFill>
                <a:srgbClr val="FF0000"/>
              </a:solidFill>
            </a:endParaRPr>
          </a:p>
        </p:txBody>
      </p:sp>
    </p:spTree>
    <p:extLst>
      <p:ext uri="{BB962C8B-B14F-4D97-AF65-F5344CB8AC3E}">
        <p14:creationId xmlns:p14="http://schemas.microsoft.com/office/powerpoint/2010/main" val="290479340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495300" y="1268414"/>
            <a:ext cx="8915400" cy="532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charset="0"/>
                <a:cs typeface="Arial" charset="0"/>
              </a:defRPr>
            </a:lvl9pPr>
          </a:lstStyle>
          <a:p>
            <a:pPr algn="ctr" eaLnBrk="1" hangingPunct="1">
              <a:buClrTx/>
              <a:buFontTx/>
              <a:buNone/>
            </a:pPr>
            <a:r>
              <a:rPr lang="tr-TR" sz="4400" b="1">
                <a:solidFill>
                  <a:srgbClr val="FF0000"/>
                </a:solidFill>
              </a:rPr>
              <a:t/>
            </a:r>
            <a:br>
              <a:rPr lang="tr-TR" sz="4400" b="1">
                <a:solidFill>
                  <a:srgbClr val="FF0000"/>
                </a:solidFill>
              </a:rPr>
            </a:br>
            <a:r>
              <a:rPr lang="tr-TR" sz="4400" b="1">
                <a:solidFill>
                  <a:srgbClr val="FF0000"/>
                </a:solidFill>
              </a:rPr>
              <a:t/>
            </a:r>
            <a:br>
              <a:rPr lang="tr-TR" sz="4400" b="1">
                <a:solidFill>
                  <a:srgbClr val="FF0000"/>
                </a:solidFill>
              </a:rPr>
            </a:br>
            <a:r>
              <a:rPr lang="tr-TR" sz="4400" b="1">
                <a:solidFill>
                  <a:srgbClr val="FF0000"/>
                </a:solidFill>
              </a:rPr>
              <a:t>Mersin İl Tarım ve Orman Müdürlüğü</a:t>
            </a:r>
            <a:br>
              <a:rPr lang="tr-TR" sz="4400" b="1">
                <a:solidFill>
                  <a:srgbClr val="FF0000"/>
                </a:solidFill>
              </a:rPr>
            </a:br>
            <a:r>
              <a:rPr lang="tr-TR" sz="4400" b="1">
                <a:solidFill>
                  <a:srgbClr val="99CC00"/>
                </a:solidFill>
              </a:rPr>
              <a:t/>
            </a:r>
            <a:br>
              <a:rPr lang="tr-TR" sz="4400" b="1">
                <a:solidFill>
                  <a:srgbClr val="99CC00"/>
                </a:solidFill>
              </a:rPr>
            </a:br>
            <a:r>
              <a:rPr lang="tr-TR" b="1">
                <a:solidFill>
                  <a:srgbClr val="FF0000"/>
                </a:solidFill>
              </a:rPr>
              <a:t>Kırsal Kalkınma ve Örgütlenme Şube Müdürlüğü</a:t>
            </a:r>
            <a:r>
              <a:rPr lang="tr-TR" b="1">
                <a:solidFill>
                  <a:srgbClr val="99CC00"/>
                </a:solidFill>
              </a:rPr>
              <a:t/>
            </a:r>
            <a:br>
              <a:rPr lang="tr-TR" b="1">
                <a:solidFill>
                  <a:srgbClr val="99CC00"/>
                </a:solidFill>
              </a:rPr>
            </a:br>
            <a:r>
              <a:rPr lang="tr-TR" b="1">
                <a:solidFill>
                  <a:srgbClr val="99CC00"/>
                </a:solidFill>
              </a:rPr>
              <a:t/>
            </a:r>
            <a:br>
              <a:rPr lang="tr-TR" b="1">
                <a:solidFill>
                  <a:srgbClr val="99CC00"/>
                </a:solidFill>
              </a:rPr>
            </a:br>
            <a:r>
              <a:rPr lang="tr-TR">
                <a:solidFill>
                  <a:srgbClr val="FF0000"/>
                </a:solidFill>
              </a:rPr>
              <a:t>Tel : 0 324 326 40 06-07</a:t>
            </a:r>
            <a:br>
              <a:rPr lang="tr-TR">
                <a:solidFill>
                  <a:srgbClr val="FF0000"/>
                </a:solidFill>
              </a:rPr>
            </a:br>
            <a:r>
              <a:rPr lang="tr-TR">
                <a:solidFill>
                  <a:srgbClr val="FF0000"/>
                </a:solidFill>
              </a:rPr>
              <a:t>Dahili: 164</a:t>
            </a:r>
            <a:br>
              <a:rPr lang="tr-TR">
                <a:solidFill>
                  <a:srgbClr val="FF0000"/>
                </a:solidFill>
              </a:rPr>
            </a:br>
            <a:r>
              <a:rPr lang="tr-TR">
                <a:solidFill>
                  <a:srgbClr val="FF0000"/>
                </a:solidFill>
              </a:rPr>
              <a:t/>
            </a:r>
            <a:br>
              <a:rPr lang="tr-TR">
                <a:solidFill>
                  <a:srgbClr val="FF0000"/>
                </a:solidFill>
              </a:rPr>
            </a:br>
            <a:endParaRPr lang="tr-TR">
              <a:solidFill>
                <a:srgbClr val="FF0000"/>
              </a:solidFill>
            </a:endParaRPr>
          </a:p>
        </p:txBody>
      </p:sp>
      <p:pic>
        <p:nvPicPr>
          <p:cNvPr id="57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633" y="0"/>
            <a:ext cx="1587367" cy="136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236227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kdörtgen 2"/>
          <p:cNvSpPr>
            <a:spLocks noChangeArrowheads="1"/>
          </p:cNvSpPr>
          <p:nvPr/>
        </p:nvSpPr>
        <p:spPr bwMode="auto">
          <a:xfrm>
            <a:off x="0" y="2060576"/>
            <a:ext cx="967382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sz="4800" b="1" dirty="0">
                <a:solidFill>
                  <a:srgbClr val="C00000"/>
                </a:solidFill>
              </a:rPr>
              <a:t>Suyun değeri kuyu kuruyunca anlaşılır…</a:t>
            </a:r>
          </a:p>
          <a:p>
            <a:pPr algn="ctr"/>
            <a:r>
              <a:rPr lang="tr-TR" sz="4800" b="1" dirty="0" smtClean="0">
                <a:solidFill>
                  <a:srgbClr val="C00000"/>
                </a:solidFill>
              </a:rPr>
              <a:t>O yüzden vahşi Sulamadan vazgeçelim.</a:t>
            </a:r>
            <a:endParaRPr lang="tr-TR" sz="4800" b="1" dirty="0">
              <a:solidFill>
                <a:srgbClr val="C00000"/>
              </a:solidFill>
            </a:endParaRPr>
          </a:p>
        </p:txBody>
      </p:sp>
    </p:spTree>
    <p:extLst>
      <p:ext uri="{BB962C8B-B14F-4D97-AF65-F5344CB8AC3E}">
        <p14:creationId xmlns:p14="http://schemas.microsoft.com/office/powerpoint/2010/main" val="1742445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4492" y="925910"/>
            <a:ext cx="9461500" cy="4583306"/>
          </a:xfrm>
          <a:prstGeom prst="rect">
            <a:avLst/>
          </a:prstGeom>
        </p:spPr>
        <p:txBody>
          <a:bodyPr vert="horz" wrap="square" lIns="0" tIns="149860" rIns="0" bIns="0" rtlCol="0">
            <a:spAutoFit/>
          </a:bodyPr>
          <a:lstStyle/>
          <a:p>
            <a:pPr>
              <a:buSzPct val="100000"/>
            </a:pPr>
            <a:r>
              <a:rPr lang="tr-TR" altLang="tr-TR" sz="2400" dirty="0" smtClean="0">
                <a:solidFill>
                  <a:srgbClr val="FF0000"/>
                </a:solidFill>
              </a:rPr>
              <a:t>            		</a:t>
            </a:r>
            <a:r>
              <a:rPr lang="tr-TR" altLang="tr-TR" sz="2400" b="1" dirty="0" smtClean="0">
                <a:solidFill>
                  <a:srgbClr val="FF0000"/>
                </a:solidFill>
              </a:rPr>
              <a:t>      2-Tarla </a:t>
            </a:r>
            <a:r>
              <a:rPr lang="tr-TR" altLang="tr-TR" sz="2400" b="1" dirty="0">
                <a:solidFill>
                  <a:srgbClr val="FF0000"/>
                </a:solidFill>
              </a:rPr>
              <a:t>içi Yağmurlama Sulama Sistemi</a:t>
            </a:r>
            <a:r>
              <a:rPr lang="tr-TR" altLang="tr-TR" sz="2400" b="1" dirty="0">
                <a:solidFill>
                  <a:srgbClr val="009999"/>
                </a:solidFill>
              </a:rPr>
              <a:t> </a:t>
            </a:r>
          </a:p>
          <a:p>
            <a:pPr>
              <a:buSzPct val="100000"/>
            </a:pPr>
            <a:endParaRPr lang="tr-TR" altLang="tr-TR" sz="2400" b="1" dirty="0" smtClean="0">
              <a:solidFill>
                <a:srgbClr val="FF0000"/>
              </a:solidFill>
            </a:endParaRPr>
          </a:p>
          <a:p>
            <a:pPr algn="ctr">
              <a:buSzPct val="100000"/>
            </a:pPr>
            <a:endParaRPr lang="tr-TR" altLang="tr-TR" sz="2400"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r>
              <a:rPr lang="tr-TR" altLang="tr-TR" b="1" dirty="0" smtClean="0">
                <a:solidFill>
                  <a:srgbClr val="FF0000"/>
                </a:solidFill>
              </a:rPr>
              <a:t>MERSİN</a:t>
            </a:r>
            <a:r>
              <a:rPr lang="tr-TR" altLang="tr-TR" b="1" dirty="0">
                <a:solidFill>
                  <a:srgbClr val="FF0000"/>
                </a:solidFill>
              </a:rPr>
              <a:t/>
            </a:r>
            <a:br>
              <a:rPr lang="tr-TR" altLang="tr-TR" b="1" dirty="0">
                <a:solidFill>
                  <a:srgbClr val="FF0000"/>
                </a:solidFill>
              </a:rPr>
            </a:br>
            <a:r>
              <a:rPr lang="tr-TR" altLang="tr-TR" b="1" dirty="0">
                <a:solidFill>
                  <a:srgbClr val="FF0000"/>
                </a:solidFill>
              </a:rPr>
              <a:t>2022</a:t>
            </a: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8" name="Metin kutusu 7"/>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pic>
        <p:nvPicPr>
          <p:cNvPr id="6146" name="Picture 2" descr="C:\Users\Admin.M330001-0131\Desktop\thumbs_b_c_dbe36a1d64b22fe6ff277b6a855cd5b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8229600" cy="456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776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4492" y="925910"/>
            <a:ext cx="9461500" cy="4337085"/>
          </a:xfrm>
          <a:prstGeom prst="rect">
            <a:avLst/>
          </a:prstGeom>
        </p:spPr>
        <p:txBody>
          <a:bodyPr vert="horz" wrap="square" lIns="0" tIns="149860" rIns="0" bIns="0" rtlCol="0">
            <a:spAutoFit/>
          </a:bodyPr>
          <a:lstStyle/>
          <a:p>
            <a:pPr algn="ctr">
              <a:buSzPct val="100000"/>
            </a:pPr>
            <a:r>
              <a:rPr lang="tr-TR" altLang="tr-TR" sz="2800" b="1" dirty="0">
                <a:solidFill>
                  <a:srgbClr val="FF0000"/>
                </a:solidFill>
              </a:rPr>
              <a:t>3-Tarla içi Mikro Yağmurlama Sulama Sistemi</a:t>
            </a:r>
            <a:r>
              <a:rPr lang="tr-TR" altLang="tr-TR" sz="2800" b="1" dirty="0">
                <a:solidFill>
                  <a:srgbClr val="009999"/>
                </a:solidFill>
              </a:rPr>
              <a:t> </a:t>
            </a:r>
          </a:p>
          <a:p>
            <a:pPr algn="ctr">
              <a:buSzPct val="100000"/>
            </a:pPr>
            <a:r>
              <a:rPr lang="tr-TR" altLang="tr-TR" sz="4000" b="1" dirty="0">
                <a:solidFill>
                  <a:srgbClr val="000000"/>
                </a:solidFill>
              </a:rPr>
              <a:t>		</a:t>
            </a:r>
          </a:p>
          <a:p>
            <a:pPr>
              <a:buSzPct val="100000"/>
            </a:pPr>
            <a:r>
              <a:rPr lang="tr-TR" altLang="tr-TR" sz="2400" b="1" dirty="0">
                <a:solidFill>
                  <a:srgbClr val="FF0000"/>
                </a:solidFill>
              </a:rPr>
              <a:t>	      </a:t>
            </a:r>
            <a:endParaRPr lang="tr-TR" altLang="tr-TR" sz="2400" b="1" dirty="0" smtClean="0">
              <a:solidFill>
                <a:srgbClr val="FF0000"/>
              </a:solidFill>
            </a:endParaRPr>
          </a:p>
          <a:p>
            <a:pPr>
              <a:buSzPct val="100000"/>
            </a:pPr>
            <a:endParaRPr lang="tr-TR" altLang="tr-TR" sz="2400" b="1" dirty="0">
              <a:solidFill>
                <a:srgbClr val="FF0000"/>
              </a:solidFill>
            </a:endParaRPr>
          </a:p>
          <a:p>
            <a:pPr>
              <a:buSzPct val="100000"/>
            </a:pPr>
            <a:endParaRPr lang="tr-TR" altLang="tr-TR" sz="2400" b="1" dirty="0" smtClean="0">
              <a:solidFill>
                <a:srgbClr val="FF0000"/>
              </a:solidFill>
            </a:endParaRPr>
          </a:p>
          <a:p>
            <a:pPr>
              <a:buSzPct val="100000"/>
            </a:pPr>
            <a:endParaRPr lang="tr-TR" altLang="tr-TR" sz="2400"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r>
              <a:rPr lang="tr-TR" altLang="tr-TR" b="1" dirty="0" smtClean="0">
                <a:solidFill>
                  <a:srgbClr val="FF0000"/>
                </a:solidFill>
              </a:rPr>
              <a:t>MERSİN</a:t>
            </a:r>
            <a:r>
              <a:rPr lang="tr-TR" altLang="tr-TR" b="1" dirty="0">
                <a:solidFill>
                  <a:srgbClr val="FF0000"/>
                </a:solidFill>
              </a:rPr>
              <a:t/>
            </a:r>
            <a:br>
              <a:rPr lang="tr-TR" altLang="tr-TR" b="1" dirty="0">
                <a:solidFill>
                  <a:srgbClr val="FF0000"/>
                </a:solidFill>
              </a:rPr>
            </a:br>
            <a:r>
              <a:rPr lang="tr-TR" altLang="tr-TR" b="1" dirty="0">
                <a:solidFill>
                  <a:srgbClr val="FF0000"/>
                </a:solidFill>
              </a:rPr>
              <a:t>2022</a:t>
            </a: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9" name="Metin kutusu 8"/>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92" y="1657064"/>
            <a:ext cx="9461500" cy="47961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77620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4492" y="925910"/>
            <a:ext cx="9461500" cy="3783087"/>
          </a:xfrm>
          <a:prstGeom prst="rect">
            <a:avLst/>
          </a:prstGeom>
        </p:spPr>
        <p:txBody>
          <a:bodyPr vert="horz" wrap="square" lIns="0" tIns="149860" rIns="0" bIns="0" rtlCol="0">
            <a:spAutoFit/>
          </a:bodyPr>
          <a:lstStyle/>
          <a:p>
            <a:pPr algn="ctr">
              <a:buSzPct val="100000"/>
            </a:pPr>
            <a:r>
              <a:rPr lang="tr-TR" altLang="tr-TR" sz="2800" b="1" dirty="0">
                <a:solidFill>
                  <a:srgbClr val="FF0000"/>
                </a:solidFill>
              </a:rPr>
              <a:t>4-Tarla içi Yüzey altı Damlama Sulama Sistemi </a:t>
            </a:r>
            <a:r>
              <a:rPr lang="tr-TR" altLang="tr-TR" sz="2800" b="1" dirty="0">
                <a:solidFill>
                  <a:srgbClr val="000000"/>
                </a:solidFill>
              </a:rPr>
              <a:t> </a:t>
            </a:r>
          </a:p>
          <a:p>
            <a:pPr algn="ctr">
              <a:buSzPct val="100000"/>
            </a:pPr>
            <a:r>
              <a:rPr lang="tr-TR" altLang="tr-TR" sz="4000" b="1" dirty="0">
                <a:solidFill>
                  <a:srgbClr val="000000"/>
                </a:solidFill>
              </a:rPr>
              <a:t>		</a:t>
            </a:r>
          </a:p>
          <a:p>
            <a:pPr>
              <a:buSzPct val="100000"/>
            </a:pPr>
            <a:r>
              <a:rPr lang="tr-TR" altLang="tr-TR" sz="2400" b="1" dirty="0">
                <a:solidFill>
                  <a:srgbClr val="FF0000"/>
                </a:solidFill>
              </a:rPr>
              <a:t>	      </a:t>
            </a:r>
            <a:endParaRPr lang="tr-TR" altLang="tr-TR" sz="2400" b="1" dirty="0" smtClean="0">
              <a:solidFill>
                <a:srgbClr val="FF0000"/>
              </a:solidFill>
            </a:endParaRPr>
          </a:p>
          <a:p>
            <a:pPr>
              <a:buSzPct val="100000"/>
            </a:pPr>
            <a:endParaRPr lang="tr-TR" altLang="tr-TR" sz="2400" b="1" dirty="0">
              <a:solidFill>
                <a:srgbClr val="FF0000"/>
              </a:solidFill>
            </a:endParaRPr>
          </a:p>
          <a:p>
            <a:pPr>
              <a:buSzPct val="100000"/>
            </a:pPr>
            <a:endParaRPr lang="tr-TR" altLang="tr-TR" sz="2400" b="1" dirty="0" smtClean="0">
              <a:solidFill>
                <a:srgbClr val="FF0000"/>
              </a:solidFill>
            </a:endParaRPr>
          </a:p>
          <a:p>
            <a:pPr>
              <a:buSzPct val="100000"/>
            </a:pPr>
            <a:endParaRPr lang="tr-TR" altLang="tr-TR" sz="2400"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9" name="Metin kutusu 8"/>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28775"/>
            <a:ext cx="4195763" cy="46323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242" y="1603519"/>
            <a:ext cx="4317061" cy="461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7819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4492" y="925910"/>
            <a:ext cx="9461500" cy="3967753"/>
          </a:xfrm>
          <a:prstGeom prst="rect">
            <a:avLst/>
          </a:prstGeom>
        </p:spPr>
        <p:txBody>
          <a:bodyPr vert="horz" wrap="square" lIns="0" tIns="149860" rIns="0" bIns="0" rtlCol="0">
            <a:spAutoFit/>
          </a:bodyPr>
          <a:lstStyle/>
          <a:p>
            <a:pPr algn="ctr">
              <a:buSzPct val="100000"/>
            </a:pPr>
            <a:r>
              <a:rPr lang="tr-TR" altLang="tr-TR" sz="3200" b="1" dirty="0">
                <a:solidFill>
                  <a:srgbClr val="FF0000"/>
                </a:solidFill>
              </a:rPr>
              <a:t>5-Lineer veya Center </a:t>
            </a:r>
            <a:r>
              <a:rPr lang="tr-TR" altLang="tr-TR" sz="3200" b="1" dirty="0" smtClean="0">
                <a:solidFill>
                  <a:srgbClr val="FF0000"/>
                </a:solidFill>
              </a:rPr>
              <a:t>Pivot Sulama </a:t>
            </a:r>
            <a:r>
              <a:rPr lang="tr-TR" altLang="tr-TR" sz="3200" b="1" dirty="0">
                <a:solidFill>
                  <a:srgbClr val="FF0000"/>
                </a:solidFill>
              </a:rPr>
              <a:t>Sistemi</a:t>
            </a:r>
            <a:r>
              <a:rPr lang="tr-TR" altLang="tr-TR" sz="3200" b="1" dirty="0">
                <a:solidFill>
                  <a:srgbClr val="000000"/>
                </a:solidFill>
              </a:rPr>
              <a:t> </a:t>
            </a:r>
          </a:p>
          <a:p>
            <a:pPr algn="ctr">
              <a:buSzPct val="100000"/>
            </a:pPr>
            <a:r>
              <a:rPr lang="tr-TR" altLang="tr-TR" sz="4000" b="1" dirty="0">
                <a:solidFill>
                  <a:srgbClr val="000000"/>
                </a:solidFill>
              </a:rPr>
              <a:t>		</a:t>
            </a:r>
          </a:p>
          <a:p>
            <a:pPr>
              <a:buSzPct val="100000"/>
            </a:pPr>
            <a:r>
              <a:rPr lang="tr-TR" altLang="tr-TR" sz="2400" b="1" dirty="0">
                <a:solidFill>
                  <a:srgbClr val="FF0000"/>
                </a:solidFill>
              </a:rPr>
              <a:t>	      </a:t>
            </a:r>
            <a:endParaRPr lang="tr-TR" altLang="tr-TR" sz="2400" b="1" dirty="0" smtClean="0">
              <a:solidFill>
                <a:srgbClr val="FF0000"/>
              </a:solidFill>
            </a:endParaRPr>
          </a:p>
          <a:p>
            <a:pPr>
              <a:buSzPct val="100000"/>
            </a:pPr>
            <a:endParaRPr lang="tr-TR" altLang="tr-TR" sz="2400" b="1" dirty="0">
              <a:solidFill>
                <a:srgbClr val="FF0000"/>
              </a:solidFill>
            </a:endParaRPr>
          </a:p>
          <a:p>
            <a:pPr>
              <a:buSzPct val="100000"/>
            </a:pPr>
            <a:endParaRPr lang="tr-TR" altLang="tr-TR" sz="2400" b="1" dirty="0" smtClean="0">
              <a:solidFill>
                <a:srgbClr val="FF0000"/>
              </a:solidFill>
            </a:endParaRPr>
          </a:p>
          <a:p>
            <a:pPr>
              <a:buSzPct val="100000"/>
            </a:pPr>
            <a:endParaRPr lang="tr-TR" altLang="tr-TR" sz="2400"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9" name="Metin kutusu 8"/>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0" y="2038923"/>
            <a:ext cx="4260850" cy="35316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descr="C:\Users\Admin.M330001-0131\Desktop\9-1024x6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38922"/>
            <a:ext cx="4279442" cy="353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65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4492" y="925910"/>
            <a:ext cx="9461500" cy="4398640"/>
          </a:xfrm>
          <a:prstGeom prst="rect">
            <a:avLst/>
          </a:prstGeom>
        </p:spPr>
        <p:txBody>
          <a:bodyPr vert="horz" wrap="square" lIns="0" tIns="149860" rIns="0" bIns="0" rtlCol="0">
            <a:spAutoFit/>
          </a:bodyPr>
          <a:lstStyle/>
          <a:p>
            <a:pPr algn="ctr">
              <a:buSzPct val="100000"/>
            </a:pPr>
            <a:r>
              <a:rPr lang="tr-TR" altLang="tr-TR" sz="3200" b="1" dirty="0">
                <a:solidFill>
                  <a:srgbClr val="FF0000"/>
                </a:solidFill>
              </a:rPr>
              <a:t>6-Tamburlu Sulama Sistemi</a:t>
            </a:r>
          </a:p>
          <a:p>
            <a:pPr algn="ctr">
              <a:buSzPct val="100000"/>
            </a:pPr>
            <a:r>
              <a:rPr lang="tr-TR" altLang="tr-TR" sz="4000" b="1" dirty="0">
                <a:solidFill>
                  <a:srgbClr val="000000"/>
                </a:solidFill>
              </a:rPr>
              <a:t>		</a:t>
            </a:r>
          </a:p>
          <a:p>
            <a:pPr>
              <a:buSzPct val="100000"/>
            </a:pPr>
            <a:r>
              <a:rPr lang="tr-TR" altLang="tr-TR" sz="2400" b="1" dirty="0">
                <a:solidFill>
                  <a:srgbClr val="FF0000"/>
                </a:solidFill>
              </a:rPr>
              <a:t>	      </a:t>
            </a:r>
            <a:endParaRPr lang="tr-TR" altLang="tr-TR" sz="2400" b="1" dirty="0" smtClean="0">
              <a:solidFill>
                <a:srgbClr val="FF0000"/>
              </a:solidFill>
            </a:endParaRPr>
          </a:p>
          <a:p>
            <a:pPr>
              <a:buSzPct val="100000"/>
            </a:pPr>
            <a:endParaRPr lang="tr-TR" altLang="tr-TR" sz="2400" b="1" dirty="0">
              <a:solidFill>
                <a:srgbClr val="FF0000"/>
              </a:solidFill>
            </a:endParaRPr>
          </a:p>
          <a:p>
            <a:pPr>
              <a:buSzPct val="100000"/>
            </a:pPr>
            <a:endParaRPr lang="tr-TR" altLang="tr-TR" sz="2400" b="1" dirty="0" smtClean="0">
              <a:solidFill>
                <a:srgbClr val="FF0000"/>
              </a:solidFill>
            </a:endParaRPr>
          </a:p>
          <a:p>
            <a:pPr>
              <a:buSzPct val="100000"/>
            </a:pPr>
            <a:endParaRPr lang="tr-TR" altLang="tr-TR" sz="2400"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endParaRPr lang="tr-TR" altLang="tr-TR" b="1" dirty="0" smtClean="0">
              <a:solidFill>
                <a:srgbClr val="FF0000"/>
              </a:solidFill>
            </a:endParaRPr>
          </a:p>
          <a:p>
            <a:pPr algn="ctr">
              <a:buSzPct val="100000"/>
            </a:pPr>
            <a:endParaRPr lang="tr-TR" altLang="tr-TR" b="1" dirty="0">
              <a:solidFill>
                <a:srgbClr val="FF0000"/>
              </a:solidFill>
            </a:endParaRPr>
          </a:p>
          <a:p>
            <a:pPr algn="ctr">
              <a:buSzPct val="100000"/>
            </a:pPr>
            <a:r>
              <a:rPr lang="tr-TR" altLang="tr-TR" b="1" dirty="0" smtClean="0">
                <a:solidFill>
                  <a:srgbClr val="FF0000"/>
                </a:solidFill>
              </a:rPr>
              <a:t>MERSİN</a:t>
            </a:r>
            <a:r>
              <a:rPr lang="tr-TR" altLang="tr-TR" b="1" dirty="0">
                <a:solidFill>
                  <a:srgbClr val="FF0000"/>
                </a:solidFill>
              </a:rPr>
              <a:t/>
            </a:r>
            <a:br>
              <a:rPr lang="tr-TR" altLang="tr-TR" b="1" dirty="0">
                <a:solidFill>
                  <a:srgbClr val="FF0000"/>
                </a:solidFill>
              </a:rPr>
            </a:br>
            <a:r>
              <a:rPr lang="tr-TR" altLang="tr-TR" b="1" dirty="0">
                <a:solidFill>
                  <a:srgbClr val="FF0000"/>
                </a:solidFill>
              </a:rPr>
              <a:t>2022</a:t>
            </a:r>
          </a:p>
        </p:txBody>
      </p:sp>
      <p:sp>
        <p:nvSpPr>
          <p:cNvPr id="7" name="object 7"/>
          <p:cNvSpPr txBox="1">
            <a:spLocks noGrp="1"/>
          </p:cNvSpPr>
          <p:nvPr>
            <p:ph type="ftr" sz="quarter" idx="5"/>
          </p:nvPr>
        </p:nvSpPr>
        <p:spPr>
          <a:prstGeom prst="rect">
            <a:avLst/>
          </a:prstGeom>
        </p:spPr>
        <p:txBody>
          <a:bodyPr vert="horz" wrap="square" lIns="0" tIns="12700" rIns="0" bIns="0" rtlCol="0">
            <a:spAutoFit/>
          </a:bodyPr>
          <a:lstStyle/>
          <a:p>
            <a:pPr marL="12700">
              <a:lnSpc>
                <a:spcPct val="100000"/>
              </a:lnSpc>
              <a:spcBef>
                <a:spcPts val="100"/>
              </a:spcBef>
            </a:pPr>
            <a:r>
              <a:rPr spc="-5" dirty="0"/>
              <a:t>MERSİN İL </a:t>
            </a:r>
            <a:r>
              <a:rPr dirty="0"/>
              <a:t>TARIM </a:t>
            </a:r>
            <a:r>
              <a:rPr spc="-5" dirty="0"/>
              <a:t>VE </a:t>
            </a:r>
            <a:r>
              <a:rPr dirty="0"/>
              <a:t>ORMAN</a:t>
            </a:r>
            <a:r>
              <a:rPr spc="-120" dirty="0"/>
              <a:t> </a:t>
            </a:r>
            <a:r>
              <a:rPr spc="-5" dirty="0"/>
              <a:t>MÜDÜRLÜĞÜ</a:t>
            </a:r>
          </a:p>
        </p:txBody>
      </p:sp>
      <p:sp>
        <p:nvSpPr>
          <p:cNvPr id="9" name="Metin kutusu 8"/>
          <p:cNvSpPr txBox="1"/>
          <p:nvPr/>
        </p:nvSpPr>
        <p:spPr>
          <a:xfrm>
            <a:off x="1524000" y="229550"/>
            <a:ext cx="7848600" cy="707886"/>
          </a:xfrm>
          <a:prstGeom prst="rect">
            <a:avLst/>
          </a:prstGeom>
          <a:noFill/>
        </p:spPr>
        <p:txBody>
          <a:bodyPr wrap="square" rtlCol="0">
            <a:spAutoFit/>
          </a:bodyPr>
          <a:lstStyle/>
          <a:p>
            <a:pPr algn="ctr">
              <a:buSzPct val="100000"/>
            </a:pPr>
            <a:r>
              <a:rPr lang="tr-TR" altLang="tr-TR" sz="2000" b="1" dirty="0">
                <a:solidFill>
                  <a:schemeClr val="bg1"/>
                </a:solidFill>
              </a:rPr>
              <a:t>KIRSAL KALKINMA </a:t>
            </a:r>
            <a:r>
              <a:rPr lang="tr-TR" altLang="tr-TR" sz="2000" b="1" dirty="0" smtClean="0">
                <a:solidFill>
                  <a:schemeClr val="bg1"/>
                </a:solidFill>
              </a:rPr>
              <a:t>YATIRIMLARININ  DESTEKLENMESİ </a:t>
            </a:r>
          </a:p>
          <a:p>
            <a:pPr algn="ctr">
              <a:buSzPct val="100000"/>
            </a:pPr>
            <a:r>
              <a:rPr lang="tr-TR" altLang="tr-TR" sz="2000" b="1" dirty="0" smtClean="0">
                <a:solidFill>
                  <a:schemeClr val="bg1"/>
                </a:solidFill>
              </a:rPr>
              <a:t>PROGRAMI</a:t>
            </a:r>
            <a:endParaRPr lang="tr-TR" altLang="tr-TR" sz="2000" b="1" dirty="0">
              <a:solidFill>
                <a:schemeClr val="bg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89138"/>
            <a:ext cx="7715250" cy="441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14053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TotalTime>
  <Words>1871</Words>
  <Application>Microsoft Office PowerPoint</Application>
  <PresentationFormat>A4 Kağıt (210x297 mm)</PresentationFormat>
  <Paragraphs>383</Paragraphs>
  <Slides>48</Slides>
  <Notes>25</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İl Müdürlüğümüz ile Hibe sözleşmesinin imzalanmasından sonra,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Mahitap Duygu DİKBAŞ</dc:creator>
  <cp:lastModifiedBy>PC</cp:lastModifiedBy>
  <cp:revision>124</cp:revision>
  <dcterms:created xsi:type="dcterms:W3CDTF">2020-06-22T11:37:11Z</dcterms:created>
  <dcterms:modified xsi:type="dcterms:W3CDTF">2024-01-18T07:16:26Z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2019-04-12T00:00:00Z</vt:filetime>
  </property>
  <property fmtid="{D5CDD505-2E9C-101B-9397-08002B2CF9AE}" pid="3" name="Creator">
    <vt:lpwstr>Microsoft® PowerPoint® 2010</vt:lpwstr>
  </property>
  <property fmtid="{D5CDD505-2E9C-101B-9397-08002B2CF9AE}" pid="4" name="LastSaved">
    <vt:filetime>2020-06-22T00:00:00Z</vt:filetime>
  </property>
</Properties>
</file>