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43" r:id="rId2"/>
    <p:sldId id="470" r:id="rId3"/>
    <p:sldId id="471" r:id="rId4"/>
    <p:sldId id="472" r:id="rId5"/>
    <p:sldId id="473" r:id="rId6"/>
    <p:sldId id="474" r:id="rId7"/>
    <p:sldId id="475" r:id="rId8"/>
    <p:sldId id="476" r:id="rId9"/>
    <p:sldId id="467" r:id="rId10"/>
    <p:sldId id="469" r:id="rId11"/>
    <p:sldId id="356" r:id="rId12"/>
    <p:sldId id="357" r:id="rId13"/>
    <p:sldId id="355" r:id="rId14"/>
    <p:sldId id="484" r:id="rId15"/>
    <p:sldId id="485" r:id="rId16"/>
    <p:sldId id="486" r:id="rId17"/>
    <p:sldId id="428" r:id="rId18"/>
    <p:sldId id="361" r:id="rId19"/>
    <p:sldId id="395" r:id="rId20"/>
    <p:sldId id="400" r:id="rId21"/>
    <p:sldId id="406" r:id="rId22"/>
    <p:sldId id="409" r:id="rId23"/>
    <p:sldId id="413" r:id="rId24"/>
    <p:sldId id="415" r:id="rId25"/>
    <p:sldId id="420" r:id="rId26"/>
    <p:sldId id="422" r:id="rId27"/>
    <p:sldId id="424" r:id="rId28"/>
    <p:sldId id="425" r:id="rId29"/>
    <p:sldId id="477" r:id="rId30"/>
    <p:sldId id="478" r:id="rId31"/>
    <p:sldId id="479" r:id="rId32"/>
    <p:sldId id="480" r:id="rId33"/>
    <p:sldId id="481" r:id="rId34"/>
    <p:sldId id="358" r:id="rId35"/>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Başlıksız Bölüm" id="{1ABF876B-C480-482A-B346-D7DD330C7628}">
          <p14:sldIdLst>
            <p14:sldId id="343"/>
            <p14:sldId id="352"/>
            <p14:sldId id="349"/>
            <p14:sldId id="350"/>
            <p14:sldId id="351"/>
            <p14:sldId id="354"/>
            <p14:sldId id="35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CACD4"/>
    <a:srgbClr val="8BD1E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629" autoAdjust="0"/>
  </p:normalViewPr>
  <p:slideViewPr>
    <p:cSldViewPr>
      <p:cViewPr>
        <p:scale>
          <a:sx n="80" d="100"/>
          <a:sy n="80" d="100"/>
        </p:scale>
        <p:origin x="-2514" y="-7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11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725262C-DBCB-4985-BB3B-498B51C602D4}" type="datetimeFigureOut">
              <a:rPr lang="tr-TR" smtClean="0"/>
              <a:pPr/>
              <a:t>22.01.2020</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8B85613-FFD6-42A0-815B-CC323E8FC309}" type="slidenum">
              <a:rPr lang="tr-TR" smtClean="0"/>
              <a:pPr/>
              <a:t>‹#›</a:t>
            </a:fld>
            <a:endParaRPr lang="tr-TR"/>
          </a:p>
        </p:txBody>
      </p:sp>
    </p:spTree>
    <p:extLst>
      <p:ext uri="{BB962C8B-B14F-4D97-AF65-F5344CB8AC3E}">
        <p14:creationId xmlns="" xmlns:p14="http://schemas.microsoft.com/office/powerpoint/2010/main" val="2465575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aşlık Slaydı">
    <p:spTree>
      <p:nvGrpSpPr>
        <p:cNvPr id="1" name=""/>
        <p:cNvGrpSpPr/>
        <p:nvPr/>
      </p:nvGrpSpPr>
      <p:grpSpPr>
        <a:xfrm>
          <a:off x="0" y="0"/>
          <a:ext cx="0" cy="0"/>
          <a:chOff x="0" y="0"/>
          <a:chExt cx="0" cy="0"/>
        </a:xfrm>
      </p:grpSpPr>
      <p:sp>
        <p:nvSpPr>
          <p:cNvPr id="4" name="3 Veri Yer Tutucusu"/>
          <p:cNvSpPr>
            <a:spLocks noGrp="1"/>
          </p:cNvSpPr>
          <p:nvPr>
            <p:ph type="dt" sz="half" idx="10"/>
          </p:nvPr>
        </p:nvSpPr>
        <p:spPr>
          <a:xfrm>
            <a:off x="457200" y="6356350"/>
            <a:ext cx="2133600" cy="365125"/>
          </a:xfrm>
          <a:prstGeom prst="rect">
            <a:avLst/>
          </a:prstGeom>
        </p:spPr>
        <p:txBody>
          <a:bodyPr/>
          <a:lstStyle/>
          <a:p>
            <a:fld id="{8510516A-3603-4678-B314-C6F72CD235DF}" type="datetimeFigureOut">
              <a:rPr lang="tr-TR" smtClean="0"/>
              <a:pPr/>
              <a:t>22.01.2020</a:t>
            </a:fld>
            <a:endParaRPr lang="tr-T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3A69892-4060-42EE-ABB5-BEF9899617DD}" type="slidenum">
              <a:rPr lang="tr-TR" smtClean="0"/>
              <a:pPr/>
              <a:t>‹#›</a:t>
            </a:fld>
            <a:endParaRPr lang="tr-TR"/>
          </a:p>
        </p:txBody>
      </p:sp>
      <p:pic>
        <p:nvPicPr>
          <p:cNvPr id="7" name="9 Resim" descr="sagliklogo.png"/>
          <p:cNvPicPr>
            <a:picLocks noChangeAspect="1"/>
          </p:cNvPicPr>
          <p:nvPr/>
        </p:nvPicPr>
        <p:blipFill>
          <a:blip r:embed="rId3" cstate="print"/>
          <a:stretch>
            <a:fillRect/>
          </a:stretch>
        </p:blipFill>
        <p:spPr>
          <a:xfrm>
            <a:off x="266361" y="146248"/>
            <a:ext cx="795668" cy="834480"/>
          </a:xfrm>
          <a:prstGeom prst="rect">
            <a:avLst/>
          </a:prstGeom>
        </p:spPr>
      </p:pic>
      <p:sp>
        <p:nvSpPr>
          <p:cNvPr id="8" name="10 Metin kutusu"/>
          <p:cNvSpPr txBox="1"/>
          <p:nvPr/>
        </p:nvSpPr>
        <p:spPr>
          <a:xfrm>
            <a:off x="971600" y="188640"/>
            <a:ext cx="6264696" cy="646331"/>
          </a:xfrm>
          <a:prstGeom prst="rect">
            <a:avLst/>
          </a:prstGeom>
          <a:noFill/>
        </p:spPr>
        <p:txBody>
          <a:bodyPr wrap="square" rtlCol="0">
            <a:spAutoFit/>
          </a:bodyPr>
          <a:lstStyle/>
          <a:p>
            <a:r>
              <a:rPr lang="tr-TR" dirty="0"/>
              <a:t>T.C. Sağlık Bakanlığı</a:t>
            </a:r>
          </a:p>
          <a:p>
            <a:r>
              <a:rPr lang="tr-TR" b="1" dirty="0">
                <a:latin typeface="Arial" pitchFamily="34" charset="0"/>
                <a:cs typeface="Arial" pitchFamily="34" charset="0"/>
              </a:rPr>
              <a:t>Türkiye</a:t>
            </a:r>
            <a:r>
              <a:rPr lang="tr-TR" b="1" baseline="0" dirty="0">
                <a:latin typeface="Arial" pitchFamily="34" charset="0"/>
                <a:cs typeface="Arial" pitchFamily="34" charset="0"/>
              </a:rPr>
              <a:t> Halk Sağlığı Kurumu</a:t>
            </a:r>
            <a:endParaRPr lang="tr-TR" b="1" dirty="0">
              <a:latin typeface="Arial" pitchFamily="34" charset="0"/>
              <a:cs typeface="Arial" pitchFamily="34" charset="0"/>
            </a:endParaRPr>
          </a:p>
        </p:txBody>
      </p:sp>
      <p:sp>
        <p:nvSpPr>
          <p:cNvPr id="9" name="12 Dikdörtgen"/>
          <p:cNvSpPr/>
          <p:nvPr/>
        </p:nvSpPr>
        <p:spPr>
          <a:xfrm>
            <a:off x="1115616" y="836712"/>
            <a:ext cx="7488832" cy="7200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Tree>
  </p:cSld>
  <p:clrMapOvr>
    <a:masterClrMapping/>
  </p:clrMapOvr>
  <p:transition spd="med">
    <p:cover dir="rd"/>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2 Dikey Metin Yer Tutucusu"/>
          <p:cNvSpPr>
            <a:spLocks noGrp="1"/>
          </p:cNvSpPr>
          <p:nvPr>
            <p:ph type="body" orient="vert" idx="1"/>
          </p:nvPr>
        </p:nvSpPr>
        <p:spPr>
          <a:xfrm>
            <a:off x="457200" y="1600200"/>
            <a:ext cx="8229600" cy="4525963"/>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8510516A-3603-4678-B314-C6F72CD235DF}" type="datetimeFigureOut">
              <a:rPr lang="tr-TR" smtClean="0"/>
              <a:pPr/>
              <a:t>22.01.2020</a:t>
            </a:fld>
            <a:endParaRPr lang="tr-T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3A69892-4060-42EE-ABB5-BEF9899617DD}" type="slidenum">
              <a:rPr lang="tr-TR" smtClean="0"/>
              <a:pPr/>
              <a:t>‹#›</a:t>
            </a:fld>
            <a:endParaRPr lang="tr-TR"/>
          </a:p>
        </p:txBody>
      </p:sp>
    </p:spTree>
  </p:cSld>
  <p:clrMapOvr>
    <a:masterClrMapping/>
  </p:clrMapOvr>
  <p:transition spd="med">
    <p:cover dir="rd"/>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a:prstGeom prst="rect">
            <a:avLst/>
          </a:prstGeo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8510516A-3603-4678-B314-C6F72CD235DF}" type="datetimeFigureOut">
              <a:rPr lang="tr-TR" smtClean="0"/>
              <a:pPr/>
              <a:t>22.01.2020</a:t>
            </a:fld>
            <a:endParaRPr lang="tr-T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3A69892-4060-42EE-ABB5-BEF9899617DD}" type="slidenum">
              <a:rPr lang="tr-TR" smtClean="0"/>
              <a:pPr/>
              <a:t>‹#›</a:t>
            </a:fld>
            <a:endParaRPr lang="tr-TR"/>
          </a:p>
        </p:txBody>
      </p:sp>
    </p:spTree>
  </p:cSld>
  <p:clrMapOvr>
    <a:masterClrMapping/>
  </p:clrMapOvr>
  <p:transition spd="med">
    <p:cover dir="rd"/>
    <p:sndAc>
      <p:stSnd>
        <p:snd r:embed="rId1" name="click.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13B0D08-86E9-4565-8DBD-8C7883D69B87}" type="datetimeFigureOut">
              <a:rPr lang="tr-TR" smtClean="0"/>
              <a:pPr/>
              <a:t>22.01.2020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CB39FF4-4A82-4D67-A1E0-8D967072174A}" type="slidenum">
              <a:rPr lang="tr-TR" smtClean="0"/>
              <a:pPr/>
              <a:t>‹#›</a:t>
            </a:fld>
            <a:endParaRPr lang="tr-TR"/>
          </a:p>
        </p:txBody>
      </p:sp>
    </p:spTree>
    <p:extLst>
      <p:ext uri="{BB962C8B-B14F-4D97-AF65-F5344CB8AC3E}">
        <p14:creationId xmlns="" xmlns:p14="http://schemas.microsoft.com/office/powerpoint/2010/main" val="81721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2 İçerik Yer Tutucusu"/>
          <p:cNvSpPr>
            <a:spLocks noGrp="1"/>
          </p:cNvSpPr>
          <p:nvPr>
            <p:ph idx="1"/>
          </p:nvPr>
        </p:nvSpPr>
        <p:spPr>
          <a:xfrm>
            <a:off x="457200" y="1600200"/>
            <a:ext cx="8229600" cy="4525963"/>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8510516A-3603-4678-B314-C6F72CD235DF}" type="datetimeFigureOut">
              <a:rPr lang="tr-TR" smtClean="0"/>
              <a:pPr/>
              <a:t>22.01.2020</a:t>
            </a:fld>
            <a:endParaRPr lang="tr-T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3A69892-4060-42EE-ABB5-BEF9899617DD}" type="slidenum">
              <a:rPr lang="tr-TR" smtClean="0"/>
              <a:pPr/>
              <a:t>‹#›</a:t>
            </a:fld>
            <a:endParaRPr lang="tr-TR"/>
          </a:p>
        </p:txBody>
      </p:sp>
    </p:spTree>
  </p:cSld>
  <p:clrMapOvr>
    <a:masterClrMapping/>
  </p:clrMapOvr>
  <p:transition spd="med">
    <p:cover dir="rd"/>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8510516A-3603-4678-B314-C6F72CD235DF}" type="datetimeFigureOut">
              <a:rPr lang="tr-TR" smtClean="0"/>
              <a:pPr/>
              <a:t>22.01.2020</a:t>
            </a:fld>
            <a:endParaRPr lang="tr-T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3A69892-4060-42EE-ABB5-BEF9899617DD}" type="slidenum">
              <a:rPr lang="tr-TR" smtClean="0"/>
              <a:pPr/>
              <a:t>‹#›</a:t>
            </a:fld>
            <a:endParaRPr lang="tr-TR"/>
          </a:p>
        </p:txBody>
      </p:sp>
    </p:spTree>
  </p:cSld>
  <p:clrMapOvr>
    <a:masterClrMapping/>
  </p:clrMapOvr>
  <p:transition spd="med">
    <p:cover dir="rd"/>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8510516A-3603-4678-B314-C6F72CD235DF}" type="datetimeFigureOut">
              <a:rPr lang="tr-TR" smtClean="0"/>
              <a:pPr/>
              <a:t>22.01.2020</a:t>
            </a:fld>
            <a:endParaRPr lang="tr-TR"/>
          </a:p>
        </p:txBody>
      </p:sp>
      <p:sp>
        <p:nvSpPr>
          <p:cNvPr id="6" name="5 Altbilgi Yer Tutucusu"/>
          <p:cNvSpPr>
            <a:spLocks noGrp="1"/>
          </p:cNvSpPr>
          <p:nvPr>
            <p:ph type="ftr" sz="quarter" idx="11"/>
          </p:nvPr>
        </p:nvSpPr>
        <p:spPr>
          <a:xfrm>
            <a:off x="3124200" y="6356350"/>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3A69892-4060-42EE-ABB5-BEF9899617DD}" type="slidenum">
              <a:rPr lang="tr-TR" smtClean="0"/>
              <a:pPr/>
              <a:t>‹#›</a:t>
            </a:fld>
            <a:endParaRPr lang="tr-TR"/>
          </a:p>
        </p:txBody>
      </p:sp>
    </p:spTree>
  </p:cSld>
  <p:clrMapOvr>
    <a:masterClrMapping/>
  </p:clrMapOvr>
  <p:transition spd="med">
    <p:cover dir="rd"/>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a:xfrm>
            <a:off x="457200" y="6356350"/>
            <a:ext cx="2133600" cy="365125"/>
          </a:xfrm>
          <a:prstGeom prst="rect">
            <a:avLst/>
          </a:prstGeom>
        </p:spPr>
        <p:txBody>
          <a:bodyPr/>
          <a:lstStyle/>
          <a:p>
            <a:fld id="{8510516A-3603-4678-B314-C6F72CD235DF}" type="datetimeFigureOut">
              <a:rPr lang="tr-TR" smtClean="0"/>
              <a:pPr/>
              <a:t>22.01.2020</a:t>
            </a:fld>
            <a:endParaRPr lang="tr-TR"/>
          </a:p>
        </p:txBody>
      </p:sp>
      <p:sp>
        <p:nvSpPr>
          <p:cNvPr id="8" name="7 Altbilgi Yer Tutucusu"/>
          <p:cNvSpPr>
            <a:spLocks noGrp="1"/>
          </p:cNvSpPr>
          <p:nvPr>
            <p:ph type="ftr" sz="quarter" idx="11"/>
          </p:nvPr>
        </p:nvSpPr>
        <p:spPr>
          <a:xfrm>
            <a:off x="3124200" y="6356350"/>
            <a:ext cx="2895600" cy="365125"/>
          </a:xfrm>
          <a:prstGeom prst="rect">
            <a:avLst/>
          </a:prstGeom>
        </p:spPr>
        <p:txBody>
          <a:bodyPr/>
          <a:lstStyle/>
          <a:p>
            <a:endParaRPr lang="tr-TR"/>
          </a:p>
        </p:txBody>
      </p:sp>
      <p:sp>
        <p:nvSpPr>
          <p:cNvPr id="9" name="8 Slayt Numarası Yer Tutucusu"/>
          <p:cNvSpPr>
            <a:spLocks noGrp="1"/>
          </p:cNvSpPr>
          <p:nvPr>
            <p:ph type="sldNum" sz="quarter" idx="12"/>
          </p:nvPr>
        </p:nvSpPr>
        <p:spPr>
          <a:xfrm>
            <a:off x="6553200" y="6356350"/>
            <a:ext cx="2133600" cy="365125"/>
          </a:xfrm>
          <a:prstGeom prst="rect">
            <a:avLst/>
          </a:prstGeom>
        </p:spPr>
        <p:txBody>
          <a:bodyPr/>
          <a:lstStyle/>
          <a:p>
            <a:fld id="{73A69892-4060-42EE-ABB5-BEF9899617DD}" type="slidenum">
              <a:rPr lang="tr-TR" smtClean="0"/>
              <a:pPr/>
              <a:t>‹#›</a:t>
            </a:fld>
            <a:endParaRPr lang="tr-TR"/>
          </a:p>
        </p:txBody>
      </p:sp>
    </p:spTree>
  </p:cSld>
  <p:clrMapOvr>
    <a:masterClrMapping/>
  </p:clrMapOvr>
  <p:transition spd="med">
    <p:cover dir="rd"/>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2 Veri Yer Tutucusu"/>
          <p:cNvSpPr>
            <a:spLocks noGrp="1"/>
          </p:cNvSpPr>
          <p:nvPr>
            <p:ph type="dt" sz="half" idx="10"/>
          </p:nvPr>
        </p:nvSpPr>
        <p:spPr>
          <a:xfrm>
            <a:off x="457200" y="6356350"/>
            <a:ext cx="2133600" cy="365125"/>
          </a:xfrm>
          <a:prstGeom prst="rect">
            <a:avLst/>
          </a:prstGeom>
        </p:spPr>
        <p:txBody>
          <a:bodyPr/>
          <a:lstStyle/>
          <a:p>
            <a:fld id="{8510516A-3603-4678-B314-C6F72CD235DF}" type="datetimeFigureOut">
              <a:rPr lang="tr-TR" smtClean="0"/>
              <a:pPr/>
              <a:t>22.01.2020</a:t>
            </a:fld>
            <a:endParaRPr lang="tr-TR"/>
          </a:p>
        </p:txBody>
      </p:sp>
      <p:sp>
        <p:nvSpPr>
          <p:cNvPr id="4" name="3 Altbilgi Yer Tutucusu"/>
          <p:cNvSpPr>
            <a:spLocks noGrp="1"/>
          </p:cNvSpPr>
          <p:nvPr>
            <p:ph type="ftr" sz="quarter" idx="11"/>
          </p:nvPr>
        </p:nvSpPr>
        <p:spPr>
          <a:xfrm>
            <a:off x="3124200" y="6356350"/>
            <a:ext cx="2895600" cy="365125"/>
          </a:xfrm>
          <a:prstGeom prst="rect">
            <a:avLst/>
          </a:prstGeom>
        </p:spPr>
        <p:txBody>
          <a:bodyPr/>
          <a:lstStyle/>
          <a:p>
            <a:endParaRPr lang="tr-TR"/>
          </a:p>
        </p:txBody>
      </p:sp>
      <p:sp>
        <p:nvSpPr>
          <p:cNvPr id="5" name="4 Slayt Numarası Yer Tutucusu"/>
          <p:cNvSpPr>
            <a:spLocks noGrp="1"/>
          </p:cNvSpPr>
          <p:nvPr>
            <p:ph type="sldNum" sz="quarter" idx="12"/>
          </p:nvPr>
        </p:nvSpPr>
        <p:spPr>
          <a:xfrm>
            <a:off x="6553200" y="6356350"/>
            <a:ext cx="2133600" cy="365125"/>
          </a:xfrm>
          <a:prstGeom prst="rect">
            <a:avLst/>
          </a:prstGeom>
        </p:spPr>
        <p:txBody>
          <a:bodyPr/>
          <a:lstStyle/>
          <a:p>
            <a:fld id="{73A69892-4060-42EE-ABB5-BEF9899617DD}" type="slidenum">
              <a:rPr lang="tr-TR" smtClean="0"/>
              <a:pPr/>
              <a:t>‹#›</a:t>
            </a:fld>
            <a:endParaRPr lang="tr-TR"/>
          </a:p>
        </p:txBody>
      </p:sp>
    </p:spTree>
  </p:cSld>
  <p:clrMapOvr>
    <a:masterClrMapping/>
  </p:clrMapOvr>
  <p:transition spd="med">
    <p:cover dir="rd"/>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6356350"/>
            <a:ext cx="2133600" cy="365125"/>
          </a:xfrm>
          <a:prstGeom prst="rect">
            <a:avLst/>
          </a:prstGeom>
        </p:spPr>
        <p:txBody>
          <a:bodyPr/>
          <a:lstStyle/>
          <a:p>
            <a:fld id="{8510516A-3603-4678-B314-C6F72CD235DF}" type="datetimeFigureOut">
              <a:rPr lang="tr-TR" smtClean="0"/>
              <a:pPr/>
              <a:t>22.01.2020</a:t>
            </a:fld>
            <a:endParaRPr lang="tr-TR"/>
          </a:p>
        </p:txBody>
      </p:sp>
      <p:sp>
        <p:nvSpPr>
          <p:cNvPr id="3" name="2 Altbilgi Yer Tutucusu"/>
          <p:cNvSpPr>
            <a:spLocks noGrp="1"/>
          </p:cNvSpPr>
          <p:nvPr>
            <p:ph type="ftr" sz="quarter" idx="11"/>
          </p:nvPr>
        </p:nvSpPr>
        <p:spPr>
          <a:xfrm>
            <a:off x="3124200" y="6356350"/>
            <a:ext cx="2895600" cy="365125"/>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6356350"/>
            <a:ext cx="2133600" cy="365125"/>
          </a:xfrm>
          <a:prstGeom prst="rect">
            <a:avLst/>
          </a:prstGeom>
        </p:spPr>
        <p:txBody>
          <a:bodyPr/>
          <a:lstStyle/>
          <a:p>
            <a:fld id="{73A69892-4060-42EE-ABB5-BEF9899617DD}" type="slidenum">
              <a:rPr lang="tr-TR" smtClean="0"/>
              <a:pPr/>
              <a:t>‹#›</a:t>
            </a:fld>
            <a:endParaRPr lang="tr-TR"/>
          </a:p>
        </p:txBody>
      </p:sp>
    </p:spTree>
  </p:cSld>
  <p:clrMapOvr>
    <a:masterClrMapping/>
  </p:clrMapOvr>
  <p:transition spd="med">
    <p:cover dir="rd"/>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8510516A-3603-4678-B314-C6F72CD235DF}" type="datetimeFigureOut">
              <a:rPr lang="tr-TR" smtClean="0"/>
              <a:pPr/>
              <a:t>22.01.2020</a:t>
            </a:fld>
            <a:endParaRPr lang="tr-TR"/>
          </a:p>
        </p:txBody>
      </p:sp>
      <p:sp>
        <p:nvSpPr>
          <p:cNvPr id="6" name="5 Altbilgi Yer Tutucusu"/>
          <p:cNvSpPr>
            <a:spLocks noGrp="1"/>
          </p:cNvSpPr>
          <p:nvPr>
            <p:ph type="ftr" sz="quarter" idx="11"/>
          </p:nvPr>
        </p:nvSpPr>
        <p:spPr>
          <a:xfrm>
            <a:off x="3124200" y="6356350"/>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3A69892-4060-42EE-ABB5-BEF9899617DD}" type="slidenum">
              <a:rPr lang="tr-TR" smtClean="0"/>
              <a:pPr/>
              <a:t>‹#›</a:t>
            </a:fld>
            <a:endParaRPr lang="tr-TR"/>
          </a:p>
        </p:txBody>
      </p:sp>
    </p:spTree>
  </p:cSld>
  <p:clrMapOvr>
    <a:masterClrMapping/>
  </p:clrMapOvr>
  <p:transition spd="med">
    <p:cover dir="rd"/>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3 Metin Yer Tutucusu"/>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8510516A-3603-4678-B314-C6F72CD235DF}" type="datetimeFigureOut">
              <a:rPr lang="tr-TR" smtClean="0"/>
              <a:pPr/>
              <a:t>22.01.2020</a:t>
            </a:fld>
            <a:endParaRPr lang="tr-TR"/>
          </a:p>
        </p:txBody>
      </p:sp>
      <p:sp>
        <p:nvSpPr>
          <p:cNvPr id="6" name="5 Altbilgi Yer Tutucusu"/>
          <p:cNvSpPr>
            <a:spLocks noGrp="1"/>
          </p:cNvSpPr>
          <p:nvPr>
            <p:ph type="ftr" sz="quarter" idx="11"/>
          </p:nvPr>
        </p:nvSpPr>
        <p:spPr>
          <a:xfrm>
            <a:off x="3124200" y="6356350"/>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3A69892-4060-42EE-ABB5-BEF9899617DD}" type="slidenum">
              <a:rPr lang="tr-TR" smtClean="0"/>
              <a:pPr/>
              <a:t>‹#›</a:t>
            </a:fld>
            <a:endParaRPr lang="tr-TR"/>
          </a:p>
        </p:txBody>
      </p:sp>
    </p:spTree>
  </p:cSld>
  <p:clrMapOvr>
    <a:masterClrMapping/>
  </p:clrMapOvr>
  <p:transition spd="med">
    <p:cover dir="rd"/>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0516A-3603-4678-B314-C6F72CD235DF}" type="datetimeFigureOut">
              <a:rPr lang="tr-TR" smtClean="0"/>
              <a:pPr/>
              <a:t>22.01.2020</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69892-4060-42EE-ABB5-BEF9899617DD}" type="slidenum">
              <a:rPr lang="tr-TR" smtClean="0"/>
              <a:pPr/>
              <a:t>‹#›</a:t>
            </a:fld>
            <a:endParaRPr lang="tr-TR"/>
          </a:p>
        </p:txBody>
      </p:sp>
      <p:pic>
        <p:nvPicPr>
          <p:cNvPr id="7" name="9 Resim" descr="sagliklogo.png"/>
          <p:cNvPicPr>
            <a:picLocks noChangeAspect="1"/>
          </p:cNvPicPr>
          <p:nvPr/>
        </p:nvPicPr>
        <p:blipFill>
          <a:blip r:embed="rId14" cstate="print"/>
          <a:stretch>
            <a:fillRect/>
          </a:stretch>
        </p:blipFill>
        <p:spPr>
          <a:xfrm>
            <a:off x="266361" y="146248"/>
            <a:ext cx="795668" cy="834480"/>
          </a:xfrm>
          <a:prstGeom prst="rect">
            <a:avLst/>
          </a:prstGeom>
        </p:spPr>
      </p:pic>
      <p:sp>
        <p:nvSpPr>
          <p:cNvPr id="8" name="10 Metin kutusu"/>
          <p:cNvSpPr txBox="1"/>
          <p:nvPr/>
        </p:nvSpPr>
        <p:spPr>
          <a:xfrm>
            <a:off x="971600" y="188640"/>
            <a:ext cx="6264696" cy="646331"/>
          </a:xfrm>
          <a:prstGeom prst="rect">
            <a:avLst/>
          </a:prstGeom>
          <a:noFill/>
        </p:spPr>
        <p:txBody>
          <a:bodyPr wrap="square" rtlCol="0">
            <a:spAutoFit/>
          </a:bodyPr>
          <a:lstStyle/>
          <a:p>
            <a:r>
              <a:rPr lang="tr-TR" dirty="0"/>
              <a:t>T.C. Sağlık Bakanlığı</a:t>
            </a:r>
          </a:p>
          <a:p>
            <a:r>
              <a:rPr lang="tr-TR" b="1" dirty="0">
                <a:latin typeface="Arial" pitchFamily="34" charset="0"/>
                <a:cs typeface="Arial" pitchFamily="34" charset="0"/>
              </a:rPr>
              <a:t>Türkiye</a:t>
            </a:r>
            <a:r>
              <a:rPr lang="tr-TR" b="1" baseline="0" dirty="0">
                <a:latin typeface="Arial" pitchFamily="34" charset="0"/>
                <a:cs typeface="Arial" pitchFamily="34" charset="0"/>
              </a:rPr>
              <a:t> Halk Sağlığı Kurumu</a:t>
            </a:r>
            <a:endParaRPr lang="tr-TR" b="1" dirty="0">
              <a:latin typeface="Arial" pitchFamily="34" charset="0"/>
              <a:cs typeface="Arial" pitchFamily="34" charset="0"/>
            </a:endParaRPr>
          </a:p>
        </p:txBody>
      </p:sp>
      <p:sp>
        <p:nvSpPr>
          <p:cNvPr id="9" name="12 Dikdörtgen"/>
          <p:cNvSpPr/>
          <p:nvPr/>
        </p:nvSpPr>
        <p:spPr>
          <a:xfrm>
            <a:off x="1115616" y="836712"/>
            <a:ext cx="7488832" cy="7200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pic>
        <p:nvPicPr>
          <p:cNvPr id="10" name="11 Resim" descr="sagliklogo-1.png"/>
          <p:cNvPicPr>
            <a:picLocks noChangeAspect="1"/>
          </p:cNvPicPr>
          <p:nvPr/>
        </p:nvPicPr>
        <p:blipFill>
          <a:blip r:embed="rId15" cstate="print">
            <a:duotone>
              <a:schemeClr val="bg2">
                <a:shade val="45000"/>
                <a:satMod val="135000"/>
              </a:schemeClr>
              <a:prstClr val="white"/>
            </a:duotone>
            <a:lum bright="10000" contrast="10000"/>
          </a:blip>
          <a:srcRect l="11243" r="23197"/>
          <a:stretch>
            <a:fillRect/>
          </a:stretch>
        </p:blipFill>
        <p:spPr>
          <a:xfrm>
            <a:off x="6624736" y="116632"/>
            <a:ext cx="2519264" cy="665763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0" y="0"/>
            <a:ext cx="9144000" cy="1214422"/>
          </a:xfrm>
          <a:solidFill>
            <a:srgbClr val="8BD1E7"/>
          </a:solidFill>
        </p:spPr>
        <p:txBody>
          <a:bodyPr/>
          <a:lstStyle/>
          <a:p>
            <a:pPr algn="ctr"/>
            <a:r>
              <a:rPr lang="tr-TR" sz="1000" b="1" dirty="0" smtClean="0">
                <a:solidFill>
                  <a:schemeClr val="tx1">
                    <a:lumMod val="95000"/>
                    <a:lumOff val="5000"/>
                  </a:schemeClr>
                </a:solidFill>
              </a:rPr>
              <a:t/>
            </a:r>
            <a:br>
              <a:rPr lang="tr-TR" sz="1000" b="1" dirty="0" smtClean="0">
                <a:solidFill>
                  <a:schemeClr val="tx1">
                    <a:lumMod val="95000"/>
                    <a:lumOff val="5000"/>
                  </a:schemeClr>
                </a:solidFill>
              </a:rPr>
            </a:br>
            <a:r>
              <a:rPr lang="tr-TR" sz="1400" b="1" dirty="0" smtClean="0">
                <a:solidFill>
                  <a:schemeClr val="tx1">
                    <a:lumMod val="95000"/>
                    <a:lumOff val="5000"/>
                  </a:schemeClr>
                </a:solidFill>
                <a:latin typeface="Times New Roman" pitchFamily="18" charset="0"/>
                <a:cs typeface="Times New Roman" pitchFamily="18" charset="0"/>
              </a:rPr>
              <a:t>T.C</a:t>
            </a:r>
            <a:r>
              <a:rPr lang="tr-TR" sz="1400" b="1" dirty="0">
                <a:solidFill>
                  <a:schemeClr val="tx1">
                    <a:lumMod val="95000"/>
                    <a:lumOff val="5000"/>
                  </a:schemeClr>
                </a:solidFill>
                <a:latin typeface="Times New Roman" pitchFamily="18" charset="0"/>
                <a:cs typeface="Times New Roman" pitchFamily="18" charset="0"/>
              </a:rPr>
              <a:t>. </a:t>
            </a:r>
            <a:r>
              <a:rPr lang="tr-TR" sz="1400" b="1" dirty="0">
                <a:latin typeface="Times New Roman" pitchFamily="18" charset="0"/>
                <a:cs typeface="Times New Roman" pitchFamily="18" charset="0"/>
              </a:rPr>
              <a:t/>
            </a:r>
            <a:br>
              <a:rPr lang="tr-TR" sz="1400" b="1" dirty="0">
                <a:latin typeface="Times New Roman" pitchFamily="18" charset="0"/>
                <a:cs typeface="Times New Roman" pitchFamily="18" charset="0"/>
              </a:rPr>
            </a:br>
            <a:r>
              <a:rPr lang="tr-TR" sz="1400" b="1" dirty="0" smtClean="0">
                <a:latin typeface="Times New Roman" pitchFamily="18" charset="0"/>
                <a:cs typeface="Times New Roman" pitchFamily="18" charset="0"/>
              </a:rPr>
              <a:t>TARSUS KAYMAKAMLIĞI</a:t>
            </a:r>
            <a:br>
              <a:rPr lang="tr-TR" sz="1400" b="1"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İlçe Sağlık Müdürlüğü</a:t>
            </a:r>
            <a:r>
              <a:rPr lang="tr-TR" sz="1400" b="1" dirty="0">
                <a:latin typeface="Times New Roman" pitchFamily="18" charset="0"/>
                <a:cs typeface="Times New Roman" pitchFamily="18" charset="0"/>
              </a:rPr>
              <a:t/>
            </a:r>
            <a:br>
              <a:rPr lang="tr-TR" sz="1400" b="1" dirty="0">
                <a:latin typeface="Times New Roman" pitchFamily="18" charset="0"/>
                <a:cs typeface="Times New Roman" pitchFamily="18" charset="0"/>
              </a:rPr>
            </a:br>
            <a:r>
              <a:rPr lang="tr-TR" sz="1400" b="1" dirty="0">
                <a:latin typeface="Times New Roman" pitchFamily="18" charset="0"/>
                <a:cs typeface="Times New Roman" pitchFamily="18" charset="0"/>
              </a:rPr>
              <a:t>                   </a:t>
            </a:r>
            <a:br>
              <a:rPr lang="tr-TR" sz="1400" b="1" dirty="0">
                <a:latin typeface="Times New Roman" pitchFamily="18" charset="0"/>
                <a:cs typeface="Times New Roman" pitchFamily="18" charset="0"/>
              </a:rPr>
            </a:br>
            <a:endParaRPr lang="tr-TR" sz="1400" b="1" dirty="0">
              <a:latin typeface="Times New Roman" pitchFamily="18" charset="0"/>
              <a:cs typeface="Times New Roman" pitchFamily="18" charset="0"/>
            </a:endParaRPr>
          </a:p>
        </p:txBody>
      </p:sp>
      <p:pic>
        <p:nvPicPr>
          <p:cNvPr id="10" name="Resim 9">
            <a:extLst>
              <a:ext uri="{FF2B5EF4-FFF2-40B4-BE49-F238E27FC236}">
                <a16:creationId xmlns="" xmlns:a16="http://schemas.microsoft.com/office/drawing/2014/main" id="{6A93CAA4-81FC-40F1-A545-40ED30EC4DF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257885"/>
            <a:ext cx="969804" cy="972000"/>
          </a:xfrm>
          <a:prstGeom prst="rect">
            <a:avLst/>
          </a:prstGeom>
        </p:spPr>
      </p:pic>
      <p:sp>
        <p:nvSpPr>
          <p:cNvPr id="12" name="Dikdörtgen 11">
            <a:extLst>
              <a:ext uri="{FF2B5EF4-FFF2-40B4-BE49-F238E27FC236}">
                <a16:creationId xmlns="" xmlns:a16="http://schemas.microsoft.com/office/drawing/2014/main" id="{BE676FA4-D9B8-4735-B0D2-C93149712995}"/>
              </a:ext>
            </a:extLst>
          </p:cNvPr>
          <p:cNvSpPr/>
          <p:nvPr/>
        </p:nvSpPr>
        <p:spPr>
          <a:xfrm>
            <a:off x="1071538" y="2143116"/>
            <a:ext cx="7072362" cy="3170099"/>
          </a:xfrm>
          <a:prstGeom prst="rect">
            <a:avLst/>
          </a:prstGeom>
        </p:spPr>
        <p:txBody>
          <a:bodyPr wrap="square">
            <a:spAutoFit/>
          </a:bodyPr>
          <a:lstStyle/>
          <a:p>
            <a:pPr algn="ctr"/>
            <a:r>
              <a:rPr lang="tr-TR" sz="4000" b="1" dirty="0" smtClean="0">
                <a:latin typeface="Times New Roman" pitchFamily="18" charset="0"/>
                <a:cs typeface="Times New Roman" pitchFamily="18" charset="0"/>
              </a:rPr>
              <a:t>TARSUS BAĞIMLILIKLA MÜCADELE KOORDİNASYON KURULU DEĞERLENDİRME TOPLANTISI</a:t>
            </a:r>
            <a:endParaRPr lang="tr-TR" sz="40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61555655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0" y="0"/>
            <a:ext cx="9144000" cy="1214422"/>
          </a:xfrm>
          <a:solidFill>
            <a:schemeClr val="accent5">
              <a:lumMod val="60000"/>
              <a:lumOff val="40000"/>
            </a:schemeClr>
          </a:solidFill>
        </p:spPr>
        <p:txBody>
          <a:bodyPr/>
          <a:lstStyle/>
          <a:p>
            <a:pPr algn="ctr"/>
            <a:r>
              <a:rPr lang="tr-TR" sz="1000" b="1" dirty="0" smtClean="0">
                <a:solidFill>
                  <a:schemeClr val="tx1">
                    <a:lumMod val="95000"/>
                    <a:lumOff val="5000"/>
                  </a:schemeClr>
                </a:solidFill>
              </a:rPr>
              <a:t/>
            </a:r>
            <a:br>
              <a:rPr lang="tr-TR" sz="1000" b="1" dirty="0" smtClean="0">
                <a:solidFill>
                  <a:schemeClr val="tx1">
                    <a:lumMod val="95000"/>
                    <a:lumOff val="5000"/>
                  </a:schemeClr>
                </a:solidFill>
              </a:rPr>
            </a:br>
            <a:r>
              <a:rPr lang="tr-TR" sz="1400" b="1" dirty="0" smtClean="0">
                <a:solidFill>
                  <a:schemeClr val="tx1">
                    <a:lumMod val="95000"/>
                    <a:lumOff val="5000"/>
                  </a:schemeClr>
                </a:solidFill>
                <a:latin typeface="Times New Roman" pitchFamily="18" charset="0"/>
                <a:cs typeface="Times New Roman" pitchFamily="18" charset="0"/>
              </a:rPr>
              <a:t>T.C. </a:t>
            </a:r>
            <a:r>
              <a:rPr lang="tr-TR" sz="1400" dirty="0" smtClean="0">
                <a:latin typeface="Times New Roman" pitchFamily="18" charset="0"/>
                <a:cs typeface="Times New Roman" pitchFamily="18" charset="0"/>
              </a:rPr>
              <a:t/>
            </a:r>
            <a:br>
              <a:rPr lang="tr-TR" sz="1400"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TARSUS KAYMAKAMLIĞI</a:t>
            </a:r>
            <a:br>
              <a:rPr lang="tr-TR" sz="1400" b="1"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İlçe Sağlık Müdürlüğü </a:t>
            </a:r>
            <a:r>
              <a:rPr lang="tr-TR" sz="1400" b="1" dirty="0">
                <a:latin typeface="Times New Roman" pitchFamily="18" charset="0"/>
                <a:cs typeface="Times New Roman" pitchFamily="18" charset="0"/>
              </a:rPr>
              <a:t/>
            </a:r>
            <a:br>
              <a:rPr lang="tr-TR" sz="1400" b="1" dirty="0">
                <a:latin typeface="Times New Roman" pitchFamily="18" charset="0"/>
                <a:cs typeface="Times New Roman" pitchFamily="18" charset="0"/>
              </a:rPr>
            </a:br>
            <a:r>
              <a:rPr lang="tr-TR" sz="1200" dirty="0"/>
              <a:t/>
            </a:r>
            <a:br>
              <a:rPr lang="tr-TR" sz="1200" dirty="0"/>
            </a:br>
            <a:endParaRPr lang="tr-TR" sz="1200" dirty="0"/>
          </a:p>
        </p:txBody>
      </p:sp>
      <p:sp>
        <p:nvSpPr>
          <p:cNvPr id="7" name="Dikdörtgen 6"/>
          <p:cNvSpPr/>
          <p:nvPr/>
        </p:nvSpPr>
        <p:spPr>
          <a:xfrm>
            <a:off x="611560" y="2204864"/>
            <a:ext cx="7920880" cy="954107"/>
          </a:xfrm>
          <a:prstGeom prst="rect">
            <a:avLst/>
          </a:prstGeom>
        </p:spPr>
        <p:txBody>
          <a:bodyPr wrap="square">
            <a:spAutoFit/>
          </a:bodyPr>
          <a:lstStyle/>
          <a:p>
            <a:pPr algn="ctr"/>
            <a:endParaRPr lang="tr-TR" sz="2800" dirty="0"/>
          </a:p>
          <a:p>
            <a:pPr algn="ctr"/>
            <a:endParaRPr lang="tr-TR" sz="2800" dirty="0"/>
          </a:p>
        </p:txBody>
      </p:sp>
      <p:pic>
        <p:nvPicPr>
          <p:cNvPr id="8" name="Resim 7">
            <a:extLst>
              <a:ext uri="{FF2B5EF4-FFF2-40B4-BE49-F238E27FC236}">
                <a16:creationId xmlns="" xmlns:a16="http://schemas.microsoft.com/office/drawing/2014/main" id="{BD22FAE6-5A1E-45B6-BE77-E46DCF440C7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257885"/>
            <a:ext cx="969804" cy="972000"/>
          </a:xfrm>
          <a:prstGeom prst="rect">
            <a:avLst/>
          </a:prstGeom>
        </p:spPr>
      </p:pic>
      <p:sp>
        <p:nvSpPr>
          <p:cNvPr id="10" name="Dikdörtgen 10">
            <a:extLst>
              <a:ext uri="{FF2B5EF4-FFF2-40B4-BE49-F238E27FC236}">
                <a16:creationId xmlns="" xmlns:a16="http://schemas.microsoft.com/office/drawing/2014/main" id="{0D1753EC-F58F-4D7A-A5DC-D5282BF27AAB}"/>
              </a:ext>
            </a:extLst>
          </p:cNvPr>
          <p:cNvSpPr/>
          <p:nvPr/>
        </p:nvSpPr>
        <p:spPr>
          <a:xfrm>
            <a:off x="6215074" y="3929066"/>
            <a:ext cx="2264738"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pic>
        <p:nvPicPr>
          <p:cNvPr id="79876" name="Picture 4" descr="C:\Users\User\Desktop\shutterstock_268731017-750x500.jpg"/>
          <p:cNvPicPr>
            <a:picLocks noChangeAspect="1" noChangeArrowheads="1"/>
          </p:cNvPicPr>
          <p:nvPr/>
        </p:nvPicPr>
        <p:blipFill>
          <a:blip r:embed="rId3"/>
          <a:srcRect/>
          <a:stretch>
            <a:fillRect/>
          </a:stretch>
        </p:blipFill>
        <p:spPr bwMode="auto">
          <a:xfrm>
            <a:off x="0" y="2095500"/>
            <a:ext cx="9144000" cy="4762500"/>
          </a:xfrm>
          <a:prstGeom prst="rect">
            <a:avLst/>
          </a:prstGeom>
          <a:noFill/>
        </p:spPr>
      </p:pic>
      <p:sp>
        <p:nvSpPr>
          <p:cNvPr id="13" name="Dikdörtgen 10">
            <a:extLst>
              <a:ext uri="{FF2B5EF4-FFF2-40B4-BE49-F238E27FC236}">
                <a16:creationId xmlns="" xmlns:a16="http://schemas.microsoft.com/office/drawing/2014/main" id="{0D1753EC-F58F-4D7A-A5DC-D5282BF27AAB}"/>
              </a:ext>
            </a:extLst>
          </p:cNvPr>
          <p:cNvSpPr/>
          <p:nvPr/>
        </p:nvSpPr>
        <p:spPr>
          <a:xfrm>
            <a:off x="1000100" y="3500438"/>
            <a:ext cx="5929354" cy="2446824"/>
          </a:xfrm>
          <a:prstGeom prst="rect">
            <a:avLst/>
          </a:prstGeom>
        </p:spPr>
        <p:txBody>
          <a:bodyPr wrap="square">
            <a:spAutoFit/>
          </a:bodyPr>
          <a:lstStyle/>
          <a:p>
            <a:pPr algn="ctr">
              <a:lnSpc>
                <a:spcPct val="150000"/>
              </a:lnSpc>
            </a:pPr>
            <a:r>
              <a:rPr lang="tr-TR" sz="5400" b="1" dirty="0" smtClean="0"/>
              <a:t>MEVZUAT</a:t>
            </a:r>
          </a:p>
          <a:p>
            <a:pPr>
              <a:lnSpc>
                <a:spcPct val="150000"/>
              </a:lnSpc>
              <a:buFont typeface="Wingdings" pitchFamily="2" charset="2"/>
              <a:buChar char="Ø"/>
            </a:pPr>
            <a:endParaRPr lang="tr-TR" sz="1600" dirty="0" smtClean="0"/>
          </a:p>
          <a:p>
            <a:pPr>
              <a:lnSpc>
                <a:spcPct val="150000"/>
              </a:lnSpc>
              <a:buFont typeface="Wingdings" pitchFamily="2" charset="2"/>
              <a:buChar char="Ø"/>
            </a:pPr>
            <a:endParaRPr lang="tr-TR" sz="1600" dirty="0" smtClean="0"/>
          </a:p>
          <a:p>
            <a:pPr>
              <a:lnSpc>
                <a:spcPct val="150000"/>
              </a:lnSpc>
              <a:buFont typeface="Wingdings" pitchFamily="2" charset="2"/>
              <a:buChar char="Ø"/>
            </a:pPr>
            <a:endParaRPr lang="tr-TR" sz="1600" dirty="0" smtClean="0"/>
          </a:p>
        </p:txBody>
      </p:sp>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0" y="0"/>
            <a:ext cx="9144000" cy="928670"/>
          </a:xfrm>
          <a:solidFill>
            <a:schemeClr val="accent5">
              <a:lumMod val="60000"/>
              <a:lumOff val="40000"/>
            </a:schemeClr>
          </a:solidFill>
        </p:spPr>
        <p:txBody>
          <a:bodyPr/>
          <a:lstStyle/>
          <a:p>
            <a:pPr algn="ctr"/>
            <a:r>
              <a:rPr lang="tr-TR" sz="1400" b="1" dirty="0" smtClean="0">
                <a:solidFill>
                  <a:schemeClr val="tx1">
                    <a:lumMod val="95000"/>
                    <a:lumOff val="5000"/>
                  </a:schemeClr>
                </a:solidFill>
                <a:latin typeface="Times New Roman" pitchFamily="18" charset="0"/>
                <a:cs typeface="Times New Roman" pitchFamily="18" charset="0"/>
              </a:rPr>
              <a:t>T.C. </a:t>
            </a:r>
            <a:r>
              <a:rPr lang="tr-TR" sz="1400" dirty="0" smtClean="0">
                <a:latin typeface="Times New Roman" pitchFamily="18" charset="0"/>
                <a:cs typeface="Times New Roman" pitchFamily="18" charset="0"/>
              </a:rPr>
              <a:t/>
            </a:r>
            <a:br>
              <a:rPr lang="tr-TR" sz="1400"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TARSUS KAYMAKAMLIĞI</a:t>
            </a:r>
            <a:br>
              <a:rPr lang="tr-TR" sz="1400" b="1"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İlçe Sağlık Müdürlüğü </a:t>
            </a:r>
            <a:r>
              <a:rPr lang="tr-TR" sz="1400" dirty="0">
                <a:latin typeface="Times New Roman" pitchFamily="18" charset="0"/>
                <a:cs typeface="Times New Roman" pitchFamily="18" charset="0"/>
              </a:rPr>
              <a:t/>
            </a:r>
            <a:br>
              <a:rPr lang="tr-TR" sz="1400" dirty="0">
                <a:latin typeface="Times New Roman" pitchFamily="18" charset="0"/>
                <a:cs typeface="Times New Roman" pitchFamily="18" charset="0"/>
              </a:rPr>
            </a:br>
            <a:endParaRPr lang="tr-TR" sz="1400" dirty="0">
              <a:latin typeface="Times New Roman" pitchFamily="18" charset="0"/>
              <a:cs typeface="Times New Roman" pitchFamily="18" charset="0"/>
            </a:endParaRPr>
          </a:p>
        </p:txBody>
      </p:sp>
      <p:sp>
        <p:nvSpPr>
          <p:cNvPr id="7" name="Dikdörtgen 6"/>
          <p:cNvSpPr/>
          <p:nvPr/>
        </p:nvSpPr>
        <p:spPr>
          <a:xfrm>
            <a:off x="611560" y="2204864"/>
            <a:ext cx="7920880" cy="954107"/>
          </a:xfrm>
          <a:prstGeom prst="rect">
            <a:avLst/>
          </a:prstGeom>
        </p:spPr>
        <p:txBody>
          <a:bodyPr wrap="square">
            <a:spAutoFit/>
          </a:bodyPr>
          <a:lstStyle/>
          <a:p>
            <a:pPr algn="ctr"/>
            <a:endParaRPr lang="tr-TR" sz="2800" dirty="0"/>
          </a:p>
          <a:p>
            <a:pPr algn="ctr"/>
            <a:endParaRPr lang="tr-TR" sz="2800" dirty="0"/>
          </a:p>
        </p:txBody>
      </p:sp>
      <p:pic>
        <p:nvPicPr>
          <p:cNvPr id="8" name="Resim 7">
            <a:extLst>
              <a:ext uri="{FF2B5EF4-FFF2-40B4-BE49-F238E27FC236}">
                <a16:creationId xmlns="" xmlns:a16="http://schemas.microsoft.com/office/drawing/2014/main" id="{BD22FAE6-5A1E-45B6-BE77-E46DCF440C7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4282" y="142852"/>
            <a:ext cx="969804" cy="972000"/>
          </a:xfrm>
          <a:prstGeom prst="rect">
            <a:avLst/>
          </a:prstGeom>
        </p:spPr>
      </p:pic>
      <p:sp>
        <p:nvSpPr>
          <p:cNvPr id="10" name="Dikdörtgen 10">
            <a:extLst>
              <a:ext uri="{FF2B5EF4-FFF2-40B4-BE49-F238E27FC236}">
                <a16:creationId xmlns="" xmlns:a16="http://schemas.microsoft.com/office/drawing/2014/main" id="{0D1753EC-F58F-4D7A-A5DC-D5282BF27AAB}"/>
              </a:ext>
            </a:extLst>
          </p:cNvPr>
          <p:cNvSpPr/>
          <p:nvPr/>
        </p:nvSpPr>
        <p:spPr>
          <a:xfrm>
            <a:off x="1285852" y="1500174"/>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13" name="Unvan 2"/>
          <p:cNvSpPr txBox="1">
            <a:spLocks/>
          </p:cNvSpPr>
          <p:nvPr/>
        </p:nvSpPr>
        <p:spPr>
          <a:xfrm>
            <a:off x="1714480" y="1000108"/>
            <a:ext cx="6715172" cy="571504"/>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2019/2 CUMHURBAŞKANLIĞI GENELGESİ</a:t>
            </a:r>
            <a:endParaRPr kumimoji="0" lang="tr-TR" sz="2400" b="1" i="0" u="none" strike="noStrike" kern="0" cap="none" spc="0" normalizeH="0" baseline="0" noProof="0" dirty="0">
              <a:ln>
                <a:noFill/>
              </a:ln>
              <a:solidFill>
                <a:srgbClr val="002060"/>
              </a:solidFill>
              <a:effectLst/>
              <a:uLnTx/>
              <a:uFillTx/>
              <a:latin typeface="Times New Roman" pitchFamily="18" charset="0"/>
              <a:cs typeface="Times New Roman" pitchFamily="18" charset="0"/>
            </a:endParaRPr>
          </a:p>
        </p:txBody>
      </p:sp>
      <p:pic>
        <p:nvPicPr>
          <p:cNvPr id="14" name="Resi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5720" y="1571612"/>
            <a:ext cx="4643470" cy="4929222"/>
          </a:xfrm>
          <a:prstGeom prst="rect">
            <a:avLst/>
          </a:prstGeom>
        </p:spPr>
      </p:pic>
      <p:sp>
        <p:nvSpPr>
          <p:cNvPr id="15" name="Dikdörtgen 3"/>
          <p:cNvSpPr/>
          <p:nvPr/>
        </p:nvSpPr>
        <p:spPr>
          <a:xfrm>
            <a:off x="5143504" y="2500306"/>
            <a:ext cx="3786214" cy="2400657"/>
          </a:xfrm>
          <a:prstGeom prst="rect">
            <a:avLst/>
          </a:prstGeom>
          <a:solidFill>
            <a:schemeClr val="bg1">
              <a:lumMod val="85000"/>
            </a:schemeClr>
          </a:solidFill>
          <a:ln>
            <a:solidFill>
              <a:srgbClr val="002060"/>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lumMod val="50000"/>
                  </a:prstClr>
                </a:solidFill>
                <a:effectLst/>
                <a:uLnTx/>
                <a:uFillTx/>
                <a:latin typeface="Times New Roman" pitchFamily="18" charset="0"/>
                <a:cs typeface="Times New Roman" pitchFamily="18" charset="0"/>
              </a:rPr>
              <a:t>14 Şubat 2019 tarihinde resmi gazetede yayımlanan 2019/2 sayılı Cumhurbaşkanlığı Genelgesi ile </a:t>
            </a:r>
            <a:r>
              <a:rPr kumimoji="0" lang="tr-TR" sz="20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"Bağımlılıkla Mücadele Yüksek Kurulu"</a:t>
            </a:r>
            <a:r>
              <a:rPr kumimoji="0" lang="tr-TR" sz="2000" b="0" i="0" u="none" strike="noStrike" kern="1200" cap="none" spc="0" normalizeH="0" baseline="0" noProof="0" dirty="0">
                <a:ln>
                  <a:noFill/>
                </a:ln>
                <a:solidFill>
                  <a:prstClr val="black">
                    <a:lumMod val="50000"/>
                  </a:prstClr>
                </a:solidFill>
                <a:effectLst/>
                <a:uLnTx/>
                <a:uFillTx/>
                <a:latin typeface="Times New Roman" pitchFamily="18" charset="0"/>
                <a:cs typeface="Times New Roman" pitchFamily="18" charset="0"/>
              </a:rPr>
              <a:t> yeniden oluşturulmuştur.</a:t>
            </a:r>
          </a:p>
        </p:txBody>
      </p:sp>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0" y="0"/>
            <a:ext cx="9144000" cy="1124744"/>
          </a:xfrm>
          <a:solidFill>
            <a:schemeClr val="accent5">
              <a:lumMod val="60000"/>
              <a:lumOff val="40000"/>
            </a:schemeClr>
          </a:solidFill>
        </p:spPr>
        <p:txBody>
          <a:bodyPr/>
          <a:lstStyle/>
          <a:p>
            <a:pPr algn="ctr"/>
            <a:r>
              <a:rPr lang="tr-TR" sz="1400" b="1" dirty="0" smtClean="0">
                <a:solidFill>
                  <a:schemeClr val="tx1">
                    <a:lumMod val="95000"/>
                    <a:lumOff val="5000"/>
                  </a:schemeClr>
                </a:solidFill>
                <a:latin typeface="Times New Roman" pitchFamily="18" charset="0"/>
                <a:cs typeface="Times New Roman" pitchFamily="18" charset="0"/>
              </a:rPr>
              <a:t>T.C. </a:t>
            </a:r>
            <a:r>
              <a:rPr lang="tr-TR" sz="1400" dirty="0" smtClean="0">
                <a:latin typeface="Times New Roman" pitchFamily="18" charset="0"/>
                <a:cs typeface="Times New Roman" pitchFamily="18" charset="0"/>
              </a:rPr>
              <a:t/>
            </a:r>
            <a:br>
              <a:rPr lang="tr-TR" sz="1400"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TARSUS KAYMAKAMLIĞI</a:t>
            </a:r>
            <a:br>
              <a:rPr lang="tr-TR" sz="1400" b="1"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İlçe Sağlık Müdürlüğü </a:t>
            </a:r>
            <a:r>
              <a:rPr lang="tr-TR" sz="1400" b="1" dirty="0">
                <a:latin typeface="Times New Roman" pitchFamily="18" charset="0"/>
                <a:cs typeface="Times New Roman" pitchFamily="18" charset="0"/>
              </a:rPr>
              <a:t/>
            </a:r>
            <a:br>
              <a:rPr lang="tr-TR" sz="1400" b="1" dirty="0">
                <a:latin typeface="Times New Roman" pitchFamily="18" charset="0"/>
                <a:cs typeface="Times New Roman" pitchFamily="18" charset="0"/>
              </a:rPr>
            </a:br>
            <a:r>
              <a:rPr lang="tr-TR" sz="1400" dirty="0">
                <a:latin typeface="Times New Roman" pitchFamily="18" charset="0"/>
                <a:cs typeface="Times New Roman" pitchFamily="18" charset="0"/>
              </a:rPr>
              <a:t/>
            </a:r>
            <a:br>
              <a:rPr lang="tr-TR" sz="1400" dirty="0">
                <a:latin typeface="Times New Roman" pitchFamily="18" charset="0"/>
                <a:cs typeface="Times New Roman" pitchFamily="18" charset="0"/>
              </a:rPr>
            </a:br>
            <a:endParaRPr lang="tr-TR" sz="1400" dirty="0">
              <a:latin typeface="Times New Roman" pitchFamily="18" charset="0"/>
              <a:cs typeface="Times New Roman" pitchFamily="18" charset="0"/>
            </a:endParaRPr>
          </a:p>
        </p:txBody>
      </p:sp>
      <p:sp>
        <p:nvSpPr>
          <p:cNvPr id="7" name="Dikdörtgen 6"/>
          <p:cNvSpPr/>
          <p:nvPr/>
        </p:nvSpPr>
        <p:spPr>
          <a:xfrm>
            <a:off x="611560" y="2204864"/>
            <a:ext cx="7920880" cy="954107"/>
          </a:xfrm>
          <a:prstGeom prst="rect">
            <a:avLst/>
          </a:prstGeom>
        </p:spPr>
        <p:txBody>
          <a:bodyPr wrap="square">
            <a:spAutoFit/>
          </a:bodyPr>
          <a:lstStyle/>
          <a:p>
            <a:pPr algn="ctr"/>
            <a:endParaRPr lang="tr-TR" sz="2800" dirty="0"/>
          </a:p>
          <a:p>
            <a:pPr algn="ctr"/>
            <a:endParaRPr lang="tr-TR" sz="2800" dirty="0"/>
          </a:p>
        </p:txBody>
      </p:sp>
      <p:pic>
        <p:nvPicPr>
          <p:cNvPr id="8" name="Resim 7">
            <a:extLst>
              <a:ext uri="{FF2B5EF4-FFF2-40B4-BE49-F238E27FC236}">
                <a16:creationId xmlns="" xmlns:a16="http://schemas.microsoft.com/office/drawing/2014/main" id="{BD22FAE6-5A1E-45B6-BE77-E46DCF440C7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257885"/>
            <a:ext cx="969804" cy="972000"/>
          </a:xfrm>
          <a:prstGeom prst="rect">
            <a:avLst/>
          </a:prstGeom>
        </p:spPr>
      </p:pic>
      <p:sp>
        <p:nvSpPr>
          <p:cNvPr id="10" name="Dikdörtgen 10">
            <a:extLst>
              <a:ext uri="{FF2B5EF4-FFF2-40B4-BE49-F238E27FC236}">
                <a16:creationId xmlns="" xmlns:a16="http://schemas.microsoft.com/office/drawing/2014/main" id="{0D1753EC-F58F-4D7A-A5DC-D5282BF27AAB}"/>
              </a:ext>
            </a:extLst>
          </p:cNvPr>
          <p:cNvSpPr/>
          <p:nvPr/>
        </p:nvSpPr>
        <p:spPr>
          <a:xfrm>
            <a:off x="1000100" y="5572140"/>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12" name="Unvan 2"/>
          <p:cNvSpPr txBox="1">
            <a:spLocks/>
          </p:cNvSpPr>
          <p:nvPr/>
        </p:nvSpPr>
        <p:spPr>
          <a:xfrm>
            <a:off x="1571604" y="1428736"/>
            <a:ext cx="6643734" cy="285752"/>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KURULLARIN ÇALIŞMA USUL VE ESASLARI</a:t>
            </a:r>
            <a:endParaRPr kumimoji="0" lang="tr-TR" sz="20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3" name="Dikdörtgen 4"/>
          <p:cNvSpPr/>
          <p:nvPr/>
        </p:nvSpPr>
        <p:spPr>
          <a:xfrm>
            <a:off x="-214346" y="1928802"/>
            <a:ext cx="4929222" cy="3895938"/>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marL="800100" lvl="1" indent="-342900" algn="just">
              <a:lnSpc>
                <a:spcPct val="150000"/>
              </a:lnSpc>
              <a:spcBef>
                <a:spcPts val="500"/>
              </a:spcBef>
              <a:buFont typeface="Wingdings" pitchFamily="2" charset="2"/>
              <a:buChar char="v"/>
              <a:defRPr/>
            </a:pPr>
            <a:r>
              <a:rPr kumimoji="0" lang="tr-TR" sz="16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Bağımlılıkla Mücadele Kurullarının Çalışma Usul ve Esasları 3 Temmuz</a:t>
            </a:r>
            <a:r>
              <a:rPr kumimoji="0" lang="tr-TR" sz="1600" b="0" i="0" u="none" strike="noStrike" kern="1200" cap="none" spc="0" normalizeH="0" noProof="0" dirty="0" smtClean="0">
                <a:ln>
                  <a:noFill/>
                </a:ln>
                <a:solidFill>
                  <a:prstClr val="black"/>
                </a:solidFill>
                <a:effectLst/>
                <a:uLnTx/>
                <a:uFillTx/>
                <a:latin typeface="Times New Roman" pitchFamily="18" charset="0"/>
                <a:cs typeface="Times New Roman" pitchFamily="18" charset="0"/>
              </a:rPr>
              <a:t> 2019 BMYK toplantısında onaylanmış </a:t>
            </a:r>
            <a:r>
              <a:rPr kumimoji="0" lang="tr-TR" sz="16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81 İl Valiliğine gönderilmiştir. </a:t>
            </a:r>
          </a:p>
          <a:p>
            <a:pPr marL="800100" lvl="1" indent="-342900" algn="just">
              <a:lnSpc>
                <a:spcPct val="150000"/>
              </a:lnSpc>
              <a:spcBef>
                <a:spcPts val="500"/>
              </a:spcBef>
              <a:buFont typeface="Wingdings" pitchFamily="2" charset="2"/>
              <a:buChar char="v"/>
              <a:defRPr/>
            </a:pPr>
            <a:r>
              <a:rPr lang="tr-TR" sz="1600" dirty="0" smtClean="0">
                <a:solidFill>
                  <a:schemeClr val="tx1"/>
                </a:solidFill>
                <a:latin typeface="Times New Roman" pitchFamily="18" charset="0"/>
                <a:cs typeface="Times New Roman" pitchFamily="18" charset="0"/>
              </a:rPr>
              <a:t>Bağımlılık </a:t>
            </a:r>
            <a:r>
              <a:rPr lang="tr-TR" sz="1600" dirty="0">
                <a:solidFill>
                  <a:schemeClr val="tx1"/>
                </a:solidFill>
                <a:latin typeface="Times New Roman" pitchFamily="18" charset="0"/>
                <a:cs typeface="Times New Roman" pitchFamily="18" charset="0"/>
              </a:rPr>
              <a:t>ile Mücadele Kurullarının Çalışma Usul ve </a:t>
            </a:r>
            <a:r>
              <a:rPr lang="tr-TR" sz="1600" dirty="0" err="1">
                <a:solidFill>
                  <a:schemeClr val="tx1"/>
                </a:solidFill>
                <a:latin typeface="Times New Roman" pitchFamily="18" charset="0"/>
                <a:cs typeface="Times New Roman" pitchFamily="18" charset="0"/>
              </a:rPr>
              <a:t>Esasları’na</a:t>
            </a:r>
            <a:r>
              <a:rPr lang="tr-TR" sz="1600" dirty="0">
                <a:solidFill>
                  <a:schemeClr val="tx1"/>
                </a:solidFill>
                <a:latin typeface="Times New Roman" pitchFamily="18" charset="0"/>
                <a:cs typeface="Times New Roman" pitchFamily="18" charset="0"/>
              </a:rPr>
              <a:t> istinaden illerde valiler </a:t>
            </a:r>
            <a:r>
              <a:rPr lang="tr-TR" sz="1600" dirty="0" smtClean="0">
                <a:solidFill>
                  <a:schemeClr val="tx1"/>
                </a:solidFill>
                <a:latin typeface="Times New Roman" pitchFamily="18" charset="0"/>
                <a:cs typeface="Times New Roman" pitchFamily="18" charset="0"/>
              </a:rPr>
              <a:t>başkanlığında, ilçelerde </a:t>
            </a:r>
            <a:r>
              <a:rPr lang="tr-TR" sz="1600" dirty="0">
                <a:solidFill>
                  <a:schemeClr val="tx1"/>
                </a:solidFill>
                <a:latin typeface="Times New Roman" pitchFamily="18" charset="0"/>
                <a:cs typeface="Times New Roman" pitchFamily="18" charset="0"/>
              </a:rPr>
              <a:t>kaymakamlar başkanlığında 3 ayda bir yılda en az 4 kez olacak şekilde BMİKK toplantılarının yapılması beklenmektedir</a:t>
            </a:r>
            <a:r>
              <a:rPr lang="tr-TR" dirty="0">
                <a:solidFill>
                  <a:schemeClr val="tx1"/>
                </a:solidFill>
              </a:rPr>
              <a:t>.</a:t>
            </a:r>
            <a:endParaRPr kumimoji="0" lang="tr-TR"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Resi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000628" y="2000240"/>
            <a:ext cx="1785950" cy="2540310"/>
          </a:xfrm>
          <a:prstGeom prst="rect">
            <a:avLst/>
          </a:prstGeom>
        </p:spPr>
      </p:pic>
      <p:pic>
        <p:nvPicPr>
          <p:cNvPr id="15" name="Resim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929454" y="3143248"/>
            <a:ext cx="2000264" cy="3357586"/>
          </a:xfrm>
          <a:prstGeom prst="rect">
            <a:avLst/>
          </a:prstGeom>
        </p:spPr>
      </p:pic>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indir.jpg"/>
          <p:cNvPicPr>
            <a:picLocks noChangeAspect="1" noChangeArrowheads="1"/>
          </p:cNvPicPr>
          <p:nvPr/>
        </p:nvPicPr>
        <p:blipFill>
          <a:blip r:embed="rId2"/>
          <a:srcRect/>
          <a:stretch>
            <a:fillRect/>
          </a:stretch>
        </p:blipFill>
        <p:spPr bwMode="auto">
          <a:xfrm>
            <a:off x="3428992" y="1428736"/>
            <a:ext cx="1993074" cy="1143008"/>
          </a:xfrm>
          <a:prstGeom prst="rect">
            <a:avLst/>
          </a:prstGeom>
          <a:noFill/>
        </p:spPr>
      </p:pic>
      <p:sp>
        <p:nvSpPr>
          <p:cNvPr id="6" name="Başlık 5"/>
          <p:cNvSpPr>
            <a:spLocks noGrp="1"/>
          </p:cNvSpPr>
          <p:nvPr>
            <p:ph type="title"/>
          </p:nvPr>
        </p:nvSpPr>
        <p:spPr>
          <a:xfrm>
            <a:off x="0" y="0"/>
            <a:ext cx="9144000" cy="1124744"/>
          </a:xfrm>
          <a:solidFill>
            <a:schemeClr val="accent5">
              <a:lumMod val="60000"/>
              <a:lumOff val="40000"/>
            </a:schemeClr>
          </a:solidFill>
        </p:spPr>
        <p:txBody>
          <a:bodyPr/>
          <a:lstStyle/>
          <a:p>
            <a:pPr algn="ctr"/>
            <a:r>
              <a:rPr lang="tr-TR" sz="1400" b="1" dirty="0" smtClean="0">
                <a:solidFill>
                  <a:schemeClr val="tx1">
                    <a:lumMod val="95000"/>
                    <a:lumOff val="5000"/>
                  </a:schemeClr>
                </a:solidFill>
                <a:latin typeface="Times New Roman" pitchFamily="18" charset="0"/>
                <a:cs typeface="Times New Roman" pitchFamily="18" charset="0"/>
              </a:rPr>
              <a:t>T.C. </a:t>
            </a:r>
            <a:r>
              <a:rPr lang="tr-TR" sz="1400" dirty="0" smtClean="0">
                <a:latin typeface="Times New Roman" pitchFamily="18" charset="0"/>
                <a:cs typeface="Times New Roman" pitchFamily="18" charset="0"/>
              </a:rPr>
              <a:t/>
            </a:r>
            <a:br>
              <a:rPr lang="tr-TR" sz="1400"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TARSUS KAYMAKAMLIĞI</a:t>
            </a:r>
            <a:br>
              <a:rPr lang="tr-TR" sz="1400" b="1"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İlçe Sağlık Müdürlüğü </a:t>
            </a:r>
            <a:r>
              <a:rPr lang="tr-TR" sz="1400" b="1" dirty="0">
                <a:latin typeface="Times New Roman" pitchFamily="18" charset="0"/>
                <a:cs typeface="Times New Roman" pitchFamily="18" charset="0"/>
              </a:rPr>
              <a:t/>
            </a:r>
            <a:br>
              <a:rPr lang="tr-TR" sz="1400" b="1" dirty="0">
                <a:latin typeface="Times New Roman" pitchFamily="18" charset="0"/>
                <a:cs typeface="Times New Roman" pitchFamily="18" charset="0"/>
              </a:rPr>
            </a:br>
            <a:r>
              <a:rPr lang="tr-TR" sz="1400" dirty="0">
                <a:latin typeface="Times New Roman" pitchFamily="18" charset="0"/>
                <a:cs typeface="Times New Roman" pitchFamily="18" charset="0"/>
              </a:rPr>
              <a:t/>
            </a:r>
            <a:br>
              <a:rPr lang="tr-TR" sz="1400" dirty="0">
                <a:latin typeface="Times New Roman" pitchFamily="18" charset="0"/>
                <a:cs typeface="Times New Roman" pitchFamily="18" charset="0"/>
              </a:rPr>
            </a:br>
            <a:endParaRPr lang="tr-TR" sz="1400" dirty="0">
              <a:latin typeface="Times New Roman" pitchFamily="18" charset="0"/>
              <a:cs typeface="Times New Roman" pitchFamily="18" charset="0"/>
            </a:endParaRPr>
          </a:p>
        </p:txBody>
      </p:sp>
      <p:sp>
        <p:nvSpPr>
          <p:cNvPr id="7" name="Dikdörtgen 6"/>
          <p:cNvSpPr/>
          <p:nvPr/>
        </p:nvSpPr>
        <p:spPr>
          <a:xfrm>
            <a:off x="611560" y="2204864"/>
            <a:ext cx="7920880" cy="954107"/>
          </a:xfrm>
          <a:prstGeom prst="rect">
            <a:avLst/>
          </a:prstGeom>
        </p:spPr>
        <p:txBody>
          <a:bodyPr wrap="square">
            <a:spAutoFit/>
          </a:bodyPr>
          <a:lstStyle/>
          <a:p>
            <a:pPr algn="ctr"/>
            <a:endParaRPr lang="tr-TR" sz="2800" dirty="0"/>
          </a:p>
          <a:p>
            <a:pPr algn="ctr"/>
            <a:endParaRPr lang="tr-TR" sz="2800" dirty="0"/>
          </a:p>
        </p:txBody>
      </p:sp>
      <p:pic>
        <p:nvPicPr>
          <p:cNvPr id="8" name="Resim 7">
            <a:extLst>
              <a:ext uri="{FF2B5EF4-FFF2-40B4-BE49-F238E27FC236}">
                <a16:creationId xmlns="" xmlns:a16="http://schemas.microsoft.com/office/drawing/2014/main" id="{BD22FAE6-5A1E-45B6-BE77-E46DCF440C7A}"/>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512" y="257885"/>
            <a:ext cx="969804" cy="972000"/>
          </a:xfrm>
          <a:prstGeom prst="rect">
            <a:avLst/>
          </a:prstGeom>
        </p:spPr>
      </p:pic>
      <p:sp>
        <p:nvSpPr>
          <p:cNvPr id="10" name="Dikdörtgen 10">
            <a:extLst>
              <a:ext uri="{FF2B5EF4-FFF2-40B4-BE49-F238E27FC236}">
                <a16:creationId xmlns="" xmlns:a16="http://schemas.microsoft.com/office/drawing/2014/main" id="{0D1753EC-F58F-4D7A-A5DC-D5282BF27AAB}"/>
              </a:ext>
            </a:extLst>
          </p:cNvPr>
          <p:cNvSpPr/>
          <p:nvPr/>
        </p:nvSpPr>
        <p:spPr>
          <a:xfrm>
            <a:off x="1285852" y="1500174"/>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9" name="Dikdörtgen 10">
            <a:extLst>
              <a:ext uri="{FF2B5EF4-FFF2-40B4-BE49-F238E27FC236}">
                <a16:creationId xmlns="" xmlns:a16="http://schemas.microsoft.com/office/drawing/2014/main" id="{0D1753EC-F58F-4D7A-A5DC-D5282BF27AAB}"/>
              </a:ext>
            </a:extLst>
          </p:cNvPr>
          <p:cNvSpPr/>
          <p:nvPr/>
        </p:nvSpPr>
        <p:spPr>
          <a:xfrm>
            <a:off x="428596" y="1285860"/>
            <a:ext cx="8358246" cy="4585871"/>
          </a:xfrm>
          <a:prstGeom prst="rect">
            <a:avLst/>
          </a:prstGeom>
        </p:spPr>
        <p:txBody>
          <a:bodyPr wrap="square">
            <a:spAutoFit/>
          </a:bodyPr>
          <a:lstStyle/>
          <a:p>
            <a:pPr>
              <a:buFont typeface="Wingdings" pitchFamily="2" charset="2"/>
              <a:buChar char="Ø"/>
            </a:pPr>
            <a:endParaRPr lang="tr-TR" sz="1600" dirty="0" smtClean="0"/>
          </a:p>
          <a:p>
            <a:pPr>
              <a:buFont typeface="Wingdings" pitchFamily="2" charset="2"/>
              <a:buChar char="Ø"/>
            </a:pPr>
            <a:endParaRPr lang="tr-TR" sz="1600" dirty="0" smtClean="0"/>
          </a:p>
          <a:p>
            <a:pPr>
              <a:buFont typeface="Wingdings" pitchFamily="2" charset="2"/>
              <a:buChar char="Ø"/>
            </a:pPr>
            <a:endParaRPr lang="tr-TR" sz="1600" dirty="0" smtClean="0"/>
          </a:p>
          <a:p>
            <a:pPr>
              <a:buFont typeface="Wingdings" pitchFamily="2" charset="2"/>
              <a:buChar char="Ø"/>
            </a:pPr>
            <a:endParaRPr lang="tr-TR" sz="1600" dirty="0" smtClean="0"/>
          </a:p>
          <a:p>
            <a:pPr>
              <a:buFont typeface="Wingdings" pitchFamily="2" charset="2"/>
              <a:buChar char="Ø"/>
            </a:pPr>
            <a:endParaRPr lang="tr-TR" sz="1600" dirty="0" smtClean="0"/>
          </a:p>
          <a:p>
            <a:pPr>
              <a:buFont typeface="Wingdings" pitchFamily="2" charset="2"/>
              <a:buChar char="Ø"/>
            </a:pPr>
            <a:endParaRPr lang="tr-TR" sz="1600" dirty="0" smtClean="0"/>
          </a:p>
          <a:p>
            <a:pPr>
              <a:buFont typeface="Wingdings" pitchFamily="2" charset="2"/>
              <a:buChar char="Ø"/>
            </a:pPr>
            <a:endParaRPr lang="tr-TR" sz="1600" dirty="0" smtClean="0"/>
          </a:p>
          <a:p>
            <a:pPr algn="just">
              <a:lnSpc>
                <a:spcPct val="150000"/>
              </a:lnSpc>
            </a:pPr>
            <a:r>
              <a:rPr lang="tr-TR" sz="2000" dirty="0" smtClean="0">
                <a:latin typeface="Times New Roman" pitchFamily="18" charset="0"/>
                <a:cs typeface="Times New Roman" pitchFamily="18" charset="0"/>
              </a:rPr>
              <a:t>Tarsus İlçemizde bağımlılık alanında yapılan çalışmaların koordineli ve eşgüdüm içerisinde uygulanabilmesi amacıyla 2020 Yılı Bağımlılıkla Mücadele Eylem Planı oluşturulmuş ve Bağımlılıkla Mücadele İlçe Koordinasyon Kurulunun </a:t>
            </a:r>
            <a:r>
              <a:rPr lang="tr-TR" sz="2000" b="1" dirty="0" smtClean="0">
                <a:latin typeface="Times New Roman" pitchFamily="18" charset="0"/>
                <a:cs typeface="Times New Roman" pitchFamily="18" charset="0"/>
              </a:rPr>
              <a:t>04.12.2019 tarih </a:t>
            </a:r>
            <a:r>
              <a:rPr lang="tr-TR" sz="2000" dirty="0" smtClean="0">
                <a:latin typeface="Times New Roman" pitchFamily="18" charset="0"/>
                <a:cs typeface="Times New Roman" pitchFamily="18" charset="0"/>
              </a:rPr>
              <a:t>ve </a:t>
            </a:r>
            <a:r>
              <a:rPr lang="tr-TR" sz="2000" b="1" dirty="0" smtClean="0">
                <a:latin typeface="Times New Roman" pitchFamily="18" charset="0"/>
                <a:cs typeface="Times New Roman" pitchFamily="18" charset="0"/>
              </a:rPr>
              <a:t>2019/2 sayılı </a:t>
            </a:r>
            <a:r>
              <a:rPr lang="tr-TR" sz="2000" dirty="0" smtClean="0">
                <a:latin typeface="Times New Roman" pitchFamily="18" charset="0"/>
                <a:cs typeface="Times New Roman" pitchFamily="18" charset="0"/>
              </a:rPr>
              <a:t>kararı ile Eylem Planı kabul edilerek Tarsus İlçemizde uygulanmasına karar verilmiştir.</a:t>
            </a:r>
          </a:p>
          <a:p>
            <a:pPr algn="just">
              <a:lnSpc>
                <a:spcPct val="150000"/>
              </a:lnSpc>
              <a:buFont typeface="Wingdings" pitchFamily="2" charset="2"/>
              <a:buChar char="Ø"/>
            </a:pPr>
            <a:endParaRPr lang="tr-TR" sz="20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0" y="0"/>
            <a:ext cx="9144000" cy="1214422"/>
          </a:xfrm>
          <a:solidFill>
            <a:schemeClr val="accent5">
              <a:lumMod val="60000"/>
              <a:lumOff val="40000"/>
            </a:schemeClr>
          </a:solidFill>
        </p:spPr>
        <p:txBody>
          <a:bodyPr/>
          <a:lstStyle/>
          <a:p>
            <a:pPr algn="ctr"/>
            <a:r>
              <a:rPr lang="tr-TR" sz="1000" b="1" dirty="0" smtClean="0">
                <a:solidFill>
                  <a:schemeClr val="tx1">
                    <a:lumMod val="95000"/>
                    <a:lumOff val="5000"/>
                  </a:schemeClr>
                </a:solidFill>
              </a:rPr>
              <a:t/>
            </a:r>
            <a:br>
              <a:rPr lang="tr-TR" sz="1000" b="1" dirty="0" smtClean="0">
                <a:solidFill>
                  <a:schemeClr val="tx1">
                    <a:lumMod val="95000"/>
                    <a:lumOff val="5000"/>
                  </a:schemeClr>
                </a:solidFill>
              </a:rPr>
            </a:br>
            <a:r>
              <a:rPr lang="tr-TR" sz="1400" b="1" dirty="0" smtClean="0">
                <a:solidFill>
                  <a:schemeClr val="tx1">
                    <a:lumMod val="95000"/>
                    <a:lumOff val="5000"/>
                  </a:schemeClr>
                </a:solidFill>
                <a:latin typeface="Times New Roman" pitchFamily="18" charset="0"/>
                <a:cs typeface="Times New Roman" pitchFamily="18" charset="0"/>
              </a:rPr>
              <a:t>T.C. </a:t>
            </a:r>
            <a:r>
              <a:rPr lang="tr-TR" sz="1400" dirty="0" smtClean="0">
                <a:latin typeface="Times New Roman" pitchFamily="18" charset="0"/>
                <a:cs typeface="Times New Roman" pitchFamily="18" charset="0"/>
              </a:rPr>
              <a:t/>
            </a:r>
            <a:br>
              <a:rPr lang="tr-TR" sz="1400"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TARSUS KAYMAKAMLIĞI</a:t>
            </a:r>
            <a:br>
              <a:rPr lang="tr-TR" sz="1400" b="1"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İlçe Sağlık Müdürlüğü </a:t>
            </a:r>
            <a:r>
              <a:rPr lang="tr-TR" sz="1400" b="1" dirty="0">
                <a:latin typeface="Times New Roman" pitchFamily="18" charset="0"/>
                <a:cs typeface="Times New Roman" pitchFamily="18" charset="0"/>
              </a:rPr>
              <a:t/>
            </a:r>
            <a:br>
              <a:rPr lang="tr-TR" sz="1400" b="1" dirty="0">
                <a:latin typeface="Times New Roman" pitchFamily="18" charset="0"/>
                <a:cs typeface="Times New Roman" pitchFamily="18" charset="0"/>
              </a:rPr>
            </a:br>
            <a:r>
              <a:rPr lang="tr-TR" sz="1400" dirty="0">
                <a:latin typeface="Times New Roman" pitchFamily="18" charset="0"/>
                <a:cs typeface="Times New Roman" pitchFamily="18" charset="0"/>
              </a:rPr>
              <a:t/>
            </a:r>
            <a:br>
              <a:rPr lang="tr-TR" sz="1400" dirty="0">
                <a:latin typeface="Times New Roman" pitchFamily="18" charset="0"/>
                <a:cs typeface="Times New Roman" pitchFamily="18" charset="0"/>
              </a:rPr>
            </a:br>
            <a:endParaRPr lang="tr-TR" sz="1400" dirty="0">
              <a:latin typeface="Times New Roman" pitchFamily="18" charset="0"/>
              <a:cs typeface="Times New Roman" pitchFamily="18" charset="0"/>
            </a:endParaRPr>
          </a:p>
        </p:txBody>
      </p:sp>
      <p:sp>
        <p:nvSpPr>
          <p:cNvPr id="7" name="Dikdörtgen 6"/>
          <p:cNvSpPr/>
          <p:nvPr/>
        </p:nvSpPr>
        <p:spPr>
          <a:xfrm>
            <a:off x="611560" y="2204864"/>
            <a:ext cx="7920880" cy="954107"/>
          </a:xfrm>
          <a:prstGeom prst="rect">
            <a:avLst/>
          </a:prstGeom>
        </p:spPr>
        <p:txBody>
          <a:bodyPr wrap="square">
            <a:spAutoFit/>
          </a:bodyPr>
          <a:lstStyle/>
          <a:p>
            <a:pPr algn="ctr"/>
            <a:endParaRPr lang="tr-TR" sz="2800" dirty="0"/>
          </a:p>
          <a:p>
            <a:pPr algn="ctr"/>
            <a:endParaRPr lang="tr-TR" sz="2800" dirty="0"/>
          </a:p>
        </p:txBody>
      </p:sp>
      <p:pic>
        <p:nvPicPr>
          <p:cNvPr id="8" name="Resim 7">
            <a:extLst>
              <a:ext uri="{FF2B5EF4-FFF2-40B4-BE49-F238E27FC236}">
                <a16:creationId xmlns="" xmlns:a16="http://schemas.microsoft.com/office/drawing/2014/main" id="{BD22FAE6-5A1E-45B6-BE77-E46DCF440C7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257885"/>
            <a:ext cx="969804" cy="972000"/>
          </a:xfrm>
          <a:prstGeom prst="rect">
            <a:avLst/>
          </a:prstGeom>
        </p:spPr>
      </p:pic>
      <p:sp>
        <p:nvSpPr>
          <p:cNvPr id="10" name="Dikdörtgen 10">
            <a:extLst>
              <a:ext uri="{FF2B5EF4-FFF2-40B4-BE49-F238E27FC236}">
                <a16:creationId xmlns="" xmlns:a16="http://schemas.microsoft.com/office/drawing/2014/main" id="{0D1753EC-F58F-4D7A-A5DC-D5282BF27AAB}"/>
              </a:ext>
            </a:extLst>
          </p:cNvPr>
          <p:cNvSpPr/>
          <p:nvPr/>
        </p:nvSpPr>
        <p:spPr>
          <a:xfrm>
            <a:off x="6215074" y="3929066"/>
            <a:ext cx="2264738"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9" name="Dikdörtgen 10">
            <a:extLst>
              <a:ext uri="{FF2B5EF4-FFF2-40B4-BE49-F238E27FC236}">
                <a16:creationId xmlns="" xmlns:a16="http://schemas.microsoft.com/office/drawing/2014/main" id="{0D1753EC-F58F-4D7A-A5DC-D5282BF27AAB}"/>
              </a:ext>
            </a:extLst>
          </p:cNvPr>
          <p:cNvSpPr/>
          <p:nvPr/>
        </p:nvSpPr>
        <p:spPr>
          <a:xfrm>
            <a:off x="142844" y="1714488"/>
            <a:ext cx="8858312" cy="3293209"/>
          </a:xfrm>
          <a:prstGeom prst="rect">
            <a:avLst/>
          </a:prstGeom>
        </p:spPr>
        <p:txBody>
          <a:bodyPr wrap="square">
            <a:spAutoFit/>
          </a:bodyPr>
          <a:lstStyle/>
          <a:p>
            <a:pPr>
              <a:buFont typeface="Wingdings" pitchFamily="2" charset="2"/>
              <a:buChar char="Ø"/>
            </a:pPr>
            <a:endParaRPr lang="tr-TR" sz="1600" dirty="0" smtClean="0"/>
          </a:p>
          <a:p>
            <a:pPr>
              <a:buFont typeface="Wingdings" pitchFamily="2" charset="2"/>
              <a:buChar char="Ø"/>
            </a:pPr>
            <a:endParaRPr lang="tr-TR" sz="1600" dirty="0" smtClean="0"/>
          </a:p>
          <a:p>
            <a:pPr>
              <a:buFont typeface="Wingdings" pitchFamily="2" charset="2"/>
              <a:buChar char="Ø"/>
            </a:pPr>
            <a:endParaRPr lang="tr-TR" sz="1600" dirty="0" smtClean="0"/>
          </a:p>
          <a:p>
            <a:pPr>
              <a:buFont typeface="Wingdings" pitchFamily="2" charset="2"/>
              <a:buChar char="Ø"/>
            </a:pPr>
            <a:endParaRPr lang="tr-TR" sz="1600" dirty="0" smtClean="0"/>
          </a:p>
          <a:p>
            <a:pPr algn="ctr">
              <a:lnSpc>
                <a:spcPct val="150000"/>
              </a:lnSpc>
            </a:pPr>
            <a:r>
              <a:rPr lang="tr-TR" sz="2400" b="1" dirty="0" smtClean="0">
                <a:latin typeface="Times New Roman" pitchFamily="18" charset="0"/>
                <a:cs typeface="Times New Roman" pitchFamily="18" charset="0"/>
              </a:rPr>
              <a:t>SORUMLU KURUMLAR/SİVİL TOPLUM KURULUŞLARI</a:t>
            </a:r>
          </a:p>
          <a:p>
            <a:pPr algn="ctr">
              <a:lnSpc>
                <a:spcPct val="150000"/>
              </a:lnSpc>
            </a:pPr>
            <a:r>
              <a:rPr lang="tr-TR" sz="2400" b="1" dirty="0" smtClean="0">
                <a:latin typeface="Times New Roman" pitchFamily="18" charset="0"/>
                <a:cs typeface="Times New Roman" pitchFamily="18" charset="0"/>
              </a:rPr>
              <a:t> &amp; </a:t>
            </a:r>
          </a:p>
          <a:p>
            <a:pPr algn="ctr">
              <a:lnSpc>
                <a:spcPct val="150000"/>
              </a:lnSpc>
            </a:pPr>
            <a:r>
              <a:rPr lang="tr-TR" sz="2400" b="1" dirty="0" smtClean="0">
                <a:latin typeface="Times New Roman" pitchFamily="18" charset="0"/>
                <a:cs typeface="Times New Roman" pitchFamily="18" charset="0"/>
              </a:rPr>
              <a:t>İŞ BİRLİĞİ YAPILAN KURUMLAR/SİVİL TOPLUM KURULUŞLARI</a:t>
            </a:r>
          </a:p>
        </p:txBody>
      </p:sp>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611560" y="2204864"/>
            <a:ext cx="7920880" cy="954107"/>
          </a:xfrm>
          <a:prstGeom prst="rect">
            <a:avLst/>
          </a:prstGeom>
        </p:spPr>
        <p:txBody>
          <a:bodyPr wrap="square">
            <a:spAutoFit/>
          </a:bodyPr>
          <a:lstStyle/>
          <a:p>
            <a:pPr algn="ctr"/>
            <a:endParaRPr lang="tr-TR" sz="2800" dirty="0"/>
          </a:p>
          <a:p>
            <a:pPr algn="ctr"/>
            <a:endParaRPr lang="tr-TR" sz="2800" dirty="0"/>
          </a:p>
        </p:txBody>
      </p:sp>
      <p:sp>
        <p:nvSpPr>
          <p:cNvPr id="10" name="Dikdörtgen 10">
            <a:extLst>
              <a:ext uri="{FF2B5EF4-FFF2-40B4-BE49-F238E27FC236}">
                <a16:creationId xmlns="" xmlns:a16="http://schemas.microsoft.com/office/drawing/2014/main" id="{0D1753EC-F58F-4D7A-A5DC-D5282BF27AAB}"/>
              </a:ext>
            </a:extLst>
          </p:cNvPr>
          <p:cNvSpPr/>
          <p:nvPr/>
        </p:nvSpPr>
        <p:spPr>
          <a:xfrm>
            <a:off x="1285852" y="1500174"/>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9" name="Dikdörtgen 10">
            <a:extLst>
              <a:ext uri="{FF2B5EF4-FFF2-40B4-BE49-F238E27FC236}">
                <a16:creationId xmlns="" xmlns:a16="http://schemas.microsoft.com/office/drawing/2014/main" id="{0D1753EC-F58F-4D7A-A5DC-D5282BF27AAB}"/>
              </a:ext>
            </a:extLst>
          </p:cNvPr>
          <p:cNvSpPr/>
          <p:nvPr/>
        </p:nvSpPr>
        <p:spPr>
          <a:xfrm>
            <a:off x="928662" y="785794"/>
            <a:ext cx="7786742" cy="1323439"/>
          </a:xfrm>
          <a:prstGeom prst="rect">
            <a:avLst/>
          </a:prstGeom>
        </p:spPr>
        <p:txBody>
          <a:bodyPr wrap="square">
            <a:spAutoFit/>
          </a:bodyPr>
          <a:lstStyle/>
          <a:p>
            <a:pPr>
              <a:buFont typeface="Wingdings" pitchFamily="2" charset="2"/>
              <a:buChar char="Ø"/>
            </a:pPr>
            <a:endParaRPr lang="tr-TR" sz="1600" dirty="0" smtClean="0"/>
          </a:p>
          <a:p>
            <a:endParaRPr lang="tr-TR" sz="1600" dirty="0" smtClean="0"/>
          </a:p>
          <a:p>
            <a:endParaRPr lang="tr-TR" sz="1600" dirty="0" smtClean="0"/>
          </a:p>
          <a:p>
            <a:endParaRPr lang="tr-TR" sz="1600" dirty="0" smtClean="0"/>
          </a:p>
          <a:p>
            <a:pPr>
              <a:buFont typeface="Wingdings" pitchFamily="2" charset="2"/>
              <a:buChar char="Ø"/>
            </a:pPr>
            <a:endParaRPr lang="tr-TR" sz="1600" dirty="0" smtClean="0"/>
          </a:p>
        </p:txBody>
      </p:sp>
      <p:graphicFrame>
        <p:nvGraphicFramePr>
          <p:cNvPr id="13" name="12 Tablo"/>
          <p:cNvGraphicFramePr>
            <a:graphicFrameLocks noGrp="1"/>
          </p:cNvGraphicFramePr>
          <p:nvPr/>
        </p:nvGraphicFramePr>
        <p:xfrm>
          <a:off x="214282" y="142850"/>
          <a:ext cx="8501122" cy="6429422"/>
        </p:xfrm>
        <a:graphic>
          <a:graphicData uri="http://schemas.openxmlformats.org/drawingml/2006/table">
            <a:tbl>
              <a:tblPr firstRow="1" bandRow="1">
                <a:tableStyleId>{5C22544A-7EE6-4342-B048-85BDC9FD1C3A}</a:tableStyleId>
              </a:tblPr>
              <a:tblGrid>
                <a:gridCol w="8501122"/>
              </a:tblGrid>
              <a:tr h="459928">
                <a:tc>
                  <a:txBody>
                    <a:bodyPr/>
                    <a:lstStyle/>
                    <a:p>
                      <a:pPr algn="ctr"/>
                      <a:r>
                        <a:rPr lang="tr-TR" sz="2000" dirty="0" smtClean="0">
                          <a:latin typeface="Times New Roman" pitchFamily="18" charset="0"/>
                          <a:cs typeface="Times New Roman" pitchFamily="18" charset="0"/>
                        </a:rPr>
                        <a:t>SORUMLU KURUMLAR</a:t>
                      </a:r>
                      <a:endParaRPr lang="tr-TR" sz="2000" dirty="0">
                        <a:latin typeface="Times New Roman" pitchFamily="18" charset="0"/>
                        <a:cs typeface="Times New Roman" pitchFamily="18" charset="0"/>
                      </a:endParaRPr>
                    </a:p>
                  </a:txBody>
                  <a:tcPr/>
                </a:tc>
              </a:tr>
              <a:tr h="376304">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Tarsus Belediye Başkanlığı</a:t>
                      </a:r>
                      <a:endParaRPr lang="tr-TR" sz="1400" dirty="0">
                        <a:latin typeface="Times New Roman" pitchFamily="18" charset="0"/>
                        <a:cs typeface="Times New Roman" pitchFamily="18" charset="0"/>
                      </a:endParaRPr>
                    </a:p>
                  </a:txBody>
                  <a:tcPr/>
                </a:tc>
              </a:tr>
              <a:tr h="376304">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Tarsus Üniversitesi Rektörlüğü</a:t>
                      </a:r>
                      <a:endParaRPr lang="tr-TR" sz="1400" dirty="0">
                        <a:latin typeface="Times New Roman" pitchFamily="18" charset="0"/>
                        <a:cs typeface="Times New Roman" pitchFamily="18" charset="0"/>
                      </a:endParaRPr>
                    </a:p>
                  </a:txBody>
                  <a:tcPr/>
                </a:tc>
              </a:tr>
              <a:tr h="376304">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İlçe Emniyet Müdürlüğü</a:t>
                      </a:r>
                      <a:endParaRPr lang="tr-TR" sz="1400" dirty="0">
                        <a:latin typeface="Times New Roman" pitchFamily="18" charset="0"/>
                        <a:cs typeface="Times New Roman" pitchFamily="18" charset="0"/>
                      </a:endParaRPr>
                    </a:p>
                  </a:txBody>
                  <a:tcPr/>
                </a:tc>
              </a:tr>
              <a:tr h="376304">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İlçe Müftülüğü</a:t>
                      </a:r>
                      <a:endParaRPr lang="tr-TR" sz="1400" dirty="0">
                        <a:latin typeface="Times New Roman" pitchFamily="18" charset="0"/>
                        <a:cs typeface="Times New Roman" pitchFamily="18" charset="0"/>
                      </a:endParaRPr>
                    </a:p>
                  </a:txBody>
                  <a:tcPr/>
                </a:tc>
              </a:tr>
              <a:tr h="376304">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Sosyal Hizmet Merkezi Müdürlüğü</a:t>
                      </a:r>
                      <a:endParaRPr lang="tr-TR" sz="1400" dirty="0">
                        <a:latin typeface="Times New Roman" pitchFamily="18" charset="0"/>
                        <a:cs typeface="Times New Roman" pitchFamily="18" charset="0"/>
                      </a:endParaRPr>
                    </a:p>
                  </a:txBody>
                  <a:tcPr/>
                </a:tc>
              </a:tr>
              <a:tr h="376304">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İlçe Milli Eğitim Müdürlüğü</a:t>
                      </a:r>
                      <a:endParaRPr lang="tr-TR" sz="1400" dirty="0">
                        <a:latin typeface="Times New Roman" pitchFamily="18" charset="0"/>
                        <a:cs typeface="Times New Roman" pitchFamily="18" charset="0"/>
                      </a:endParaRPr>
                    </a:p>
                  </a:txBody>
                  <a:tcPr/>
                </a:tc>
              </a:tr>
              <a:tr h="376304">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Gençlik Ve Spor İlçe Müdürlüğü</a:t>
                      </a:r>
                      <a:endParaRPr lang="tr-TR" sz="1400" dirty="0">
                        <a:latin typeface="Times New Roman" pitchFamily="18" charset="0"/>
                        <a:cs typeface="Times New Roman" pitchFamily="18" charset="0"/>
                      </a:endParaRPr>
                    </a:p>
                  </a:txBody>
                  <a:tcPr/>
                </a:tc>
              </a:tr>
              <a:tr h="376304">
                <a:tc>
                  <a:txBody>
                    <a:bodyPr/>
                    <a:lstStyle/>
                    <a:p>
                      <a:pPr algn="ctr"/>
                      <a:r>
                        <a:rPr lang="tr-TR" sz="1400" dirty="0" smtClean="0">
                          <a:latin typeface="Times New Roman" pitchFamily="18" charset="0"/>
                          <a:cs typeface="Times New Roman" pitchFamily="18" charset="0"/>
                        </a:rPr>
                        <a:t>İş-Kur Hizmet Merkezi Şube Müdürlüğü</a:t>
                      </a:r>
                      <a:endParaRPr lang="tr-TR" sz="1400" dirty="0">
                        <a:latin typeface="Times New Roman" pitchFamily="18" charset="0"/>
                        <a:cs typeface="Times New Roman" pitchFamily="18" charset="0"/>
                      </a:endParaRPr>
                    </a:p>
                  </a:txBody>
                  <a:tcPr/>
                </a:tc>
              </a:tr>
              <a:tr h="376304">
                <a:tc>
                  <a:txBody>
                    <a:bodyPr/>
                    <a:lstStyle/>
                    <a:p>
                      <a:pPr algn="ctr"/>
                      <a:r>
                        <a:rPr lang="tr-TR" sz="1400" dirty="0" smtClean="0">
                          <a:latin typeface="Times New Roman" pitchFamily="18" charset="0"/>
                          <a:cs typeface="Times New Roman" pitchFamily="18" charset="0"/>
                        </a:rPr>
                        <a:t>Denetimli Serbestlik Müdürlüğü</a:t>
                      </a:r>
                      <a:endParaRPr lang="tr-TR" sz="1400" dirty="0">
                        <a:latin typeface="Times New Roman" pitchFamily="18" charset="0"/>
                        <a:cs typeface="Times New Roman" pitchFamily="18" charset="0"/>
                      </a:endParaRPr>
                    </a:p>
                  </a:txBody>
                  <a:tcPr/>
                </a:tc>
              </a:tr>
              <a:tr h="376304">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Orman İşletme Müdürlüğü</a:t>
                      </a:r>
                      <a:endParaRPr lang="tr-TR" sz="1400" dirty="0">
                        <a:latin typeface="Times New Roman" pitchFamily="18" charset="0"/>
                        <a:cs typeface="Times New Roman" pitchFamily="18" charset="0"/>
                      </a:endParaRPr>
                    </a:p>
                  </a:txBody>
                  <a:tcPr/>
                </a:tc>
              </a:tr>
              <a:tr h="376304">
                <a:tc>
                  <a:txBody>
                    <a:bodyPr/>
                    <a:lstStyle/>
                    <a:p>
                      <a:pPr algn="ctr"/>
                      <a:r>
                        <a:rPr lang="tr-TR" sz="1400" dirty="0" smtClean="0">
                          <a:latin typeface="Times New Roman" pitchFamily="18" charset="0"/>
                          <a:cs typeface="Times New Roman" pitchFamily="18" charset="0"/>
                        </a:rPr>
                        <a:t>Ticaret Ve Sanayi Odası Başkanlığı</a:t>
                      </a:r>
                      <a:endParaRPr lang="tr-TR" sz="1400" dirty="0">
                        <a:latin typeface="Times New Roman" pitchFamily="18" charset="0"/>
                        <a:cs typeface="Times New Roman" pitchFamily="18" charset="0"/>
                      </a:endParaRPr>
                    </a:p>
                  </a:txBody>
                  <a:tcPr/>
                </a:tc>
              </a:tr>
              <a:tr h="324934">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Tarsus Kent Konseyi</a:t>
                      </a:r>
                      <a:endParaRPr lang="tr-TR" sz="1400" dirty="0">
                        <a:latin typeface="Times New Roman" pitchFamily="18" charset="0"/>
                        <a:cs typeface="Times New Roman" pitchFamily="18" charset="0"/>
                      </a:endParaRPr>
                    </a:p>
                  </a:txBody>
                  <a:tcPr/>
                </a:tc>
              </a:tr>
              <a:tr h="376304">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Türk </a:t>
                      </a:r>
                      <a:r>
                        <a:rPr lang="tr-TR" sz="1400" dirty="0" err="1" smtClean="0">
                          <a:latin typeface="Times New Roman" pitchFamily="18" charset="0"/>
                          <a:cs typeface="Times New Roman" pitchFamily="18" charset="0"/>
                        </a:rPr>
                        <a:t>Kızılayı</a:t>
                      </a:r>
                      <a:r>
                        <a:rPr lang="tr-TR" sz="1400" dirty="0" smtClean="0">
                          <a:latin typeface="Times New Roman" pitchFamily="18" charset="0"/>
                          <a:cs typeface="Times New Roman" pitchFamily="18" charset="0"/>
                        </a:rPr>
                        <a:t> Tarsus Şubesi</a:t>
                      </a:r>
                      <a:endParaRPr lang="tr-TR" sz="1400" dirty="0">
                        <a:latin typeface="Times New Roman" pitchFamily="18" charset="0"/>
                        <a:cs typeface="Times New Roman" pitchFamily="18" charset="0"/>
                      </a:endParaRPr>
                    </a:p>
                  </a:txBody>
                  <a:tcPr/>
                </a:tc>
              </a:tr>
              <a:tr h="376304">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Tarsus Şehir Tiyatrosu</a:t>
                      </a:r>
                      <a:endParaRPr lang="tr-TR" sz="1400" dirty="0">
                        <a:latin typeface="Times New Roman" pitchFamily="18" charset="0"/>
                        <a:cs typeface="Times New Roman" pitchFamily="18" charset="0"/>
                      </a:endParaRPr>
                    </a:p>
                  </a:txBody>
                  <a:tcPr/>
                </a:tc>
              </a:tr>
              <a:tr h="376304">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Tarsus İlçe Sağlık Müdürlüğü</a:t>
                      </a:r>
                      <a:endParaRPr lang="tr-TR" sz="1400" dirty="0">
                        <a:latin typeface="Times New Roman" pitchFamily="18" charset="0"/>
                        <a:cs typeface="Times New Roman" pitchFamily="18" charset="0"/>
                      </a:endParaRPr>
                    </a:p>
                  </a:txBody>
                  <a:tcPr/>
                </a:tc>
              </a:tr>
              <a:tr h="376304">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Tarsus Açık Ceza İnfaz</a:t>
                      </a:r>
                      <a:r>
                        <a:rPr lang="tr-TR" sz="1400" baseline="0" dirty="0" smtClean="0">
                          <a:latin typeface="Times New Roman" pitchFamily="18" charset="0"/>
                          <a:cs typeface="Times New Roman" pitchFamily="18" charset="0"/>
                        </a:rPr>
                        <a:t> Kurumu Müdürlüğü</a:t>
                      </a:r>
                      <a:endParaRPr lang="tr-TR" sz="1400" dirty="0">
                        <a:latin typeface="Times New Roman" pitchFamily="18" charset="0"/>
                        <a:cs typeface="Times New Roman" pitchFamily="18" charset="0"/>
                      </a:endParaRPr>
                    </a:p>
                  </a:txBody>
                  <a:tcPr/>
                </a:tc>
              </a:tr>
            </a:tbl>
          </a:graphicData>
        </a:graphic>
      </p:graphicFrame>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611560" y="2204864"/>
            <a:ext cx="7920880" cy="954107"/>
          </a:xfrm>
          <a:prstGeom prst="rect">
            <a:avLst/>
          </a:prstGeom>
        </p:spPr>
        <p:txBody>
          <a:bodyPr wrap="square">
            <a:spAutoFit/>
          </a:bodyPr>
          <a:lstStyle/>
          <a:p>
            <a:pPr algn="ctr"/>
            <a:endParaRPr lang="tr-TR" sz="2800" dirty="0"/>
          </a:p>
          <a:p>
            <a:pPr algn="ctr"/>
            <a:endParaRPr lang="tr-TR" sz="2800" dirty="0"/>
          </a:p>
        </p:txBody>
      </p:sp>
      <p:sp>
        <p:nvSpPr>
          <p:cNvPr id="10" name="Dikdörtgen 10">
            <a:extLst>
              <a:ext uri="{FF2B5EF4-FFF2-40B4-BE49-F238E27FC236}">
                <a16:creationId xmlns="" xmlns:a16="http://schemas.microsoft.com/office/drawing/2014/main" id="{0D1753EC-F58F-4D7A-A5DC-D5282BF27AAB}"/>
              </a:ext>
            </a:extLst>
          </p:cNvPr>
          <p:cNvSpPr/>
          <p:nvPr/>
        </p:nvSpPr>
        <p:spPr>
          <a:xfrm>
            <a:off x="1285852" y="1500174"/>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9" name="Dikdörtgen 10">
            <a:extLst>
              <a:ext uri="{FF2B5EF4-FFF2-40B4-BE49-F238E27FC236}">
                <a16:creationId xmlns="" xmlns:a16="http://schemas.microsoft.com/office/drawing/2014/main" id="{0D1753EC-F58F-4D7A-A5DC-D5282BF27AAB}"/>
              </a:ext>
            </a:extLst>
          </p:cNvPr>
          <p:cNvSpPr/>
          <p:nvPr/>
        </p:nvSpPr>
        <p:spPr>
          <a:xfrm>
            <a:off x="928662" y="785794"/>
            <a:ext cx="7786742" cy="1323439"/>
          </a:xfrm>
          <a:prstGeom prst="rect">
            <a:avLst/>
          </a:prstGeom>
        </p:spPr>
        <p:txBody>
          <a:bodyPr wrap="square">
            <a:spAutoFit/>
          </a:bodyPr>
          <a:lstStyle/>
          <a:p>
            <a:pPr>
              <a:buFont typeface="Wingdings" pitchFamily="2" charset="2"/>
              <a:buChar char="Ø"/>
            </a:pPr>
            <a:endParaRPr lang="tr-TR" sz="1600" dirty="0" smtClean="0"/>
          </a:p>
          <a:p>
            <a:endParaRPr lang="tr-TR" sz="1600" dirty="0" smtClean="0"/>
          </a:p>
          <a:p>
            <a:endParaRPr lang="tr-TR" sz="1600" dirty="0" smtClean="0"/>
          </a:p>
          <a:p>
            <a:endParaRPr lang="tr-TR" sz="1600" dirty="0" smtClean="0"/>
          </a:p>
          <a:p>
            <a:pPr>
              <a:buFont typeface="Wingdings" pitchFamily="2" charset="2"/>
              <a:buChar char="Ø"/>
            </a:pPr>
            <a:endParaRPr lang="tr-TR" sz="1600" dirty="0" smtClean="0"/>
          </a:p>
        </p:txBody>
      </p:sp>
      <p:graphicFrame>
        <p:nvGraphicFramePr>
          <p:cNvPr id="13" name="12 Tablo"/>
          <p:cNvGraphicFramePr>
            <a:graphicFrameLocks noGrp="1"/>
          </p:cNvGraphicFramePr>
          <p:nvPr/>
        </p:nvGraphicFramePr>
        <p:xfrm>
          <a:off x="428596" y="142851"/>
          <a:ext cx="8358246" cy="6887470"/>
        </p:xfrm>
        <a:graphic>
          <a:graphicData uri="http://schemas.openxmlformats.org/drawingml/2006/table">
            <a:tbl>
              <a:tblPr firstRow="1" bandRow="1">
                <a:tableStyleId>{5C22544A-7EE6-4342-B048-85BDC9FD1C3A}</a:tableStyleId>
              </a:tblPr>
              <a:tblGrid>
                <a:gridCol w="8358246"/>
              </a:tblGrid>
              <a:tr h="385205">
                <a:tc>
                  <a:txBody>
                    <a:bodyPr/>
                    <a:lstStyle/>
                    <a:p>
                      <a:pPr algn="ctr"/>
                      <a:r>
                        <a:rPr lang="tr-TR" sz="2000" dirty="0" smtClean="0">
                          <a:latin typeface="Times New Roman" pitchFamily="18" charset="0"/>
                          <a:cs typeface="Times New Roman" pitchFamily="18" charset="0"/>
                        </a:rPr>
                        <a:t>İŞBİRLİĞİ YAPILAN KURUMLAR</a:t>
                      </a:r>
                      <a:endParaRPr lang="tr-TR" sz="2000" dirty="0">
                        <a:latin typeface="Times New Roman" pitchFamily="18" charset="0"/>
                        <a:cs typeface="Times New Roman" pitchFamily="18" charset="0"/>
                      </a:endParaRPr>
                    </a:p>
                  </a:txBody>
                  <a:tcPr/>
                </a:tc>
              </a:tr>
              <a:tr h="296311">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Mersin Barosu Tarsus Temsilciliği</a:t>
                      </a:r>
                      <a:endParaRPr lang="tr-TR" sz="1400" dirty="0">
                        <a:latin typeface="Times New Roman" pitchFamily="18" charset="0"/>
                        <a:cs typeface="Times New Roman" pitchFamily="18" charset="0"/>
                      </a:endParaRPr>
                    </a:p>
                  </a:txBody>
                  <a:tcPr/>
                </a:tc>
              </a:tr>
              <a:tr h="296311">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Sosyal Yardımlaşma Ve Dayanışma Vakfı Başkanlığı</a:t>
                      </a:r>
                      <a:endParaRPr lang="tr-TR" sz="1400" dirty="0">
                        <a:latin typeface="Times New Roman" pitchFamily="18" charset="0"/>
                        <a:cs typeface="Times New Roman" pitchFamily="18" charset="0"/>
                      </a:endParaRPr>
                    </a:p>
                  </a:txBody>
                  <a:tcPr/>
                </a:tc>
              </a:tr>
              <a:tr h="296311">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Ticaret Borsası Başkanlığı</a:t>
                      </a:r>
                      <a:endParaRPr lang="tr-TR" sz="1400" dirty="0">
                        <a:latin typeface="Times New Roman" pitchFamily="18" charset="0"/>
                        <a:cs typeface="Times New Roman" pitchFamily="18" charset="0"/>
                      </a:endParaRPr>
                    </a:p>
                  </a:txBody>
                  <a:tcPr/>
                </a:tc>
              </a:tr>
              <a:tr h="296311">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Tarsus Bakkallar ve Bayiler Odası</a:t>
                      </a:r>
                      <a:endParaRPr lang="tr-TR" sz="1400" dirty="0">
                        <a:latin typeface="Times New Roman" pitchFamily="18" charset="0"/>
                        <a:cs typeface="Times New Roman" pitchFamily="18" charset="0"/>
                      </a:endParaRPr>
                    </a:p>
                  </a:txBody>
                  <a:tcPr/>
                </a:tc>
              </a:tr>
              <a:tr h="296311">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de-DE" sz="1400" dirty="0" smtClean="0">
                          <a:latin typeface="Times New Roman" pitchFamily="18" charset="0"/>
                          <a:cs typeface="Times New Roman" pitchFamily="18" charset="0"/>
                        </a:rPr>
                        <a:t>Tarsus </a:t>
                      </a:r>
                      <a:r>
                        <a:rPr lang="de-DE" sz="1400" dirty="0" err="1" smtClean="0">
                          <a:latin typeface="Times New Roman" pitchFamily="18" charset="0"/>
                          <a:cs typeface="Times New Roman" pitchFamily="18" charset="0"/>
                        </a:rPr>
                        <a:t>Berberler</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ve</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Kuaförler</a:t>
                      </a:r>
                      <a:r>
                        <a:rPr lang="de-DE" sz="1400" dirty="0" smtClean="0">
                          <a:latin typeface="Times New Roman" pitchFamily="18" charset="0"/>
                          <a:cs typeface="Times New Roman" pitchFamily="18" charset="0"/>
                        </a:rPr>
                        <a:t> </a:t>
                      </a:r>
                      <a:r>
                        <a:rPr lang="de-DE" sz="1400" dirty="0" err="1" smtClean="0">
                          <a:latin typeface="Times New Roman" pitchFamily="18" charset="0"/>
                          <a:cs typeface="Times New Roman" pitchFamily="18" charset="0"/>
                        </a:rPr>
                        <a:t>Odası</a:t>
                      </a:r>
                      <a:endParaRPr lang="tr-TR" sz="1400" dirty="0">
                        <a:latin typeface="Times New Roman" pitchFamily="18" charset="0"/>
                        <a:cs typeface="Times New Roman" pitchFamily="18" charset="0"/>
                      </a:endParaRPr>
                    </a:p>
                  </a:txBody>
                  <a:tcPr/>
                </a:tc>
              </a:tr>
              <a:tr h="296311">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Tarsus Briketçiler ve Karocular Odası</a:t>
                      </a:r>
                      <a:endParaRPr lang="tr-TR" sz="1400" dirty="0">
                        <a:latin typeface="Times New Roman" pitchFamily="18" charset="0"/>
                        <a:cs typeface="Times New Roman" pitchFamily="18" charset="0"/>
                      </a:endParaRPr>
                    </a:p>
                  </a:txBody>
                  <a:tcPr/>
                </a:tc>
              </a:tr>
              <a:tr h="296311">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Tarsus Elektrik Teknisyenleri Odası</a:t>
                      </a:r>
                      <a:endParaRPr lang="tr-TR" sz="1400" dirty="0">
                        <a:latin typeface="Times New Roman" pitchFamily="18" charset="0"/>
                        <a:cs typeface="Times New Roman" pitchFamily="18" charset="0"/>
                      </a:endParaRPr>
                    </a:p>
                  </a:txBody>
                  <a:tcPr/>
                </a:tc>
              </a:tr>
              <a:tr h="296311">
                <a:tc>
                  <a:txBody>
                    <a:bodyPr/>
                    <a:lstStyle/>
                    <a:p>
                      <a:pPr algn="ctr"/>
                      <a:r>
                        <a:rPr lang="tr-TR" sz="1400" dirty="0" smtClean="0">
                          <a:latin typeface="Times New Roman" pitchFamily="18" charset="0"/>
                          <a:cs typeface="Times New Roman" pitchFamily="18" charset="0"/>
                        </a:rPr>
                        <a:t>Tarsus Fırıncılar Odası</a:t>
                      </a:r>
                      <a:endParaRPr lang="tr-TR" sz="1400" dirty="0">
                        <a:latin typeface="Times New Roman" pitchFamily="18" charset="0"/>
                        <a:cs typeface="Times New Roman" pitchFamily="18" charset="0"/>
                      </a:endParaRPr>
                    </a:p>
                  </a:txBody>
                  <a:tcPr/>
                </a:tc>
              </a:tr>
              <a:tr h="296311">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Tarsus Fotoğrafçılar Es.ve San. Odası</a:t>
                      </a:r>
                      <a:endParaRPr lang="tr-TR" sz="1400" dirty="0">
                        <a:latin typeface="Times New Roman" pitchFamily="18" charset="0"/>
                        <a:cs typeface="Times New Roman" pitchFamily="18" charset="0"/>
                      </a:endParaRPr>
                    </a:p>
                  </a:txBody>
                  <a:tcPr/>
                </a:tc>
              </a:tr>
              <a:tr h="296311">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Tarsus Kahveciler ve </a:t>
                      </a:r>
                      <a:r>
                        <a:rPr lang="tr-TR" sz="1400" dirty="0" err="1" smtClean="0">
                          <a:latin typeface="Times New Roman" pitchFamily="18" charset="0"/>
                          <a:cs typeface="Times New Roman" pitchFamily="18" charset="0"/>
                        </a:rPr>
                        <a:t>Eğl</a:t>
                      </a:r>
                      <a:r>
                        <a:rPr lang="tr-TR" sz="1400" dirty="0" smtClean="0">
                          <a:latin typeface="Times New Roman" pitchFamily="18" charset="0"/>
                          <a:cs typeface="Times New Roman" pitchFamily="18" charset="0"/>
                        </a:rPr>
                        <a:t>. Yerleri Odası</a:t>
                      </a:r>
                      <a:endParaRPr lang="tr-TR" sz="1400" dirty="0">
                        <a:latin typeface="Times New Roman" pitchFamily="18" charset="0"/>
                        <a:cs typeface="Times New Roman" pitchFamily="18" charset="0"/>
                      </a:endParaRPr>
                    </a:p>
                  </a:txBody>
                  <a:tcPr/>
                </a:tc>
              </a:tr>
              <a:tr h="296311">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Tarsus Kasaplar Odası</a:t>
                      </a:r>
                      <a:endParaRPr lang="tr-TR" sz="1400" dirty="0">
                        <a:latin typeface="Times New Roman" pitchFamily="18" charset="0"/>
                        <a:cs typeface="Times New Roman" pitchFamily="18" charset="0"/>
                      </a:endParaRPr>
                    </a:p>
                  </a:txBody>
                  <a:tcPr/>
                </a:tc>
              </a:tr>
              <a:tr h="296311">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Tarsus Kebapçılar ve Lokantacılar Odası</a:t>
                      </a:r>
                      <a:endParaRPr lang="tr-TR" sz="1400" dirty="0">
                        <a:latin typeface="Times New Roman" pitchFamily="18" charset="0"/>
                        <a:cs typeface="Times New Roman" pitchFamily="18" charset="0"/>
                      </a:endParaRPr>
                    </a:p>
                  </a:txBody>
                  <a:tcPr/>
                </a:tc>
              </a:tr>
              <a:tr h="296311">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Tarsus Kunduracılar Odası</a:t>
                      </a:r>
                      <a:endParaRPr lang="tr-TR" sz="1400" dirty="0">
                        <a:latin typeface="Times New Roman" pitchFamily="18" charset="0"/>
                        <a:cs typeface="Times New Roman" pitchFamily="18" charset="0"/>
                      </a:endParaRPr>
                    </a:p>
                  </a:txBody>
                  <a:tcPr/>
                </a:tc>
              </a:tr>
              <a:tr h="296311">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Tarsus Madeni Sanatlar Odası</a:t>
                      </a:r>
                      <a:endParaRPr lang="tr-TR" sz="1400" dirty="0">
                        <a:latin typeface="Times New Roman" pitchFamily="18" charset="0"/>
                        <a:cs typeface="Times New Roman" pitchFamily="18" charset="0"/>
                      </a:endParaRPr>
                    </a:p>
                  </a:txBody>
                  <a:tcPr/>
                </a:tc>
              </a:tr>
              <a:tr h="296311">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sz="1400" dirty="0" smtClean="0">
                          <a:latin typeface="Times New Roman" pitchFamily="18" charset="0"/>
                          <a:cs typeface="Times New Roman" pitchFamily="18" charset="0"/>
                        </a:rPr>
                        <a:t>Tarsus Marangozlar ve Mobilyacılar Odası</a:t>
                      </a:r>
                      <a:endParaRPr lang="tr-TR" sz="1400" dirty="0">
                        <a:latin typeface="Times New Roman" pitchFamily="18" charset="0"/>
                        <a:cs typeface="Times New Roman" pitchFamily="18" charset="0"/>
                      </a:endParaRPr>
                    </a:p>
                  </a:txBody>
                  <a:tcPr/>
                </a:tc>
              </a:tr>
              <a:tr h="296311">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Tarsus Seyyar Sabit Tuhafiyeci Ve </a:t>
                      </a:r>
                      <a:r>
                        <a:rPr lang="tr-TR" sz="1400" dirty="0" err="1" smtClean="0">
                          <a:latin typeface="Times New Roman" pitchFamily="18" charset="0"/>
                          <a:cs typeface="Times New Roman" pitchFamily="18" charset="0"/>
                        </a:rPr>
                        <a:t>Züccaciyeciler</a:t>
                      </a:r>
                      <a:r>
                        <a:rPr lang="tr-TR" sz="1400" dirty="0" smtClean="0">
                          <a:latin typeface="Times New Roman" pitchFamily="18" charset="0"/>
                          <a:cs typeface="Times New Roman" pitchFamily="18" charset="0"/>
                        </a:rPr>
                        <a:t> Odası</a:t>
                      </a:r>
                      <a:endParaRPr lang="tr-TR" sz="1400" dirty="0">
                        <a:latin typeface="Times New Roman" pitchFamily="18" charset="0"/>
                        <a:cs typeface="Times New Roman" pitchFamily="18" charset="0"/>
                      </a:endParaRPr>
                    </a:p>
                  </a:txBody>
                  <a:tcPr/>
                </a:tc>
              </a:tr>
              <a:tr h="296311">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Tarsus Şoförler ve Otomobilciler Odası</a:t>
                      </a:r>
                      <a:endParaRPr lang="tr-TR" sz="1400" dirty="0">
                        <a:latin typeface="Times New Roman" pitchFamily="18" charset="0"/>
                        <a:cs typeface="Times New Roman" pitchFamily="18" charset="0"/>
                      </a:endParaRPr>
                    </a:p>
                  </a:txBody>
                  <a:tcPr/>
                </a:tc>
              </a:tr>
              <a:tr h="296311">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Tarsus Tenekeciler Odası</a:t>
                      </a:r>
                      <a:endParaRPr lang="tr-TR" sz="1400" dirty="0">
                        <a:latin typeface="Times New Roman" pitchFamily="18" charset="0"/>
                        <a:cs typeface="Times New Roman" pitchFamily="18" charset="0"/>
                      </a:endParaRPr>
                    </a:p>
                  </a:txBody>
                  <a:tcPr/>
                </a:tc>
              </a:tr>
              <a:tr h="296311">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Tarsus Terziler Odası</a:t>
                      </a:r>
                      <a:endParaRPr lang="tr-TR" sz="1400" dirty="0">
                        <a:latin typeface="Times New Roman" pitchFamily="18" charset="0"/>
                        <a:cs typeface="Times New Roman" pitchFamily="18" charset="0"/>
                      </a:endParaRPr>
                    </a:p>
                  </a:txBody>
                  <a:tcPr/>
                </a:tc>
              </a:tr>
              <a:tr h="700030">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pt-BR" sz="1400" dirty="0" smtClean="0">
                          <a:latin typeface="Times New Roman" pitchFamily="18" charset="0"/>
                          <a:cs typeface="Times New Roman" pitchFamily="18" charset="0"/>
                        </a:rPr>
                        <a:t>Tarsus Umum Servis Araçları Odası</a:t>
                      </a:r>
                      <a:endParaRPr lang="tr-TR" sz="1400" dirty="0">
                        <a:latin typeface="Times New Roman" pitchFamily="18" charset="0"/>
                        <a:cs typeface="Times New Roman" pitchFamily="18" charset="0"/>
                      </a:endParaRPr>
                    </a:p>
                  </a:txBody>
                  <a:tcPr/>
                </a:tc>
              </a:tr>
            </a:tbl>
          </a:graphicData>
        </a:graphic>
      </p:graphicFrame>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0" y="0"/>
            <a:ext cx="9144000" cy="1124744"/>
          </a:xfrm>
          <a:solidFill>
            <a:schemeClr val="accent5">
              <a:lumMod val="60000"/>
              <a:lumOff val="40000"/>
            </a:schemeClr>
          </a:solidFill>
        </p:spPr>
        <p:txBody>
          <a:bodyPr/>
          <a:lstStyle/>
          <a:p>
            <a:pPr algn="ctr"/>
            <a:r>
              <a:rPr lang="tr-TR" sz="1400" b="1" dirty="0" smtClean="0">
                <a:solidFill>
                  <a:schemeClr val="tx1">
                    <a:lumMod val="95000"/>
                    <a:lumOff val="5000"/>
                  </a:schemeClr>
                </a:solidFill>
                <a:latin typeface="Times New Roman" pitchFamily="18" charset="0"/>
                <a:cs typeface="Times New Roman" pitchFamily="18" charset="0"/>
              </a:rPr>
              <a:t>T.C. </a:t>
            </a:r>
            <a:r>
              <a:rPr lang="tr-TR" sz="1400" dirty="0" smtClean="0">
                <a:latin typeface="Times New Roman" pitchFamily="18" charset="0"/>
                <a:cs typeface="Times New Roman" pitchFamily="18" charset="0"/>
              </a:rPr>
              <a:t/>
            </a:r>
            <a:br>
              <a:rPr lang="tr-TR" sz="1400"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TARSUS KAYMAKAMLIĞI</a:t>
            </a:r>
            <a:br>
              <a:rPr lang="tr-TR" sz="1400" b="1"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İlçe Sağlık Müdürlüğü </a:t>
            </a:r>
            <a:r>
              <a:rPr lang="tr-TR" sz="1400" b="1" dirty="0">
                <a:latin typeface="Times New Roman" pitchFamily="18" charset="0"/>
                <a:cs typeface="Times New Roman" pitchFamily="18" charset="0"/>
              </a:rPr>
              <a:t/>
            </a:r>
            <a:br>
              <a:rPr lang="tr-TR" sz="1400" b="1" dirty="0">
                <a:latin typeface="Times New Roman" pitchFamily="18" charset="0"/>
                <a:cs typeface="Times New Roman" pitchFamily="18" charset="0"/>
              </a:rPr>
            </a:br>
            <a:r>
              <a:rPr lang="tr-TR" sz="1400" dirty="0">
                <a:latin typeface="Times New Roman" pitchFamily="18" charset="0"/>
                <a:cs typeface="Times New Roman" pitchFamily="18" charset="0"/>
              </a:rPr>
              <a:t/>
            </a:r>
            <a:br>
              <a:rPr lang="tr-TR" sz="1400" dirty="0">
                <a:latin typeface="Times New Roman" pitchFamily="18" charset="0"/>
                <a:cs typeface="Times New Roman" pitchFamily="18" charset="0"/>
              </a:rPr>
            </a:br>
            <a:endParaRPr lang="tr-TR" sz="1400" dirty="0">
              <a:latin typeface="Times New Roman" pitchFamily="18" charset="0"/>
              <a:cs typeface="Times New Roman" pitchFamily="18" charset="0"/>
            </a:endParaRPr>
          </a:p>
        </p:txBody>
      </p:sp>
      <p:sp>
        <p:nvSpPr>
          <p:cNvPr id="7" name="Dikdörtgen 6"/>
          <p:cNvSpPr/>
          <p:nvPr/>
        </p:nvSpPr>
        <p:spPr>
          <a:xfrm>
            <a:off x="611560" y="2204864"/>
            <a:ext cx="7920880" cy="954107"/>
          </a:xfrm>
          <a:prstGeom prst="rect">
            <a:avLst/>
          </a:prstGeom>
        </p:spPr>
        <p:txBody>
          <a:bodyPr wrap="square">
            <a:spAutoFit/>
          </a:bodyPr>
          <a:lstStyle/>
          <a:p>
            <a:pPr algn="ctr"/>
            <a:endParaRPr lang="tr-TR" sz="2800" dirty="0"/>
          </a:p>
          <a:p>
            <a:pPr algn="ctr"/>
            <a:endParaRPr lang="tr-TR" sz="2800" dirty="0"/>
          </a:p>
        </p:txBody>
      </p:sp>
      <p:pic>
        <p:nvPicPr>
          <p:cNvPr id="8" name="Resim 7">
            <a:extLst>
              <a:ext uri="{FF2B5EF4-FFF2-40B4-BE49-F238E27FC236}">
                <a16:creationId xmlns="" xmlns:a16="http://schemas.microsoft.com/office/drawing/2014/main" id="{BD22FAE6-5A1E-45B6-BE77-E46DCF440C7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257885"/>
            <a:ext cx="969804" cy="972000"/>
          </a:xfrm>
          <a:prstGeom prst="rect">
            <a:avLst/>
          </a:prstGeom>
        </p:spPr>
      </p:pic>
      <p:sp>
        <p:nvSpPr>
          <p:cNvPr id="10" name="Dikdörtgen 10">
            <a:extLst>
              <a:ext uri="{FF2B5EF4-FFF2-40B4-BE49-F238E27FC236}">
                <a16:creationId xmlns="" xmlns:a16="http://schemas.microsoft.com/office/drawing/2014/main" id="{0D1753EC-F58F-4D7A-A5DC-D5282BF27AAB}"/>
              </a:ext>
            </a:extLst>
          </p:cNvPr>
          <p:cNvSpPr/>
          <p:nvPr/>
        </p:nvSpPr>
        <p:spPr>
          <a:xfrm>
            <a:off x="1285852" y="1500174"/>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9" name="Dikdörtgen 10">
            <a:extLst>
              <a:ext uri="{FF2B5EF4-FFF2-40B4-BE49-F238E27FC236}">
                <a16:creationId xmlns="" xmlns:a16="http://schemas.microsoft.com/office/drawing/2014/main" id="{0D1753EC-F58F-4D7A-A5DC-D5282BF27AAB}"/>
              </a:ext>
            </a:extLst>
          </p:cNvPr>
          <p:cNvSpPr/>
          <p:nvPr/>
        </p:nvSpPr>
        <p:spPr>
          <a:xfrm>
            <a:off x="428596" y="1857364"/>
            <a:ext cx="8143932" cy="2554545"/>
          </a:xfrm>
          <a:prstGeom prst="rect">
            <a:avLst/>
          </a:prstGeom>
        </p:spPr>
        <p:txBody>
          <a:bodyPr wrap="square">
            <a:spAutoFit/>
          </a:bodyPr>
          <a:lstStyle/>
          <a:p>
            <a:pPr>
              <a:buFont typeface="Wingdings" pitchFamily="2" charset="2"/>
              <a:buChar char="Ø"/>
            </a:pPr>
            <a:endParaRPr lang="tr-TR" sz="1600" dirty="0" smtClean="0"/>
          </a:p>
          <a:p>
            <a:pPr algn="ctr">
              <a:lnSpc>
                <a:spcPct val="150000"/>
              </a:lnSpc>
            </a:pPr>
            <a:r>
              <a:rPr lang="tr-TR" sz="3200" b="1" dirty="0" smtClean="0">
                <a:latin typeface="Times New Roman" pitchFamily="18" charset="0"/>
                <a:cs typeface="Times New Roman" pitchFamily="18" charset="0"/>
              </a:rPr>
              <a:t>EYLEM PLANI KAPSAMINDA SORUMLU KURUMLARCA YAPILACAK FAALİYETLER  </a:t>
            </a:r>
            <a:endParaRPr lang="tr-TR" sz="3200" dirty="0" smtClean="0">
              <a:latin typeface="Times New Roman" pitchFamily="18" charset="0"/>
              <a:cs typeface="Times New Roman" pitchFamily="18" charset="0"/>
            </a:endParaRPr>
          </a:p>
        </p:txBody>
      </p:sp>
      <p:pic>
        <p:nvPicPr>
          <p:cNvPr id="1026" name="Picture 2" descr="C:\Users\User\Desktop\indir.png"/>
          <p:cNvPicPr>
            <a:picLocks noChangeAspect="1" noChangeArrowheads="1"/>
          </p:cNvPicPr>
          <p:nvPr/>
        </p:nvPicPr>
        <p:blipFill>
          <a:blip r:embed="rId3"/>
          <a:srcRect/>
          <a:stretch>
            <a:fillRect/>
          </a:stretch>
        </p:blipFill>
        <p:spPr bwMode="auto">
          <a:xfrm>
            <a:off x="5357818" y="4714884"/>
            <a:ext cx="3275158" cy="1857388"/>
          </a:xfrm>
          <a:prstGeom prst="rect">
            <a:avLst/>
          </a:prstGeom>
          <a:noFill/>
        </p:spPr>
      </p:pic>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85786" y="1500174"/>
            <a:ext cx="7920880" cy="954107"/>
          </a:xfrm>
          <a:prstGeom prst="rect">
            <a:avLst/>
          </a:prstGeom>
        </p:spPr>
        <p:txBody>
          <a:bodyPr wrap="square">
            <a:spAutoFit/>
          </a:bodyPr>
          <a:lstStyle/>
          <a:p>
            <a:pPr algn="ctr"/>
            <a:endParaRPr lang="tr-TR" sz="2800" dirty="0"/>
          </a:p>
          <a:p>
            <a:pPr algn="ctr"/>
            <a:endParaRPr lang="tr-TR" sz="2800" dirty="0"/>
          </a:p>
        </p:txBody>
      </p:sp>
      <p:sp>
        <p:nvSpPr>
          <p:cNvPr id="10" name="Dikdörtgen 10">
            <a:extLst>
              <a:ext uri="{FF2B5EF4-FFF2-40B4-BE49-F238E27FC236}">
                <a16:creationId xmlns="" xmlns:a16="http://schemas.microsoft.com/office/drawing/2014/main" id="{0D1753EC-F58F-4D7A-A5DC-D5282BF27AAB}"/>
              </a:ext>
            </a:extLst>
          </p:cNvPr>
          <p:cNvSpPr/>
          <p:nvPr/>
        </p:nvSpPr>
        <p:spPr>
          <a:xfrm>
            <a:off x="1285852" y="1500174"/>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13" name="Dikdörtgen 6"/>
          <p:cNvSpPr/>
          <p:nvPr/>
        </p:nvSpPr>
        <p:spPr>
          <a:xfrm>
            <a:off x="785786" y="2857496"/>
            <a:ext cx="7920880" cy="954107"/>
          </a:xfrm>
          <a:prstGeom prst="rect">
            <a:avLst/>
          </a:prstGeom>
        </p:spPr>
        <p:txBody>
          <a:bodyPr wrap="square">
            <a:spAutoFit/>
          </a:bodyPr>
          <a:lstStyle/>
          <a:p>
            <a:pPr algn="ctr"/>
            <a:endParaRPr lang="tr-TR" sz="2800" dirty="0"/>
          </a:p>
          <a:p>
            <a:pPr algn="ctr"/>
            <a:endParaRPr lang="tr-TR" sz="2800" dirty="0"/>
          </a:p>
        </p:txBody>
      </p:sp>
      <p:sp>
        <p:nvSpPr>
          <p:cNvPr id="17" name="Dikdörtgen 10">
            <a:extLst>
              <a:ext uri="{FF2B5EF4-FFF2-40B4-BE49-F238E27FC236}">
                <a16:creationId xmlns="" xmlns:a16="http://schemas.microsoft.com/office/drawing/2014/main" id="{0D1753EC-F58F-4D7A-A5DC-D5282BF27AAB}"/>
              </a:ext>
            </a:extLst>
          </p:cNvPr>
          <p:cNvSpPr/>
          <p:nvPr/>
        </p:nvSpPr>
        <p:spPr>
          <a:xfrm>
            <a:off x="1142976" y="1857365"/>
            <a:ext cx="7429552" cy="1692771"/>
          </a:xfrm>
          <a:prstGeom prst="rect">
            <a:avLst/>
          </a:prstGeom>
        </p:spPr>
        <p:txBody>
          <a:bodyPr wrap="square">
            <a:spAutoFit/>
          </a:bodyPr>
          <a:lstStyle/>
          <a:p>
            <a:endParaRPr lang="tr-TR" sz="1600" dirty="0" smtClean="0"/>
          </a:p>
          <a:p>
            <a:endParaRPr lang="tr-TR" sz="1600" dirty="0" smtClean="0"/>
          </a:p>
          <a:p>
            <a:endParaRPr lang="tr-TR" sz="1600" dirty="0" smtClean="0"/>
          </a:p>
          <a:p>
            <a:endParaRPr lang="tr-TR" sz="1600" dirty="0" smtClean="0"/>
          </a:p>
          <a:p>
            <a:endParaRPr lang="tr-TR" sz="4000" dirty="0"/>
          </a:p>
        </p:txBody>
      </p:sp>
      <p:pic>
        <p:nvPicPr>
          <p:cNvPr id="1026" name="Picture 2" descr="C:\Users\User\Desktop\Ekran Alıntısı.PNG"/>
          <p:cNvPicPr>
            <a:picLocks noChangeAspect="1" noChangeArrowheads="1"/>
          </p:cNvPicPr>
          <p:nvPr/>
        </p:nvPicPr>
        <p:blipFill>
          <a:blip r:embed="rId2"/>
          <a:srcRect/>
          <a:stretch>
            <a:fillRect/>
          </a:stretch>
        </p:blipFill>
        <p:spPr bwMode="auto">
          <a:xfrm>
            <a:off x="857224" y="1142984"/>
            <a:ext cx="7434255" cy="2071702"/>
          </a:xfrm>
          <a:prstGeom prst="rect">
            <a:avLst/>
          </a:prstGeom>
          <a:noFill/>
        </p:spPr>
      </p:pic>
      <p:sp>
        <p:nvSpPr>
          <p:cNvPr id="12" name="Dikdörtgen 10">
            <a:extLst>
              <a:ext uri="{FF2B5EF4-FFF2-40B4-BE49-F238E27FC236}">
                <a16:creationId xmlns="" xmlns:a16="http://schemas.microsoft.com/office/drawing/2014/main" id="{0D1753EC-F58F-4D7A-A5DC-D5282BF27AAB}"/>
              </a:ext>
            </a:extLst>
          </p:cNvPr>
          <p:cNvSpPr/>
          <p:nvPr/>
        </p:nvSpPr>
        <p:spPr>
          <a:xfrm>
            <a:off x="357158" y="3500439"/>
            <a:ext cx="8358246" cy="3323987"/>
          </a:xfrm>
          <a:prstGeom prst="rect">
            <a:avLst/>
          </a:prstGeom>
        </p:spPr>
        <p:txBody>
          <a:bodyPr wrap="square">
            <a:spAutoFit/>
          </a:bodyPr>
          <a:lstStyle/>
          <a:p>
            <a:pPr algn="just">
              <a:lnSpc>
                <a:spcPct val="150000"/>
              </a:lnSpc>
              <a:buFont typeface="Wingdings" pitchFamily="2" charset="2"/>
              <a:buChar char="v"/>
            </a:pPr>
            <a:r>
              <a:rPr lang="tr-TR" sz="1600" dirty="0" smtClean="0">
                <a:latin typeface="Times New Roman" pitchFamily="18" charset="0"/>
                <a:cs typeface="Times New Roman" pitchFamily="18" charset="0"/>
              </a:rPr>
              <a:t> </a:t>
            </a:r>
            <a:r>
              <a:rPr lang="tr-TR" sz="2000" dirty="0" smtClean="0">
                <a:latin typeface="Times New Roman" pitchFamily="18" charset="0"/>
                <a:cs typeface="Times New Roman" pitchFamily="18" charset="0"/>
              </a:rPr>
              <a:t>Kamu kurumlarında görevli personele</a:t>
            </a:r>
          </a:p>
          <a:p>
            <a:pPr algn="just">
              <a:lnSpc>
                <a:spcPct val="150000"/>
              </a:lnSpc>
              <a:buFont typeface="Wingdings" pitchFamily="2" charset="2"/>
              <a:buChar char="v"/>
            </a:pPr>
            <a:r>
              <a:rPr lang="tr-TR" sz="2000" dirty="0" smtClean="0">
                <a:latin typeface="Times New Roman" pitchFamily="18" charset="0"/>
                <a:cs typeface="Times New Roman" pitchFamily="18" charset="0"/>
              </a:rPr>
              <a:t> Muhtarlara</a:t>
            </a:r>
          </a:p>
          <a:p>
            <a:pPr algn="just">
              <a:lnSpc>
                <a:spcPct val="150000"/>
              </a:lnSpc>
              <a:buFont typeface="Wingdings" pitchFamily="2" charset="2"/>
              <a:buChar char="v"/>
            </a:pPr>
            <a:r>
              <a:rPr lang="tr-TR" sz="2000" dirty="0" smtClean="0">
                <a:latin typeface="Times New Roman" pitchFamily="18" charset="0"/>
                <a:cs typeface="Times New Roman" pitchFamily="18" charset="0"/>
              </a:rPr>
              <a:t> Esnaf Odalarına kayıtlı üyelere </a:t>
            </a:r>
          </a:p>
          <a:p>
            <a:pPr algn="just">
              <a:lnSpc>
                <a:spcPct val="150000"/>
              </a:lnSpc>
              <a:buFont typeface="Wingdings" pitchFamily="2" charset="2"/>
              <a:buChar char="v"/>
            </a:pPr>
            <a:r>
              <a:rPr lang="tr-TR" sz="2000" dirty="0" smtClean="0">
                <a:latin typeface="Times New Roman" pitchFamily="18" charset="0"/>
                <a:cs typeface="Times New Roman" pitchFamily="18" charset="0"/>
              </a:rPr>
              <a:t> İlçemizde çadırda barınan Suriyeli sığınmacılar ve tarım işçilerine</a:t>
            </a:r>
          </a:p>
          <a:p>
            <a:pPr algn="just">
              <a:lnSpc>
                <a:spcPct val="150000"/>
              </a:lnSpc>
              <a:buFont typeface="Wingdings" pitchFamily="2" charset="2"/>
              <a:buChar char="v"/>
            </a:pPr>
            <a:r>
              <a:rPr lang="tr-TR" sz="2000" dirty="0" smtClean="0">
                <a:latin typeface="Times New Roman" pitchFamily="18" charset="0"/>
                <a:cs typeface="Times New Roman" pitchFamily="18" charset="0"/>
              </a:rPr>
              <a:t> Halk Eğitim Merkezi ve Mesleki Eğitim Merkezinde görevli eğiticiler, usta öğreticiler ve kursiyerlere </a:t>
            </a:r>
          </a:p>
          <a:p>
            <a:pPr algn="just">
              <a:lnSpc>
                <a:spcPct val="150000"/>
              </a:lnSpc>
              <a:buFont typeface="Wingdings" pitchFamily="2" charset="2"/>
              <a:buChar char="v"/>
            </a:pPr>
            <a:r>
              <a:rPr lang="tr-TR" sz="2000" dirty="0" smtClean="0">
                <a:latin typeface="Times New Roman" pitchFamily="18" charset="0"/>
                <a:cs typeface="Times New Roman" pitchFamily="18" charset="0"/>
              </a:rPr>
              <a:t>Bağımlılıkla mücadele konusunda eğitim verilecektir.</a:t>
            </a:r>
          </a:p>
        </p:txBody>
      </p:sp>
      <p:sp>
        <p:nvSpPr>
          <p:cNvPr id="16" name="Başlık 5"/>
          <p:cNvSpPr>
            <a:spLocks noGrp="1"/>
          </p:cNvSpPr>
          <p:nvPr>
            <p:ph type="title"/>
          </p:nvPr>
        </p:nvSpPr>
        <p:spPr>
          <a:xfrm>
            <a:off x="0" y="0"/>
            <a:ext cx="9144000" cy="1064396"/>
          </a:xfrm>
          <a:solidFill>
            <a:schemeClr val="accent5">
              <a:lumMod val="60000"/>
              <a:lumOff val="40000"/>
            </a:schemeClr>
          </a:solidFill>
        </p:spPr>
        <p:txBody>
          <a:bodyPr/>
          <a:lstStyle/>
          <a:p>
            <a:pPr algn="ctr"/>
            <a:r>
              <a:rPr lang="tr-TR" sz="1200" b="1" dirty="0"/>
              <a:t/>
            </a:r>
            <a:br>
              <a:rPr lang="tr-TR" sz="1200" b="1" dirty="0"/>
            </a:br>
            <a:r>
              <a:rPr lang="tr-TR" sz="1200" dirty="0"/>
              <a:t/>
            </a:r>
            <a:br>
              <a:rPr lang="tr-TR" sz="1200" dirty="0"/>
            </a:br>
            <a:endParaRPr lang="tr-TR" sz="1200" dirty="0"/>
          </a:p>
        </p:txBody>
      </p:sp>
      <p:pic>
        <p:nvPicPr>
          <p:cNvPr id="8" name="Resim 7">
            <a:extLst>
              <a:ext uri="{FF2B5EF4-FFF2-40B4-BE49-F238E27FC236}">
                <a16:creationId xmlns="" xmlns:a16="http://schemas.microsoft.com/office/drawing/2014/main" id="{BD22FAE6-5A1E-45B6-BE77-E46DCF440C7A}"/>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71604" y="214290"/>
            <a:ext cx="714380" cy="715998"/>
          </a:xfrm>
          <a:prstGeom prst="rect">
            <a:avLst/>
          </a:prstGeom>
        </p:spPr>
      </p:pic>
      <p:pic>
        <p:nvPicPr>
          <p:cNvPr id="15" name="Resim 7">
            <a:extLst>
              <a:ext uri="{FF2B5EF4-FFF2-40B4-BE49-F238E27FC236}">
                <a16:creationId xmlns="" xmlns:a16="http://schemas.microsoft.com/office/drawing/2014/main" id="{BD22FAE6-5A1E-45B6-BE77-E46DCF440C7A}"/>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715140" y="214290"/>
            <a:ext cx="714380" cy="715998"/>
          </a:xfrm>
          <a:prstGeom prst="rect">
            <a:avLst/>
          </a:prstGeom>
        </p:spPr>
      </p:pic>
      <p:sp>
        <p:nvSpPr>
          <p:cNvPr id="9" name="Dikdörtgen 10">
            <a:extLst>
              <a:ext uri="{FF2B5EF4-FFF2-40B4-BE49-F238E27FC236}">
                <a16:creationId xmlns="" xmlns:a16="http://schemas.microsoft.com/office/drawing/2014/main" id="{0D1753EC-F58F-4D7A-A5DC-D5282BF27AAB}"/>
              </a:ext>
            </a:extLst>
          </p:cNvPr>
          <p:cNvSpPr/>
          <p:nvPr/>
        </p:nvSpPr>
        <p:spPr>
          <a:xfrm>
            <a:off x="0" y="357166"/>
            <a:ext cx="9144000" cy="338554"/>
          </a:xfrm>
          <a:prstGeom prst="rect">
            <a:avLst/>
          </a:prstGeom>
        </p:spPr>
        <p:txBody>
          <a:bodyPr wrap="square">
            <a:spAutoFit/>
          </a:bodyPr>
          <a:lstStyle/>
          <a:p>
            <a:pPr algn="ctr"/>
            <a:r>
              <a:rPr lang="tr-TR" sz="1600" b="1" dirty="0" smtClean="0">
                <a:latin typeface="Times New Roman" pitchFamily="18" charset="0"/>
                <a:cs typeface="Times New Roman" pitchFamily="18" charset="0"/>
              </a:rPr>
              <a:t>TARSUS İLÇE SAĞLIK MÜDÜRLÜĞÜ</a:t>
            </a:r>
            <a:endParaRPr lang="tr-TR" sz="1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85786" y="1500174"/>
            <a:ext cx="7920880" cy="954107"/>
          </a:xfrm>
          <a:prstGeom prst="rect">
            <a:avLst/>
          </a:prstGeom>
        </p:spPr>
        <p:txBody>
          <a:bodyPr wrap="square">
            <a:spAutoFit/>
          </a:bodyPr>
          <a:lstStyle/>
          <a:p>
            <a:pPr algn="ctr"/>
            <a:endParaRPr lang="tr-TR" sz="2800" dirty="0"/>
          </a:p>
          <a:p>
            <a:pPr algn="ctr"/>
            <a:endParaRPr lang="tr-TR" sz="2800" dirty="0"/>
          </a:p>
        </p:txBody>
      </p:sp>
      <p:sp>
        <p:nvSpPr>
          <p:cNvPr id="10" name="Dikdörtgen 10">
            <a:extLst>
              <a:ext uri="{FF2B5EF4-FFF2-40B4-BE49-F238E27FC236}">
                <a16:creationId xmlns="" xmlns:a16="http://schemas.microsoft.com/office/drawing/2014/main" id="{0D1753EC-F58F-4D7A-A5DC-D5282BF27AAB}"/>
              </a:ext>
            </a:extLst>
          </p:cNvPr>
          <p:cNvSpPr/>
          <p:nvPr/>
        </p:nvSpPr>
        <p:spPr>
          <a:xfrm>
            <a:off x="1285852" y="1500174"/>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13" name="Dikdörtgen 6"/>
          <p:cNvSpPr/>
          <p:nvPr/>
        </p:nvSpPr>
        <p:spPr>
          <a:xfrm>
            <a:off x="785786" y="2857496"/>
            <a:ext cx="7920880" cy="954107"/>
          </a:xfrm>
          <a:prstGeom prst="rect">
            <a:avLst/>
          </a:prstGeom>
        </p:spPr>
        <p:txBody>
          <a:bodyPr wrap="square">
            <a:spAutoFit/>
          </a:bodyPr>
          <a:lstStyle/>
          <a:p>
            <a:pPr algn="ctr"/>
            <a:endParaRPr lang="tr-TR" sz="2800" dirty="0" smtClean="0"/>
          </a:p>
          <a:p>
            <a:pPr algn="ctr"/>
            <a:endParaRPr lang="tr-TR" sz="2800" dirty="0"/>
          </a:p>
        </p:txBody>
      </p:sp>
      <p:sp>
        <p:nvSpPr>
          <p:cNvPr id="17" name="Dikdörtgen 10">
            <a:extLst>
              <a:ext uri="{FF2B5EF4-FFF2-40B4-BE49-F238E27FC236}">
                <a16:creationId xmlns="" xmlns:a16="http://schemas.microsoft.com/office/drawing/2014/main" id="{0D1753EC-F58F-4D7A-A5DC-D5282BF27AAB}"/>
              </a:ext>
            </a:extLst>
          </p:cNvPr>
          <p:cNvSpPr/>
          <p:nvPr/>
        </p:nvSpPr>
        <p:spPr>
          <a:xfrm>
            <a:off x="1142976" y="1857365"/>
            <a:ext cx="7429552" cy="1692771"/>
          </a:xfrm>
          <a:prstGeom prst="rect">
            <a:avLst/>
          </a:prstGeom>
        </p:spPr>
        <p:txBody>
          <a:bodyPr wrap="square">
            <a:spAutoFit/>
          </a:bodyPr>
          <a:lstStyle/>
          <a:p>
            <a:endParaRPr lang="tr-TR" sz="1600" dirty="0" smtClean="0"/>
          </a:p>
          <a:p>
            <a:endParaRPr lang="tr-TR" sz="1600" dirty="0" smtClean="0"/>
          </a:p>
          <a:p>
            <a:endParaRPr lang="tr-TR" sz="1600" dirty="0" smtClean="0"/>
          </a:p>
          <a:p>
            <a:endParaRPr lang="tr-TR" sz="1600" dirty="0" smtClean="0"/>
          </a:p>
          <a:p>
            <a:endParaRPr lang="tr-TR" sz="4000" dirty="0"/>
          </a:p>
        </p:txBody>
      </p:sp>
      <p:sp>
        <p:nvSpPr>
          <p:cNvPr id="12" name="Dikdörtgen 10">
            <a:extLst>
              <a:ext uri="{FF2B5EF4-FFF2-40B4-BE49-F238E27FC236}">
                <a16:creationId xmlns="" xmlns:a16="http://schemas.microsoft.com/office/drawing/2014/main" id="{0D1753EC-F58F-4D7A-A5DC-D5282BF27AAB}"/>
              </a:ext>
            </a:extLst>
          </p:cNvPr>
          <p:cNvSpPr/>
          <p:nvPr/>
        </p:nvSpPr>
        <p:spPr>
          <a:xfrm>
            <a:off x="500034" y="1643050"/>
            <a:ext cx="8143932" cy="3785652"/>
          </a:xfrm>
          <a:prstGeom prst="rect">
            <a:avLst/>
          </a:prstGeom>
        </p:spPr>
        <p:txBody>
          <a:bodyPr wrap="square">
            <a:spAutoFit/>
          </a:bodyPr>
          <a:lstStyle/>
          <a:p>
            <a:pPr algn="just">
              <a:lnSpc>
                <a:spcPct val="150000"/>
              </a:lnSpc>
              <a:buFont typeface="Wingdings" pitchFamily="2" charset="2"/>
              <a:buChar char="v"/>
            </a:pPr>
            <a:r>
              <a:rPr lang="tr-TR" sz="2000" dirty="0" smtClean="0">
                <a:latin typeface="Times New Roman" pitchFamily="18" charset="0"/>
                <a:cs typeface="Times New Roman" pitchFamily="18" charset="0"/>
              </a:rPr>
              <a:t> Öğrencilerin Tedavi Merkezlerine ziyarette bulunması faaliyeti gerçekleştirilecektir.</a:t>
            </a:r>
          </a:p>
          <a:p>
            <a:pPr algn="just">
              <a:lnSpc>
                <a:spcPct val="150000"/>
              </a:lnSpc>
              <a:buFont typeface="Wingdings" pitchFamily="2" charset="2"/>
              <a:buChar char="v"/>
            </a:pPr>
            <a:r>
              <a:rPr lang="tr-TR" sz="2000" dirty="0" smtClean="0">
                <a:latin typeface="Times New Roman" pitchFamily="18" charset="0"/>
                <a:cs typeface="Times New Roman" pitchFamily="18" charset="0"/>
              </a:rPr>
              <a:t> İlçemizde Alkol ve Madde Bağımlılığı Tedavi Merkezi (AMATEM) açılmasına yönelik faaliyet gerçekleştirilecektir.</a:t>
            </a:r>
          </a:p>
          <a:p>
            <a:pPr algn="just">
              <a:lnSpc>
                <a:spcPct val="150000"/>
              </a:lnSpc>
              <a:buFont typeface="Wingdings" pitchFamily="2" charset="2"/>
              <a:buChar char="v"/>
            </a:pPr>
            <a:r>
              <a:rPr lang="tr-TR" sz="2000" dirty="0" smtClean="0">
                <a:latin typeface="Times New Roman" pitchFamily="18" charset="0"/>
                <a:cs typeface="Times New Roman" pitchFamily="18" charset="0"/>
              </a:rPr>
              <a:t> Madde Bağımlılığı tedavisi gören bireylere kurumlarca destek verilmesi sağlanacaktır.</a:t>
            </a:r>
          </a:p>
          <a:p>
            <a:pPr algn="just">
              <a:lnSpc>
                <a:spcPct val="150000"/>
              </a:lnSpc>
              <a:buFont typeface="Wingdings" pitchFamily="2" charset="2"/>
              <a:buChar char="v"/>
            </a:pPr>
            <a:r>
              <a:rPr lang="tr-TR" sz="2000" dirty="0" smtClean="0">
                <a:latin typeface="Times New Roman" pitchFamily="18" charset="0"/>
                <a:cs typeface="Times New Roman" pitchFamily="18" charset="0"/>
              </a:rPr>
              <a:t> Eylem Planı kapsamında faaliyetlerin sosyal medya (</a:t>
            </a:r>
            <a:r>
              <a:rPr lang="tr-TR" sz="2000" dirty="0" err="1" smtClean="0">
                <a:latin typeface="Times New Roman" pitchFamily="18" charset="0"/>
                <a:cs typeface="Times New Roman" pitchFamily="18" charset="0"/>
              </a:rPr>
              <a:t>facebook</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twitter</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instagram</a:t>
            </a:r>
            <a:r>
              <a:rPr lang="tr-TR" sz="2000" dirty="0" smtClean="0">
                <a:latin typeface="Times New Roman" pitchFamily="18" charset="0"/>
                <a:cs typeface="Times New Roman" pitchFamily="18" charset="0"/>
              </a:rPr>
              <a:t>) hesaplarında duyurulması </a:t>
            </a:r>
            <a:r>
              <a:rPr lang="tr-TR" sz="2000" dirty="0" err="1" smtClean="0">
                <a:latin typeface="Times New Roman" pitchFamily="18" charset="0"/>
                <a:cs typeface="Times New Roman" pitchFamily="18" charset="0"/>
              </a:rPr>
              <a:t>sağlanaktır</a:t>
            </a:r>
            <a:r>
              <a:rPr lang="tr-TR" sz="2000" dirty="0" smtClean="0">
                <a:latin typeface="Times New Roman" pitchFamily="18" charset="0"/>
                <a:cs typeface="Times New Roman" pitchFamily="18" charset="0"/>
              </a:rPr>
              <a:t>.</a:t>
            </a:r>
          </a:p>
        </p:txBody>
      </p:sp>
      <p:sp>
        <p:nvSpPr>
          <p:cNvPr id="16" name="Başlık 5"/>
          <p:cNvSpPr>
            <a:spLocks noGrp="1"/>
          </p:cNvSpPr>
          <p:nvPr>
            <p:ph type="title"/>
          </p:nvPr>
        </p:nvSpPr>
        <p:spPr>
          <a:xfrm>
            <a:off x="0" y="0"/>
            <a:ext cx="9144000" cy="1064396"/>
          </a:xfrm>
          <a:solidFill>
            <a:schemeClr val="accent5">
              <a:lumMod val="60000"/>
              <a:lumOff val="40000"/>
            </a:schemeClr>
          </a:solidFill>
        </p:spPr>
        <p:txBody>
          <a:bodyPr/>
          <a:lstStyle/>
          <a:p>
            <a:pPr algn="ctr"/>
            <a:r>
              <a:rPr lang="tr-TR" sz="1200" b="1" dirty="0"/>
              <a:t/>
            </a:r>
            <a:br>
              <a:rPr lang="tr-TR" sz="1200" b="1" dirty="0"/>
            </a:br>
            <a:r>
              <a:rPr lang="tr-TR" sz="1200" dirty="0"/>
              <a:t/>
            </a:r>
            <a:br>
              <a:rPr lang="tr-TR" sz="1200" dirty="0"/>
            </a:br>
            <a:endParaRPr lang="tr-TR" sz="1200" dirty="0"/>
          </a:p>
        </p:txBody>
      </p:sp>
      <p:pic>
        <p:nvPicPr>
          <p:cNvPr id="8" name="Resim 7">
            <a:extLst>
              <a:ext uri="{FF2B5EF4-FFF2-40B4-BE49-F238E27FC236}">
                <a16:creationId xmlns="" xmlns:a16="http://schemas.microsoft.com/office/drawing/2014/main" id="{BD22FAE6-5A1E-45B6-BE77-E46DCF440C7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71604" y="214290"/>
            <a:ext cx="714380" cy="715998"/>
          </a:xfrm>
          <a:prstGeom prst="rect">
            <a:avLst/>
          </a:prstGeom>
        </p:spPr>
      </p:pic>
      <p:pic>
        <p:nvPicPr>
          <p:cNvPr id="15" name="Resim 7">
            <a:extLst>
              <a:ext uri="{FF2B5EF4-FFF2-40B4-BE49-F238E27FC236}">
                <a16:creationId xmlns="" xmlns:a16="http://schemas.microsoft.com/office/drawing/2014/main" id="{BD22FAE6-5A1E-45B6-BE77-E46DCF440C7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15140" y="214290"/>
            <a:ext cx="714380" cy="715998"/>
          </a:xfrm>
          <a:prstGeom prst="rect">
            <a:avLst/>
          </a:prstGeom>
        </p:spPr>
      </p:pic>
      <p:sp>
        <p:nvSpPr>
          <p:cNvPr id="9" name="Dikdörtgen 10">
            <a:extLst>
              <a:ext uri="{FF2B5EF4-FFF2-40B4-BE49-F238E27FC236}">
                <a16:creationId xmlns="" xmlns:a16="http://schemas.microsoft.com/office/drawing/2014/main" id="{0D1753EC-F58F-4D7A-A5DC-D5282BF27AAB}"/>
              </a:ext>
            </a:extLst>
          </p:cNvPr>
          <p:cNvSpPr/>
          <p:nvPr/>
        </p:nvSpPr>
        <p:spPr>
          <a:xfrm>
            <a:off x="0" y="357166"/>
            <a:ext cx="9144000" cy="338554"/>
          </a:xfrm>
          <a:prstGeom prst="rect">
            <a:avLst/>
          </a:prstGeom>
        </p:spPr>
        <p:txBody>
          <a:bodyPr wrap="square">
            <a:spAutoFit/>
          </a:bodyPr>
          <a:lstStyle/>
          <a:p>
            <a:pPr algn="ctr"/>
            <a:r>
              <a:rPr lang="tr-TR" sz="1600" b="1" dirty="0" smtClean="0">
                <a:latin typeface="Times New Roman" pitchFamily="18" charset="0"/>
                <a:cs typeface="Times New Roman" pitchFamily="18" charset="0"/>
              </a:rPr>
              <a:t>TARSUS İLÇE SAĞLIK MÜDÜRLÜĞÜ</a:t>
            </a:r>
            <a:endParaRPr lang="tr-TR" sz="1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0" y="0"/>
            <a:ext cx="9144000" cy="1214422"/>
          </a:xfrm>
          <a:solidFill>
            <a:srgbClr val="8BD1E7"/>
          </a:solidFill>
        </p:spPr>
        <p:txBody>
          <a:bodyPr/>
          <a:lstStyle/>
          <a:p>
            <a:pPr algn="ctr"/>
            <a:r>
              <a:rPr lang="tr-TR" sz="1000" b="1" dirty="0" smtClean="0">
                <a:solidFill>
                  <a:schemeClr val="tx1">
                    <a:lumMod val="95000"/>
                    <a:lumOff val="5000"/>
                  </a:schemeClr>
                </a:solidFill>
              </a:rPr>
              <a:t/>
            </a:r>
            <a:br>
              <a:rPr lang="tr-TR" sz="1000" b="1" dirty="0" smtClean="0">
                <a:solidFill>
                  <a:schemeClr val="tx1">
                    <a:lumMod val="95000"/>
                    <a:lumOff val="5000"/>
                  </a:schemeClr>
                </a:solidFill>
              </a:rPr>
            </a:br>
            <a:r>
              <a:rPr lang="tr-TR" sz="1400" b="1" dirty="0" smtClean="0">
                <a:solidFill>
                  <a:schemeClr val="tx1">
                    <a:lumMod val="95000"/>
                    <a:lumOff val="5000"/>
                  </a:schemeClr>
                </a:solidFill>
                <a:latin typeface="Times New Roman" pitchFamily="18" charset="0"/>
                <a:cs typeface="Times New Roman" pitchFamily="18" charset="0"/>
              </a:rPr>
              <a:t>T.C</a:t>
            </a:r>
            <a:r>
              <a:rPr lang="tr-TR" sz="1400" b="1" dirty="0">
                <a:solidFill>
                  <a:schemeClr val="tx1">
                    <a:lumMod val="95000"/>
                    <a:lumOff val="5000"/>
                  </a:schemeClr>
                </a:solidFill>
                <a:latin typeface="Times New Roman" pitchFamily="18" charset="0"/>
                <a:cs typeface="Times New Roman" pitchFamily="18" charset="0"/>
              </a:rPr>
              <a:t>. </a:t>
            </a:r>
            <a:r>
              <a:rPr lang="tr-TR" sz="1400" dirty="0">
                <a:latin typeface="Times New Roman" pitchFamily="18" charset="0"/>
                <a:cs typeface="Times New Roman" pitchFamily="18" charset="0"/>
              </a:rPr>
              <a:t/>
            </a:r>
            <a:br>
              <a:rPr lang="tr-TR" sz="1400" dirty="0">
                <a:latin typeface="Times New Roman" pitchFamily="18" charset="0"/>
                <a:cs typeface="Times New Roman" pitchFamily="18" charset="0"/>
              </a:rPr>
            </a:br>
            <a:r>
              <a:rPr lang="tr-TR" sz="1400" b="1" dirty="0" smtClean="0">
                <a:latin typeface="Times New Roman" pitchFamily="18" charset="0"/>
                <a:cs typeface="Times New Roman" pitchFamily="18" charset="0"/>
              </a:rPr>
              <a:t>TARSUS KAYMAKAMLIĞI</a:t>
            </a:r>
            <a:br>
              <a:rPr lang="tr-TR" sz="1400" b="1"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İlçe Sağlık Müdürlüğü</a:t>
            </a:r>
            <a:r>
              <a:rPr lang="tr-TR" sz="1400" b="1" dirty="0">
                <a:latin typeface="Times New Roman" pitchFamily="18" charset="0"/>
                <a:cs typeface="Times New Roman" pitchFamily="18" charset="0"/>
              </a:rPr>
              <a:t/>
            </a:r>
            <a:br>
              <a:rPr lang="tr-TR" sz="1400" b="1" dirty="0">
                <a:latin typeface="Times New Roman" pitchFamily="18" charset="0"/>
                <a:cs typeface="Times New Roman" pitchFamily="18" charset="0"/>
              </a:rPr>
            </a:br>
            <a:r>
              <a:rPr lang="tr-TR" sz="1400" dirty="0">
                <a:latin typeface="Times New Roman" pitchFamily="18" charset="0"/>
                <a:cs typeface="Times New Roman" pitchFamily="18" charset="0"/>
              </a:rPr>
              <a:t>                   </a:t>
            </a:r>
            <a:br>
              <a:rPr lang="tr-TR" sz="1400" dirty="0">
                <a:latin typeface="Times New Roman" pitchFamily="18" charset="0"/>
                <a:cs typeface="Times New Roman" pitchFamily="18" charset="0"/>
              </a:rPr>
            </a:br>
            <a:endParaRPr lang="tr-TR" sz="1400" dirty="0">
              <a:latin typeface="Times New Roman" pitchFamily="18" charset="0"/>
              <a:cs typeface="Times New Roman" pitchFamily="18" charset="0"/>
            </a:endParaRPr>
          </a:p>
        </p:txBody>
      </p:sp>
      <p:pic>
        <p:nvPicPr>
          <p:cNvPr id="10" name="Resim 9">
            <a:extLst>
              <a:ext uri="{FF2B5EF4-FFF2-40B4-BE49-F238E27FC236}">
                <a16:creationId xmlns="" xmlns:a16="http://schemas.microsoft.com/office/drawing/2014/main" id="{6A93CAA4-81FC-40F1-A545-40ED30EC4DF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257885"/>
            <a:ext cx="969804" cy="972000"/>
          </a:xfrm>
          <a:prstGeom prst="rect">
            <a:avLst/>
          </a:prstGeom>
        </p:spPr>
      </p:pic>
      <p:sp>
        <p:nvSpPr>
          <p:cNvPr id="12" name="Dikdörtgen 11">
            <a:extLst>
              <a:ext uri="{FF2B5EF4-FFF2-40B4-BE49-F238E27FC236}">
                <a16:creationId xmlns="" xmlns:a16="http://schemas.microsoft.com/office/drawing/2014/main" id="{BE676FA4-D9B8-4735-B0D2-C93149712995}"/>
              </a:ext>
            </a:extLst>
          </p:cNvPr>
          <p:cNvSpPr/>
          <p:nvPr/>
        </p:nvSpPr>
        <p:spPr>
          <a:xfrm>
            <a:off x="1571604" y="1428736"/>
            <a:ext cx="6120680" cy="646331"/>
          </a:xfrm>
          <a:prstGeom prst="rect">
            <a:avLst/>
          </a:prstGeom>
        </p:spPr>
        <p:txBody>
          <a:bodyPr wrap="square">
            <a:spAutoFit/>
          </a:bodyPr>
          <a:lstStyle/>
          <a:p>
            <a:pPr algn="ctr"/>
            <a:r>
              <a:rPr lang="tr-TR" sz="3600" b="1" dirty="0" smtClean="0">
                <a:latin typeface="Times New Roman" pitchFamily="18" charset="0"/>
                <a:cs typeface="Times New Roman" pitchFamily="18" charset="0"/>
              </a:rPr>
              <a:t>Toplantı Gündem Maddeleri</a:t>
            </a:r>
            <a:endParaRPr lang="tr-TR" sz="3600" b="1" dirty="0">
              <a:latin typeface="Times New Roman" pitchFamily="18" charset="0"/>
              <a:cs typeface="Times New Roman" pitchFamily="18" charset="0"/>
            </a:endParaRPr>
          </a:p>
        </p:txBody>
      </p:sp>
      <p:sp>
        <p:nvSpPr>
          <p:cNvPr id="5" name="Dikdörtgen 11">
            <a:extLst>
              <a:ext uri="{FF2B5EF4-FFF2-40B4-BE49-F238E27FC236}">
                <a16:creationId xmlns="" xmlns:a16="http://schemas.microsoft.com/office/drawing/2014/main" id="{BE676FA4-D9B8-4735-B0D2-C93149712995}"/>
              </a:ext>
            </a:extLst>
          </p:cNvPr>
          <p:cNvSpPr/>
          <p:nvPr/>
        </p:nvSpPr>
        <p:spPr>
          <a:xfrm>
            <a:off x="714348" y="2500306"/>
            <a:ext cx="7929618" cy="3785652"/>
          </a:xfrm>
          <a:prstGeom prst="rect">
            <a:avLst/>
          </a:prstGeom>
        </p:spPr>
        <p:txBody>
          <a:bodyPr wrap="square">
            <a:spAutoFit/>
          </a:bodyPr>
          <a:lstStyle/>
          <a:p>
            <a:pPr>
              <a:lnSpc>
                <a:spcPct val="150000"/>
              </a:lnSpc>
            </a:pPr>
            <a:r>
              <a:rPr lang="tr-TR" sz="2000" dirty="0" smtClean="0">
                <a:latin typeface="Times New Roman" pitchFamily="18" charset="0"/>
                <a:cs typeface="Times New Roman" pitchFamily="18" charset="0"/>
              </a:rPr>
              <a:t>1-Eylem Planı Tanıtımı</a:t>
            </a:r>
          </a:p>
          <a:p>
            <a:pPr algn="just">
              <a:lnSpc>
                <a:spcPct val="150000"/>
              </a:lnSpc>
            </a:pPr>
            <a:r>
              <a:rPr lang="tr-TR" sz="2000" dirty="0" smtClean="0">
                <a:latin typeface="Times New Roman" pitchFamily="18" charset="0"/>
                <a:cs typeface="Times New Roman" pitchFamily="18" charset="0"/>
              </a:rPr>
              <a:t>2- Uyuşturucu kullanımı ve satışı açısından riskli olan park ve rekreasyon alanlarına güvenlik kamera sistemlerinin kurulması ile cadde, sokak, park ve rekreasyon alanlarının yeterince aydınlatılmasına yönelik çalışmaların gözden geçirilmesi, 2019 yılı verilerinin 2018 yılı verileri ile kıyaslanması (</a:t>
            </a:r>
            <a:r>
              <a:rPr lang="tr-TR" sz="2000" b="1" dirty="0" smtClean="0">
                <a:latin typeface="Times New Roman" pitchFamily="18" charset="0"/>
                <a:cs typeface="Times New Roman" pitchFamily="18" charset="0"/>
              </a:rPr>
              <a:t>Tarsus İlçe Emniyet Müdürlüğü ve Tarsus İlçe Jandarma Komutanlığı</a:t>
            </a:r>
            <a:r>
              <a:rPr lang="tr-TR" sz="2000" dirty="0" smtClean="0">
                <a:latin typeface="Times New Roman" pitchFamily="18" charset="0"/>
                <a:cs typeface="Times New Roman" pitchFamily="18" charset="0"/>
              </a:rPr>
              <a:t>)</a:t>
            </a:r>
          </a:p>
          <a:p>
            <a:pPr>
              <a:lnSpc>
                <a:spcPct val="150000"/>
              </a:lnSpc>
            </a:pPr>
            <a:endParaRPr lang="tr-TR"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61555655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85786" y="1500174"/>
            <a:ext cx="7920880" cy="954107"/>
          </a:xfrm>
          <a:prstGeom prst="rect">
            <a:avLst/>
          </a:prstGeom>
        </p:spPr>
        <p:txBody>
          <a:bodyPr wrap="square">
            <a:spAutoFit/>
          </a:bodyPr>
          <a:lstStyle/>
          <a:p>
            <a:pPr algn="ctr"/>
            <a:endParaRPr lang="tr-TR" sz="2800" dirty="0"/>
          </a:p>
          <a:p>
            <a:pPr algn="ctr"/>
            <a:endParaRPr lang="tr-TR" sz="2800" dirty="0"/>
          </a:p>
        </p:txBody>
      </p:sp>
      <p:sp>
        <p:nvSpPr>
          <p:cNvPr id="10" name="Dikdörtgen 10">
            <a:extLst>
              <a:ext uri="{FF2B5EF4-FFF2-40B4-BE49-F238E27FC236}">
                <a16:creationId xmlns="" xmlns:a16="http://schemas.microsoft.com/office/drawing/2014/main" id="{0D1753EC-F58F-4D7A-A5DC-D5282BF27AAB}"/>
              </a:ext>
            </a:extLst>
          </p:cNvPr>
          <p:cNvSpPr/>
          <p:nvPr/>
        </p:nvSpPr>
        <p:spPr>
          <a:xfrm>
            <a:off x="1285852" y="1500174"/>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13" name="Dikdörtgen 6"/>
          <p:cNvSpPr/>
          <p:nvPr/>
        </p:nvSpPr>
        <p:spPr>
          <a:xfrm>
            <a:off x="785786" y="2857496"/>
            <a:ext cx="7920880" cy="954107"/>
          </a:xfrm>
          <a:prstGeom prst="rect">
            <a:avLst/>
          </a:prstGeom>
        </p:spPr>
        <p:txBody>
          <a:bodyPr wrap="square">
            <a:spAutoFit/>
          </a:bodyPr>
          <a:lstStyle/>
          <a:p>
            <a:pPr algn="ctr"/>
            <a:endParaRPr lang="tr-TR" sz="2800" dirty="0" smtClean="0"/>
          </a:p>
          <a:p>
            <a:pPr algn="ctr"/>
            <a:endParaRPr lang="tr-TR" sz="2800" dirty="0"/>
          </a:p>
        </p:txBody>
      </p:sp>
      <p:sp>
        <p:nvSpPr>
          <p:cNvPr id="17" name="Dikdörtgen 10">
            <a:extLst>
              <a:ext uri="{FF2B5EF4-FFF2-40B4-BE49-F238E27FC236}">
                <a16:creationId xmlns="" xmlns:a16="http://schemas.microsoft.com/office/drawing/2014/main" id="{0D1753EC-F58F-4D7A-A5DC-D5282BF27AAB}"/>
              </a:ext>
            </a:extLst>
          </p:cNvPr>
          <p:cNvSpPr/>
          <p:nvPr/>
        </p:nvSpPr>
        <p:spPr>
          <a:xfrm>
            <a:off x="1142976" y="1857365"/>
            <a:ext cx="7429552" cy="1692771"/>
          </a:xfrm>
          <a:prstGeom prst="rect">
            <a:avLst/>
          </a:prstGeom>
        </p:spPr>
        <p:txBody>
          <a:bodyPr wrap="square">
            <a:spAutoFit/>
          </a:bodyPr>
          <a:lstStyle/>
          <a:p>
            <a:endParaRPr lang="tr-TR" sz="1600" dirty="0" smtClean="0"/>
          </a:p>
          <a:p>
            <a:endParaRPr lang="tr-TR" sz="1600" dirty="0" smtClean="0"/>
          </a:p>
          <a:p>
            <a:endParaRPr lang="tr-TR" sz="1600" dirty="0" smtClean="0"/>
          </a:p>
          <a:p>
            <a:endParaRPr lang="tr-TR" sz="1600" dirty="0" smtClean="0"/>
          </a:p>
          <a:p>
            <a:endParaRPr lang="tr-TR" sz="4000" dirty="0"/>
          </a:p>
        </p:txBody>
      </p:sp>
      <p:sp>
        <p:nvSpPr>
          <p:cNvPr id="12" name="Dikdörtgen 10">
            <a:extLst>
              <a:ext uri="{FF2B5EF4-FFF2-40B4-BE49-F238E27FC236}">
                <a16:creationId xmlns="" xmlns:a16="http://schemas.microsoft.com/office/drawing/2014/main" id="{0D1753EC-F58F-4D7A-A5DC-D5282BF27AAB}"/>
              </a:ext>
            </a:extLst>
          </p:cNvPr>
          <p:cNvSpPr/>
          <p:nvPr/>
        </p:nvSpPr>
        <p:spPr>
          <a:xfrm>
            <a:off x="571472" y="1643050"/>
            <a:ext cx="8143932" cy="5170646"/>
          </a:xfrm>
          <a:prstGeom prst="rect">
            <a:avLst/>
          </a:prstGeom>
        </p:spPr>
        <p:txBody>
          <a:bodyPr wrap="square">
            <a:spAutoFit/>
          </a:bodyPr>
          <a:lstStyle/>
          <a:p>
            <a:pPr algn="just">
              <a:lnSpc>
                <a:spcPct val="150000"/>
              </a:lnSpc>
              <a:buFont typeface="Wingdings" pitchFamily="2" charset="2"/>
              <a:buChar char="v"/>
            </a:pPr>
            <a:r>
              <a:rPr lang="tr-TR" sz="2000" dirty="0" smtClean="0">
                <a:latin typeface="Times New Roman" pitchFamily="18" charset="0"/>
                <a:cs typeface="Times New Roman" pitchFamily="18" charset="0"/>
              </a:rPr>
              <a:t> İlçemizin 21 okulunun öğrenci ve velilerine, TBM (Türkiye Bağımlılıkla Mücadele) Uygulayıcıları tarafından bağımlılıkla mücadele eğitimi verilecektir.</a:t>
            </a:r>
          </a:p>
          <a:p>
            <a:pPr algn="just">
              <a:lnSpc>
                <a:spcPct val="150000"/>
              </a:lnSpc>
              <a:buFont typeface="Wingdings" pitchFamily="2" charset="2"/>
              <a:buChar char="v"/>
            </a:pPr>
            <a:r>
              <a:rPr lang="tr-TR" sz="2000" dirty="0" smtClean="0">
                <a:latin typeface="Times New Roman" pitchFamily="18" charset="0"/>
                <a:cs typeface="Times New Roman" pitchFamily="18" charset="0"/>
              </a:rPr>
              <a:t> Öğrencilere yönelik bağımlılık temalı ödüllü yarışma düzenlenecektir.</a:t>
            </a:r>
          </a:p>
          <a:p>
            <a:pPr algn="just">
              <a:lnSpc>
                <a:spcPct val="150000"/>
              </a:lnSpc>
              <a:buFont typeface="Wingdings" pitchFamily="2" charset="2"/>
              <a:buChar char="v"/>
            </a:pPr>
            <a:r>
              <a:rPr lang="tr-TR" sz="2000" dirty="0" smtClean="0">
                <a:latin typeface="Times New Roman" pitchFamily="18" charset="0"/>
                <a:cs typeface="Times New Roman" pitchFamily="18" charset="0"/>
              </a:rPr>
              <a:t> Öğrencilerin katıldığı sosyal, kültürel ve sanatsal faaliyetler düzenlenecektir.</a:t>
            </a:r>
          </a:p>
          <a:p>
            <a:pPr algn="just">
              <a:lnSpc>
                <a:spcPct val="150000"/>
              </a:lnSpc>
              <a:buFont typeface="Wingdings" pitchFamily="2" charset="2"/>
              <a:buChar char="v"/>
            </a:pPr>
            <a:r>
              <a:rPr lang="tr-TR" sz="2000" dirty="0" smtClean="0">
                <a:latin typeface="Times New Roman" pitchFamily="18" charset="0"/>
                <a:cs typeface="Times New Roman" pitchFamily="18" charset="0"/>
              </a:rPr>
              <a:t> 2019-2020 eğitim öğretim yılı sosyal ve kültürel faaliyet eylem planı hazırlanacaktır.</a:t>
            </a:r>
          </a:p>
          <a:p>
            <a:pPr algn="just">
              <a:lnSpc>
                <a:spcPct val="150000"/>
              </a:lnSpc>
              <a:buFont typeface="Wingdings" pitchFamily="2" charset="2"/>
              <a:buChar char="v"/>
            </a:pPr>
            <a:r>
              <a:rPr lang="tr-TR" sz="2000" dirty="0" smtClean="0">
                <a:latin typeface="Times New Roman" pitchFamily="18" charset="0"/>
                <a:cs typeface="Times New Roman" pitchFamily="18" charset="0"/>
              </a:rPr>
              <a:t> Okul devamsızlığının önlenmesine yönelik proje hazırlanarak uygulaması yapılacaktır.</a:t>
            </a:r>
          </a:p>
          <a:p>
            <a:pPr algn="just">
              <a:lnSpc>
                <a:spcPct val="150000"/>
              </a:lnSpc>
              <a:buFont typeface="Wingdings" pitchFamily="2" charset="2"/>
              <a:buChar char="v"/>
            </a:pPr>
            <a:endParaRPr lang="tr-TR" sz="2000" dirty="0" smtClean="0">
              <a:latin typeface="Times New Roman" pitchFamily="18" charset="0"/>
              <a:cs typeface="Times New Roman" pitchFamily="18" charset="0"/>
            </a:endParaRPr>
          </a:p>
        </p:txBody>
      </p:sp>
      <p:sp>
        <p:nvSpPr>
          <p:cNvPr id="16" name="Başlık 5"/>
          <p:cNvSpPr>
            <a:spLocks noGrp="1"/>
          </p:cNvSpPr>
          <p:nvPr>
            <p:ph type="title"/>
          </p:nvPr>
        </p:nvSpPr>
        <p:spPr>
          <a:xfrm>
            <a:off x="0" y="0"/>
            <a:ext cx="9144000" cy="1064396"/>
          </a:xfrm>
          <a:solidFill>
            <a:schemeClr val="accent5">
              <a:lumMod val="60000"/>
              <a:lumOff val="40000"/>
            </a:schemeClr>
          </a:solidFill>
        </p:spPr>
        <p:txBody>
          <a:bodyPr/>
          <a:lstStyle/>
          <a:p>
            <a:pPr algn="ctr"/>
            <a:r>
              <a:rPr lang="tr-TR" sz="1200" b="1" dirty="0"/>
              <a:t/>
            </a:r>
            <a:br>
              <a:rPr lang="tr-TR" sz="1200" b="1" dirty="0"/>
            </a:br>
            <a:r>
              <a:rPr lang="tr-TR" sz="1200" dirty="0"/>
              <a:t/>
            </a:r>
            <a:br>
              <a:rPr lang="tr-TR" sz="1200" dirty="0"/>
            </a:br>
            <a:endParaRPr lang="tr-TR" sz="1200" dirty="0"/>
          </a:p>
        </p:txBody>
      </p:sp>
      <p:sp>
        <p:nvSpPr>
          <p:cNvPr id="9" name="Dikdörtgen 10">
            <a:extLst>
              <a:ext uri="{FF2B5EF4-FFF2-40B4-BE49-F238E27FC236}">
                <a16:creationId xmlns="" xmlns:a16="http://schemas.microsoft.com/office/drawing/2014/main" id="{0D1753EC-F58F-4D7A-A5DC-D5282BF27AAB}"/>
              </a:ext>
            </a:extLst>
          </p:cNvPr>
          <p:cNvSpPr/>
          <p:nvPr/>
        </p:nvSpPr>
        <p:spPr>
          <a:xfrm>
            <a:off x="0" y="357166"/>
            <a:ext cx="9144000" cy="338554"/>
          </a:xfrm>
          <a:prstGeom prst="rect">
            <a:avLst/>
          </a:prstGeom>
        </p:spPr>
        <p:txBody>
          <a:bodyPr wrap="square">
            <a:spAutoFit/>
          </a:bodyPr>
          <a:lstStyle/>
          <a:p>
            <a:pPr algn="ctr"/>
            <a:r>
              <a:rPr lang="tr-TR" sz="1600" b="1" dirty="0" smtClean="0">
                <a:latin typeface="Times New Roman" pitchFamily="18" charset="0"/>
                <a:cs typeface="Times New Roman" pitchFamily="18" charset="0"/>
              </a:rPr>
              <a:t>TARSUS İLÇE MİLLİ EĞİTİM MÜDÜRLÜĞÜ</a:t>
            </a:r>
            <a:endParaRPr lang="tr-TR" sz="1600" b="1" dirty="0">
              <a:latin typeface="Times New Roman" pitchFamily="18" charset="0"/>
              <a:cs typeface="Times New Roman" pitchFamily="18" charset="0"/>
            </a:endParaRPr>
          </a:p>
        </p:txBody>
      </p:sp>
      <p:pic>
        <p:nvPicPr>
          <p:cNvPr id="14" name="Picture 12" descr="C:\Users\User\Desktop\indir.png"/>
          <p:cNvPicPr>
            <a:picLocks noChangeAspect="1" noChangeArrowheads="1"/>
          </p:cNvPicPr>
          <p:nvPr/>
        </p:nvPicPr>
        <p:blipFill>
          <a:blip r:embed="rId2"/>
          <a:srcRect/>
          <a:stretch>
            <a:fillRect/>
          </a:stretch>
        </p:blipFill>
        <p:spPr bwMode="auto">
          <a:xfrm>
            <a:off x="1571604" y="214290"/>
            <a:ext cx="714380" cy="714380"/>
          </a:xfrm>
          <a:prstGeom prst="rect">
            <a:avLst/>
          </a:prstGeom>
          <a:noFill/>
        </p:spPr>
      </p:pic>
      <p:pic>
        <p:nvPicPr>
          <p:cNvPr id="18" name="Picture 12" descr="C:\Users\User\Desktop\indir.png"/>
          <p:cNvPicPr>
            <a:picLocks noChangeAspect="1" noChangeArrowheads="1"/>
          </p:cNvPicPr>
          <p:nvPr/>
        </p:nvPicPr>
        <p:blipFill>
          <a:blip r:embed="rId2"/>
          <a:srcRect/>
          <a:stretch>
            <a:fillRect/>
          </a:stretch>
        </p:blipFill>
        <p:spPr bwMode="auto">
          <a:xfrm>
            <a:off x="6858016" y="214290"/>
            <a:ext cx="714380" cy="714380"/>
          </a:xfrm>
          <a:prstGeom prst="rect">
            <a:avLst/>
          </a:prstGeom>
          <a:noFill/>
        </p:spPr>
      </p:pic>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85786" y="1500174"/>
            <a:ext cx="7920880" cy="954107"/>
          </a:xfrm>
          <a:prstGeom prst="rect">
            <a:avLst/>
          </a:prstGeom>
        </p:spPr>
        <p:txBody>
          <a:bodyPr wrap="square">
            <a:spAutoFit/>
          </a:bodyPr>
          <a:lstStyle/>
          <a:p>
            <a:pPr algn="ctr"/>
            <a:endParaRPr lang="tr-TR" sz="2800" dirty="0"/>
          </a:p>
          <a:p>
            <a:pPr algn="ctr"/>
            <a:endParaRPr lang="tr-TR" sz="2800" dirty="0"/>
          </a:p>
        </p:txBody>
      </p:sp>
      <p:sp>
        <p:nvSpPr>
          <p:cNvPr id="10" name="Dikdörtgen 10">
            <a:extLst>
              <a:ext uri="{FF2B5EF4-FFF2-40B4-BE49-F238E27FC236}">
                <a16:creationId xmlns="" xmlns:a16="http://schemas.microsoft.com/office/drawing/2014/main" id="{0D1753EC-F58F-4D7A-A5DC-D5282BF27AAB}"/>
              </a:ext>
            </a:extLst>
          </p:cNvPr>
          <p:cNvSpPr/>
          <p:nvPr/>
        </p:nvSpPr>
        <p:spPr>
          <a:xfrm>
            <a:off x="1285852" y="1500174"/>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13" name="Dikdörtgen 6"/>
          <p:cNvSpPr/>
          <p:nvPr/>
        </p:nvSpPr>
        <p:spPr>
          <a:xfrm>
            <a:off x="785786" y="2857496"/>
            <a:ext cx="7920880" cy="954107"/>
          </a:xfrm>
          <a:prstGeom prst="rect">
            <a:avLst/>
          </a:prstGeom>
        </p:spPr>
        <p:txBody>
          <a:bodyPr wrap="square">
            <a:spAutoFit/>
          </a:bodyPr>
          <a:lstStyle/>
          <a:p>
            <a:pPr algn="ctr"/>
            <a:endParaRPr lang="tr-TR" sz="2800" dirty="0" smtClean="0"/>
          </a:p>
          <a:p>
            <a:pPr algn="ctr"/>
            <a:endParaRPr lang="tr-TR" sz="2800" dirty="0"/>
          </a:p>
        </p:txBody>
      </p:sp>
      <p:sp>
        <p:nvSpPr>
          <p:cNvPr id="17" name="Dikdörtgen 10">
            <a:extLst>
              <a:ext uri="{FF2B5EF4-FFF2-40B4-BE49-F238E27FC236}">
                <a16:creationId xmlns="" xmlns:a16="http://schemas.microsoft.com/office/drawing/2014/main" id="{0D1753EC-F58F-4D7A-A5DC-D5282BF27AAB}"/>
              </a:ext>
            </a:extLst>
          </p:cNvPr>
          <p:cNvSpPr/>
          <p:nvPr/>
        </p:nvSpPr>
        <p:spPr>
          <a:xfrm>
            <a:off x="1142976" y="1857365"/>
            <a:ext cx="7429552" cy="1692771"/>
          </a:xfrm>
          <a:prstGeom prst="rect">
            <a:avLst/>
          </a:prstGeom>
        </p:spPr>
        <p:txBody>
          <a:bodyPr wrap="square">
            <a:spAutoFit/>
          </a:bodyPr>
          <a:lstStyle/>
          <a:p>
            <a:endParaRPr lang="tr-TR" sz="1600" dirty="0" smtClean="0"/>
          </a:p>
          <a:p>
            <a:endParaRPr lang="tr-TR" sz="1600" dirty="0" smtClean="0"/>
          </a:p>
          <a:p>
            <a:endParaRPr lang="tr-TR" sz="1600" dirty="0" smtClean="0"/>
          </a:p>
          <a:p>
            <a:endParaRPr lang="tr-TR" sz="1600" dirty="0" smtClean="0"/>
          </a:p>
          <a:p>
            <a:endParaRPr lang="tr-TR" sz="4000" dirty="0"/>
          </a:p>
        </p:txBody>
      </p:sp>
      <p:sp>
        <p:nvSpPr>
          <p:cNvPr id="12" name="Dikdörtgen 10">
            <a:extLst>
              <a:ext uri="{FF2B5EF4-FFF2-40B4-BE49-F238E27FC236}">
                <a16:creationId xmlns="" xmlns:a16="http://schemas.microsoft.com/office/drawing/2014/main" id="{0D1753EC-F58F-4D7A-A5DC-D5282BF27AAB}"/>
              </a:ext>
            </a:extLst>
          </p:cNvPr>
          <p:cNvSpPr/>
          <p:nvPr/>
        </p:nvSpPr>
        <p:spPr>
          <a:xfrm>
            <a:off x="500034" y="1785926"/>
            <a:ext cx="8286808" cy="2862322"/>
          </a:xfrm>
          <a:prstGeom prst="rect">
            <a:avLst/>
          </a:prstGeom>
        </p:spPr>
        <p:txBody>
          <a:bodyPr wrap="square">
            <a:spAutoFit/>
          </a:bodyPr>
          <a:lstStyle/>
          <a:p>
            <a:pPr algn="just">
              <a:lnSpc>
                <a:spcPct val="150000"/>
              </a:lnSpc>
              <a:buFont typeface="Wingdings" pitchFamily="2" charset="2"/>
              <a:buChar char="v"/>
            </a:pPr>
            <a:r>
              <a:rPr lang="tr-TR" sz="2000" dirty="0" smtClean="0">
                <a:latin typeface="Times New Roman" pitchFamily="18" charset="0"/>
                <a:cs typeface="Times New Roman" pitchFamily="18" charset="0"/>
              </a:rPr>
              <a:t> Sokakta çalışan/dilenen çocuklara yönelik proje hazırlanarak, uygulanması sağlanacaktır.</a:t>
            </a:r>
          </a:p>
          <a:p>
            <a:pPr algn="just">
              <a:lnSpc>
                <a:spcPct val="150000"/>
              </a:lnSpc>
              <a:buFont typeface="Wingdings" pitchFamily="2" charset="2"/>
              <a:buChar char="v"/>
            </a:pPr>
            <a:r>
              <a:rPr lang="tr-TR" sz="2000" dirty="0" smtClean="0">
                <a:latin typeface="Times New Roman" pitchFamily="18" charset="0"/>
                <a:cs typeface="Times New Roman" pitchFamily="18" charset="0"/>
              </a:rPr>
              <a:t> Açık Ceza İnfaz Kurumunda bulunan madde bağımlısı 10 bireyin ve ailesinin tahliye öncesi süreçte desteklenerek suç tekerrürünün önlenmesine yönelik özel proje uygulanacaktır.</a:t>
            </a:r>
          </a:p>
          <a:p>
            <a:pPr algn="just">
              <a:lnSpc>
                <a:spcPct val="150000"/>
              </a:lnSpc>
              <a:buFont typeface="Wingdings" pitchFamily="2" charset="2"/>
              <a:buChar char="v"/>
            </a:pPr>
            <a:endParaRPr lang="tr-TR" sz="2000" dirty="0" smtClean="0">
              <a:latin typeface="Times New Roman" pitchFamily="18" charset="0"/>
              <a:cs typeface="Times New Roman" pitchFamily="18" charset="0"/>
            </a:endParaRPr>
          </a:p>
        </p:txBody>
      </p:sp>
      <p:sp>
        <p:nvSpPr>
          <p:cNvPr id="16" name="Başlık 5"/>
          <p:cNvSpPr>
            <a:spLocks noGrp="1"/>
          </p:cNvSpPr>
          <p:nvPr>
            <p:ph type="title"/>
          </p:nvPr>
        </p:nvSpPr>
        <p:spPr>
          <a:xfrm>
            <a:off x="0" y="0"/>
            <a:ext cx="9144000" cy="1064396"/>
          </a:xfrm>
          <a:solidFill>
            <a:schemeClr val="accent5">
              <a:lumMod val="60000"/>
              <a:lumOff val="40000"/>
            </a:schemeClr>
          </a:solidFill>
        </p:spPr>
        <p:txBody>
          <a:bodyPr/>
          <a:lstStyle/>
          <a:p>
            <a:pPr algn="ctr"/>
            <a:r>
              <a:rPr lang="tr-TR" sz="1200" b="1" dirty="0"/>
              <a:t/>
            </a:r>
            <a:br>
              <a:rPr lang="tr-TR" sz="1200" b="1" dirty="0"/>
            </a:br>
            <a:r>
              <a:rPr lang="tr-TR" sz="1200" dirty="0"/>
              <a:t/>
            </a:r>
            <a:br>
              <a:rPr lang="tr-TR" sz="1200" dirty="0"/>
            </a:br>
            <a:endParaRPr lang="tr-TR" sz="1200" dirty="0"/>
          </a:p>
        </p:txBody>
      </p:sp>
      <p:sp>
        <p:nvSpPr>
          <p:cNvPr id="9" name="Dikdörtgen 10">
            <a:extLst>
              <a:ext uri="{FF2B5EF4-FFF2-40B4-BE49-F238E27FC236}">
                <a16:creationId xmlns="" xmlns:a16="http://schemas.microsoft.com/office/drawing/2014/main" id="{0D1753EC-F58F-4D7A-A5DC-D5282BF27AAB}"/>
              </a:ext>
            </a:extLst>
          </p:cNvPr>
          <p:cNvSpPr/>
          <p:nvPr/>
        </p:nvSpPr>
        <p:spPr>
          <a:xfrm>
            <a:off x="0" y="357166"/>
            <a:ext cx="9144000" cy="646331"/>
          </a:xfrm>
          <a:prstGeom prst="rect">
            <a:avLst/>
          </a:prstGeom>
        </p:spPr>
        <p:txBody>
          <a:bodyPr wrap="square">
            <a:spAutoFit/>
          </a:bodyPr>
          <a:lstStyle/>
          <a:p>
            <a:pPr algn="ctr"/>
            <a:r>
              <a:rPr lang="tr-TR" sz="1600" b="1" dirty="0" smtClean="0">
                <a:latin typeface="Times New Roman" pitchFamily="18" charset="0"/>
                <a:cs typeface="Times New Roman" pitchFamily="18" charset="0"/>
              </a:rPr>
              <a:t>TARSUS SOSYAL HİZMET MERKEZİ MÜDÜRLÜĞÜ</a:t>
            </a:r>
          </a:p>
          <a:p>
            <a:pPr algn="ctr"/>
            <a:endParaRPr lang="tr-TR" sz="2000" b="1" dirty="0"/>
          </a:p>
        </p:txBody>
      </p:sp>
      <p:pic>
        <p:nvPicPr>
          <p:cNvPr id="15" name="Picture 3" descr="C:\Users\User\Desktop\aile_calisma_ve_sosyal_hizmetler_bakanligi_yeni_logo_vektorel_110191.png"/>
          <p:cNvPicPr>
            <a:picLocks noChangeAspect="1" noChangeArrowheads="1"/>
          </p:cNvPicPr>
          <p:nvPr/>
        </p:nvPicPr>
        <p:blipFill>
          <a:blip r:embed="rId2" cstate="print"/>
          <a:srcRect/>
          <a:stretch>
            <a:fillRect/>
          </a:stretch>
        </p:blipFill>
        <p:spPr bwMode="auto">
          <a:xfrm>
            <a:off x="1142976" y="214290"/>
            <a:ext cx="642942" cy="642942"/>
          </a:xfrm>
          <a:prstGeom prst="rect">
            <a:avLst/>
          </a:prstGeom>
          <a:noFill/>
        </p:spPr>
      </p:pic>
      <p:pic>
        <p:nvPicPr>
          <p:cNvPr id="19" name="Picture 3" descr="C:\Users\User\Desktop\aile_calisma_ve_sosyal_hizmetler_bakanligi_yeni_logo_vektorel_110191.png"/>
          <p:cNvPicPr>
            <a:picLocks noChangeAspect="1" noChangeArrowheads="1"/>
          </p:cNvPicPr>
          <p:nvPr/>
        </p:nvPicPr>
        <p:blipFill>
          <a:blip r:embed="rId2" cstate="print"/>
          <a:srcRect/>
          <a:stretch>
            <a:fillRect/>
          </a:stretch>
        </p:blipFill>
        <p:spPr bwMode="auto">
          <a:xfrm>
            <a:off x="7358082" y="214290"/>
            <a:ext cx="642942" cy="642942"/>
          </a:xfrm>
          <a:prstGeom prst="rect">
            <a:avLst/>
          </a:prstGeom>
          <a:noFill/>
        </p:spPr>
      </p:pic>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85786" y="1500174"/>
            <a:ext cx="7920880" cy="954107"/>
          </a:xfrm>
          <a:prstGeom prst="rect">
            <a:avLst/>
          </a:prstGeom>
        </p:spPr>
        <p:txBody>
          <a:bodyPr wrap="square">
            <a:spAutoFit/>
          </a:bodyPr>
          <a:lstStyle/>
          <a:p>
            <a:pPr algn="ctr"/>
            <a:endParaRPr lang="tr-TR" sz="2800" dirty="0"/>
          </a:p>
          <a:p>
            <a:pPr algn="ctr"/>
            <a:endParaRPr lang="tr-TR" sz="2800" dirty="0"/>
          </a:p>
        </p:txBody>
      </p:sp>
      <p:sp>
        <p:nvSpPr>
          <p:cNvPr id="10" name="Dikdörtgen 10">
            <a:extLst>
              <a:ext uri="{FF2B5EF4-FFF2-40B4-BE49-F238E27FC236}">
                <a16:creationId xmlns="" xmlns:a16="http://schemas.microsoft.com/office/drawing/2014/main" id="{0D1753EC-F58F-4D7A-A5DC-D5282BF27AAB}"/>
              </a:ext>
            </a:extLst>
          </p:cNvPr>
          <p:cNvSpPr/>
          <p:nvPr/>
        </p:nvSpPr>
        <p:spPr>
          <a:xfrm>
            <a:off x="1285852" y="1500174"/>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13" name="Dikdörtgen 6"/>
          <p:cNvSpPr/>
          <p:nvPr/>
        </p:nvSpPr>
        <p:spPr>
          <a:xfrm>
            <a:off x="785786" y="2857496"/>
            <a:ext cx="7920880" cy="954107"/>
          </a:xfrm>
          <a:prstGeom prst="rect">
            <a:avLst/>
          </a:prstGeom>
        </p:spPr>
        <p:txBody>
          <a:bodyPr wrap="square">
            <a:spAutoFit/>
          </a:bodyPr>
          <a:lstStyle/>
          <a:p>
            <a:pPr algn="ctr"/>
            <a:endParaRPr lang="tr-TR" sz="2800" dirty="0" smtClean="0"/>
          </a:p>
          <a:p>
            <a:pPr algn="ctr"/>
            <a:endParaRPr lang="tr-TR" sz="2800" dirty="0"/>
          </a:p>
        </p:txBody>
      </p:sp>
      <p:sp>
        <p:nvSpPr>
          <p:cNvPr id="17" name="Dikdörtgen 10">
            <a:extLst>
              <a:ext uri="{FF2B5EF4-FFF2-40B4-BE49-F238E27FC236}">
                <a16:creationId xmlns="" xmlns:a16="http://schemas.microsoft.com/office/drawing/2014/main" id="{0D1753EC-F58F-4D7A-A5DC-D5282BF27AAB}"/>
              </a:ext>
            </a:extLst>
          </p:cNvPr>
          <p:cNvSpPr/>
          <p:nvPr/>
        </p:nvSpPr>
        <p:spPr>
          <a:xfrm>
            <a:off x="1142976" y="1857365"/>
            <a:ext cx="7429552" cy="1692771"/>
          </a:xfrm>
          <a:prstGeom prst="rect">
            <a:avLst/>
          </a:prstGeom>
        </p:spPr>
        <p:txBody>
          <a:bodyPr wrap="square">
            <a:spAutoFit/>
          </a:bodyPr>
          <a:lstStyle/>
          <a:p>
            <a:endParaRPr lang="tr-TR" sz="1600" dirty="0" smtClean="0"/>
          </a:p>
          <a:p>
            <a:endParaRPr lang="tr-TR" sz="1600" dirty="0" smtClean="0"/>
          </a:p>
          <a:p>
            <a:endParaRPr lang="tr-TR" sz="1600" dirty="0" smtClean="0"/>
          </a:p>
          <a:p>
            <a:endParaRPr lang="tr-TR" sz="1600" dirty="0" smtClean="0"/>
          </a:p>
          <a:p>
            <a:endParaRPr lang="tr-TR" sz="4000" dirty="0"/>
          </a:p>
        </p:txBody>
      </p:sp>
      <p:sp>
        <p:nvSpPr>
          <p:cNvPr id="12" name="Dikdörtgen 10">
            <a:extLst>
              <a:ext uri="{FF2B5EF4-FFF2-40B4-BE49-F238E27FC236}">
                <a16:creationId xmlns="" xmlns:a16="http://schemas.microsoft.com/office/drawing/2014/main" id="{0D1753EC-F58F-4D7A-A5DC-D5282BF27AAB}"/>
              </a:ext>
            </a:extLst>
          </p:cNvPr>
          <p:cNvSpPr/>
          <p:nvPr/>
        </p:nvSpPr>
        <p:spPr>
          <a:xfrm>
            <a:off x="571472" y="1571612"/>
            <a:ext cx="8072494" cy="4708981"/>
          </a:xfrm>
          <a:prstGeom prst="rect">
            <a:avLst/>
          </a:prstGeom>
        </p:spPr>
        <p:txBody>
          <a:bodyPr wrap="square">
            <a:spAutoFit/>
          </a:bodyPr>
          <a:lstStyle/>
          <a:p>
            <a:pPr algn="just">
              <a:lnSpc>
                <a:spcPct val="150000"/>
              </a:lnSpc>
              <a:buFont typeface="Wingdings" pitchFamily="2" charset="2"/>
              <a:buChar char="v"/>
            </a:pPr>
            <a:r>
              <a:rPr lang="tr-TR" sz="2000" dirty="0" smtClean="0">
                <a:latin typeface="Times New Roman" pitchFamily="18" charset="0"/>
                <a:cs typeface="Times New Roman" pitchFamily="18" charset="0"/>
              </a:rPr>
              <a:t> Gençlerin </a:t>
            </a:r>
            <a:r>
              <a:rPr lang="tr-TR" sz="2000" dirty="0" err="1" smtClean="0">
                <a:latin typeface="Times New Roman" pitchFamily="18" charset="0"/>
                <a:cs typeface="Times New Roman" pitchFamily="18" charset="0"/>
              </a:rPr>
              <a:t>sosyo</a:t>
            </a:r>
            <a:r>
              <a:rPr lang="tr-TR" sz="2000" dirty="0" smtClean="0">
                <a:latin typeface="Times New Roman" pitchFamily="18" charset="0"/>
                <a:cs typeface="Times New Roman" pitchFamily="18" charset="0"/>
              </a:rPr>
              <a:t>-kültürel ve sportif faaliyetlere katılımına yönelik çalışma gerçekleştirilecektir.</a:t>
            </a:r>
          </a:p>
          <a:p>
            <a:pPr algn="just">
              <a:lnSpc>
                <a:spcPct val="150000"/>
              </a:lnSpc>
              <a:buFont typeface="Wingdings" pitchFamily="2" charset="2"/>
              <a:buChar char="v"/>
            </a:pPr>
            <a:r>
              <a:rPr lang="tr-TR" sz="2000" dirty="0" smtClean="0">
                <a:latin typeface="Times New Roman" pitchFamily="18" charset="0"/>
                <a:cs typeface="Times New Roman" pitchFamily="18" charset="0"/>
              </a:rPr>
              <a:t> İlçemiz Barbaros ve Şahin Mahallesinde Genç ofisler kurularak, gençlere yönelik hizmet sunulacaktır.</a:t>
            </a:r>
          </a:p>
          <a:p>
            <a:pPr algn="just">
              <a:lnSpc>
                <a:spcPct val="150000"/>
              </a:lnSpc>
              <a:buFont typeface="Wingdings" pitchFamily="2" charset="2"/>
              <a:buChar char="v"/>
            </a:pPr>
            <a:r>
              <a:rPr lang="tr-TR" sz="2000" dirty="0" smtClean="0">
                <a:latin typeface="Times New Roman" pitchFamily="18" charset="0"/>
                <a:cs typeface="Times New Roman" pitchFamily="18" charset="0"/>
              </a:rPr>
              <a:t> Öğrencilerin sportif becerilerinin kurs ve müsabakalarla desteklenmesi sağlanacaktır.</a:t>
            </a:r>
          </a:p>
          <a:p>
            <a:pPr algn="just">
              <a:lnSpc>
                <a:spcPct val="150000"/>
              </a:lnSpc>
              <a:buFont typeface="Wingdings" pitchFamily="2" charset="2"/>
              <a:buChar char="v"/>
            </a:pPr>
            <a:r>
              <a:rPr lang="tr-TR" sz="2000" dirty="0" smtClean="0">
                <a:latin typeface="Times New Roman" pitchFamily="18" charset="0"/>
                <a:cs typeface="Times New Roman" pitchFamily="18" charset="0"/>
              </a:rPr>
              <a:t> Yıl boyu devam edecek liselerarası voleybol ligi (OVLİG) oluşturulacaktır.</a:t>
            </a:r>
          </a:p>
          <a:p>
            <a:pPr algn="just">
              <a:lnSpc>
                <a:spcPct val="150000"/>
              </a:lnSpc>
              <a:buFont typeface="Wingdings" pitchFamily="2" charset="2"/>
              <a:buChar char="v"/>
            </a:pPr>
            <a:endParaRPr lang="tr-TR" sz="2000" dirty="0" smtClean="0">
              <a:latin typeface="Times New Roman" pitchFamily="18" charset="0"/>
              <a:cs typeface="Times New Roman" pitchFamily="18" charset="0"/>
            </a:endParaRPr>
          </a:p>
          <a:p>
            <a:pPr algn="just">
              <a:lnSpc>
                <a:spcPct val="150000"/>
              </a:lnSpc>
              <a:buFont typeface="Wingdings" pitchFamily="2" charset="2"/>
              <a:buChar char="v"/>
            </a:pPr>
            <a:endParaRPr lang="tr-TR" sz="2000" dirty="0" smtClean="0">
              <a:latin typeface="Times New Roman" pitchFamily="18" charset="0"/>
              <a:cs typeface="Times New Roman" pitchFamily="18" charset="0"/>
            </a:endParaRPr>
          </a:p>
        </p:txBody>
      </p:sp>
      <p:sp>
        <p:nvSpPr>
          <p:cNvPr id="16" name="Başlık 5"/>
          <p:cNvSpPr>
            <a:spLocks noGrp="1"/>
          </p:cNvSpPr>
          <p:nvPr>
            <p:ph type="title"/>
          </p:nvPr>
        </p:nvSpPr>
        <p:spPr>
          <a:xfrm>
            <a:off x="0" y="0"/>
            <a:ext cx="9144000" cy="1064396"/>
          </a:xfrm>
          <a:solidFill>
            <a:schemeClr val="accent5">
              <a:lumMod val="60000"/>
              <a:lumOff val="40000"/>
            </a:schemeClr>
          </a:solidFill>
        </p:spPr>
        <p:txBody>
          <a:bodyPr/>
          <a:lstStyle/>
          <a:p>
            <a:pPr algn="ctr"/>
            <a:r>
              <a:rPr lang="tr-TR" sz="1200" b="1" dirty="0"/>
              <a:t/>
            </a:r>
            <a:br>
              <a:rPr lang="tr-TR" sz="1200" b="1" dirty="0"/>
            </a:br>
            <a:r>
              <a:rPr lang="tr-TR" sz="1200" dirty="0"/>
              <a:t/>
            </a:r>
            <a:br>
              <a:rPr lang="tr-TR" sz="1200" dirty="0"/>
            </a:br>
            <a:endParaRPr lang="tr-TR" sz="1200" dirty="0"/>
          </a:p>
        </p:txBody>
      </p:sp>
      <p:sp>
        <p:nvSpPr>
          <p:cNvPr id="9" name="Dikdörtgen 10">
            <a:extLst>
              <a:ext uri="{FF2B5EF4-FFF2-40B4-BE49-F238E27FC236}">
                <a16:creationId xmlns="" xmlns:a16="http://schemas.microsoft.com/office/drawing/2014/main" id="{0D1753EC-F58F-4D7A-A5DC-D5282BF27AAB}"/>
              </a:ext>
            </a:extLst>
          </p:cNvPr>
          <p:cNvSpPr/>
          <p:nvPr/>
        </p:nvSpPr>
        <p:spPr>
          <a:xfrm>
            <a:off x="0" y="357166"/>
            <a:ext cx="9144000" cy="646331"/>
          </a:xfrm>
          <a:prstGeom prst="rect">
            <a:avLst/>
          </a:prstGeom>
        </p:spPr>
        <p:txBody>
          <a:bodyPr wrap="square">
            <a:spAutoFit/>
          </a:bodyPr>
          <a:lstStyle/>
          <a:p>
            <a:pPr algn="ctr"/>
            <a:r>
              <a:rPr lang="tr-TR" sz="1600" b="1" dirty="0" smtClean="0">
                <a:latin typeface="Times New Roman" pitchFamily="18" charset="0"/>
                <a:cs typeface="Times New Roman" pitchFamily="18" charset="0"/>
              </a:rPr>
              <a:t>TARSUS GENÇLİK VE SPOR İLÇE MÜDÜRLÜĞÜ</a:t>
            </a:r>
          </a:p>
          <a:p>
            <a:pPr algn="ctr"/>
            <a:endParaRPr lang="tr-TR" sz="2000" b="1" dirty="0"/>
          </a:p>
        </p:txBody>
      </p:sp>
      <p:pic>
        <p:nvPicPr>
          <p:cNvPr id="14" name="Picture 7" descr="C:\Users\User\Desktop\gsb-logotype-128px.png"/>
          <p:cNvPicPr>
            <a:picLocks noChangeAspect="1" noChangeArrowheads="1"/>
          </p:cNvPicPr>
          <p:nvPr/>
        </p:nvPicPr>
        <p:blipFill>
          <a:blip r:embed="rId2"/>
          <a:srcRect/>
          <a:stretch>
            <a:fillRect/>
          </a:stretch>
        </p:blipFill>
        <p:spPr bwMode="auto">
          <a:xfrm>
            <a:off x="1071538" y="214290"/>
            <a:ext cx="598486" cy="598486"/>
          </a:xfrm>
          <a:prstGeom prst="rect">
            <a:avLst/>
          </a:prstGeom>
          <a:noFill/>
        </p:spPr>
      </p:pic>
      <p:pic>
        <p:nvPicPr>
          <p:cNvPr id="18" name="Picture 7" descr="C:\Users\User\Desktop\gsb-logotype-128px.png"/>
          <p:cNvPicPr>
            <a:picLocks noChangeAspect="1" noChangeArrowheads="1"/>
          </p:cNvPicPr>
          <p:nvPr/>
        </p:nvPicPr>
        <p:blipFill>
          <a:blip r:embed="rId2"/>
          <a:srcRect/>
          <a:stretch>
            <a:fillRect/>
          </a:stretch>
        </p:blipFill>
        <p:spPr bwMode="auto">
          <a:xfrm>
            <a:off x="7429520" y="214290"/>
            <a:ext cx="598486" cy="598486"/>
          </a:xfrm>
          <a:prstGeom prst="rect">
            <a:avLst/>
          </a:prstGeom>
          <a:noFill/>
        </p:spPr>
      </p:pic>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85786" y="1500174"/>
            <a:ext cx="7920880" cy="954107"/>
          </a:xfrm>
          <a:prstGeom prst="rect">
            <a:avLst/>
          </a:prstGeom>
        </p:spPr>
        <p:txBody>
          <a:bodyPr wrap="square">
            <a:spAutoFit/>
          </a:bodyPr>
          <a:lstStyle/>
          <a:p>
            <a:pPr algn="ctr"/>
            <a:endParaRPr lang="tr-TR" sz="2800" dirty="0"/>
          </a:p>
          <a:p>
            <a:pPr algn="ctr"/>
            <a:endParaRPr lang="tr-TR" sz="2800" dirty="0"/>
          </a:p>
        </p:txBody>
      </p:sp>
      <p:sp>
        <p:nvSpPr>
          <p:cNvPr id="10" name="Dikdörtgen 10">
            <a:extLst>
              <a:ext uri="{FF2B5EF4-FFF2-40B4-BE49-F238E27FC236}">
                <a16:creationId xmlns="" xmlns:a16="http://schemas.microsoft.com/office/drawing/2014/main" id="{0D1753EC-F58F-4D7A-A5DC-D5282BF27AAB}"/>
              </a:ext>
            </a:extLst>
          </p:cNvPr>
          <p:cNvSpPr/>
          <p:nvPr/>
        </p:nvSpPr>
        <p:spPr>
          <a:xfrm>
            <a:off x="1285852" y="1500174"/>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13" name="Dikdörtgen 6"/>
          <p:cNvSpPr/>
          <p:nvPr/>
        </p:nvSpPr>
        <p:spPr>
          <a:xfrm>
            <a:off x="785786" y="2857496"/>
            <a:ext cx="7920880" cy="954107"/>
          </a:xfrm>
          <a:prstGeom prst="rect">
            <a:avLst/>
          </a:prstGeom>
        </p:spPr>
        <p:txBody>
          <a:bodyPr wrap="square">
            <a:spAutoFit/>
          </a:bodyPr>
          <a:lstStyle/>
          <a:p>
            <a:pPr algn="ctr"/>
            <a:endParaRPr lang="tr-TR" sz="2800" dirty="0" smtClean="0"/>
          </a:p>
          <a:p>
            <a:pPr algn="ctr"/>
            <a:endParaRPr lang="tr-TR" sz="2800" dirty="0"/>
          </a:p>
        </p:txBody>
      </p:sp>
      <p:sp>
        <p:nvSpPr>
          <p:cNvPr id="17" name="Dikdörtgen 10">
            <a:extLst>
              <a:ext uri="{FF2B5EF4-FFF2-40B4-BE49-F238E27FC236}">
                <a16:creationId xmlns="" xmlns:a16="http://schemas.microsoft.com/office/drawing/2014/main" id="{0D1753EC-F58F-4D7A-A5DC-D5282BF27AAB}"/>
              </a:ext>
            </a:extLst>
          </p:cNvPr>
          <p:cNvSpPr/>
          <p:nvPr/>
        </p:nvSpPr>
        <p:spPr>
          <a:xfrm>
            <a:off x="1142976" y="1857364"/>
            <a:ext cx="7429552" cy="1692771"/>
          </a:xfrm>
          <a:prstGeom prst="rect">
            <a:avLst/>
          </a:prstGeom>
        </p:spPr>
        <p:txBody>
          <a:bodyPr wrap="square">
            <a:spAutoFit/>
          </a:bodyPr>
          <a:lstStyle/>
          <a:p>
            <a:endParaRPr lang="tr-TR" sz="1600" dirty="0" smtClean="0"/>
          </a:p>
          <a:p>
            <a:endParaRPr lang="tr-TR" sz="1600" dirty="0" smtClean="0"/>
          </a:p>
          <a:p>
            <a:endParaRPr lang="tr-TR" sz="1600" dirty="0" smtClean="0"/>
          </a:p>
          <a:p>
            <a:endParaRPr lang="tr-TR" sz="1600" dirty="0" smtClean="0"/>
          </a:p>
          <a:p>
            <a:endParaRPr lang="tr-TR" sz="4000" dirty="0"/>
          </a:p>
        </p:txBody>
      </p:sp>
      <p:sp>
        <p:nvSpPr>
          <p:cNvPr id="12" name="Dikdörtgen 10">
            <a:extLst>
              <a:ext uri="{FF2B5EF4-FFF2-40B4-BE49-F238E27FC236}">
                <a16:creationId xmlns="" xmlns:a16="http://schemas.microsoft.com/office/drawing/2014/main" id="{0D1753EC-F58F-4D7A-A5DC-D5282BF27AAB}"/>
              </a:ext>
            </a:extLst>
          </p:cNvPr>
          <p:cNvSpPr/>
          <p:nvPr/>
        </p:nvSpPr>
        <p:spPr>
          <a:xfrm>
            <a:off x="500034" y="1857364"/>
            <a:ext cx="8143932" cy="2400657"/>
          </a:xfrm>
          <a:prstGeom prst="rect">
            <a:avLst/>
          </a:prstGeom>
        </p:spPr>
        <p:txBody>
          <a:bodyPr wrap="square">
            <a:spAutoFit/>
          </a:bodyPr>
          <a:lstStyle/>
          <a:p>
            <a:pPr algn="just">
              <a:lnSpc>
                <a:spcPct val="150000"/>
              </a:lnSpc>
              <a:buFont typeface="Wingdings" pitchFamily="2" charset="2"/>
              <a:buChar char="v"/>
            </a:pPr>
            <a:r>
              <a:rPr lang="tr-TR" sz="2000" dirty="0" smtClean="0">
                <a:latin typeface="Times New Roman" pitchFamily="18" charset="0"/>
                <a:cs typeface="Times New Roman" pitchFamily="18" charset="0"/>
              </a:rPr>
              <a:t> Bağımlılığa sebep olan faktörler hakkında araştırma yapılacaktır.</a:t>
            </a:r>
          </a:p>
          <a:p>
            <a:pPr algn="just">
              <a:lnSpc>
                <a:spcPct val="150000"/>
              </a:lnSpc>
              <a:buFont typeface="Wingdings" pitchFamily="2" charset="2"/>
              <a:buChar char="v"/>
            </a:pPr>
            <a:r>
              <a:rPr lang="tr-TR" sz="2000" dirty="0" smtClean="0">
                <a:latin typeface="Times New Roman" pitchFamily="18" charset="0"/>
                <a:cs typeface="Times New Roman" pitchFamily="18" charset="0"/>
              </a:rPr>
              <a:t> Üniversite öğrencilerinin katıldığı bağımlılıktan korunma yolları konulu proje fikir yarışması yapılacaktır.</a:t>
            </a:r>
          </a:p>
          <a:p>
            <a:pPr algn="just">
              <a:lnSpc>
                <a:spcPct val="150000"/>
              </a:lnSpc>
              <a:buFont typeface="Wingdings" pitchFamily="2" charset="2"/>
              <a:buChar char="v"/>
            </a:pPr>
            <a:endParaRPr lang="tr-TR" sz="2000" dirty="0" smtClean="0">
              <a:latin typeface="Times New Roman" pitchFamily="18" charset="0"/>
              <a:cs typeface="Times New Roman" pitchFamily="18" charset="0"/>
            </a:endParaRPr>
          </a:p>
          <a:p>
            <a:pPr algn="just">
              <a:lnSpc>
                <a:spcPct val="150000"/>
              </a:lnSpc>
              <a:buFont typeface="Wingdings" pitchFamily="2" charset="2"/>
              <a:buChar char="v"/>
            </a:pPr>
            <a:endParaRPr lang="tr-TR" sz="2000" dirty="0" smtClean="0">
              <a:latin typeface="Times New Roman" pitchFamily="18" charset="0"/>
              <a:cs typeface="Times New Roman" pitchFamily="18" charset="0"/>
            </a:endParaRPr>
          </a:p>
        </p:txBody>
      </p:sp>
      <p:sp>
        <p:nvSpPr>
          <p:cNvPr id="16" name="Başlık 5"/>
          <p:cNvSpPr>
            <a:spLocks noGrp="1"/>
          </p:cNvSpPr>
          <p:nvPr>
            <p:ph type="title"/>
          </p:nvPr>
        </p:nvSpPr>
        <p:spPr>
          <a:xfrm>
            <a:off x="0" y="0"/>
            <a:ext cx="9144000" cy="1064396"/>
          </a:xfrm>
          <a:solidFill>
            <a:schemeClr val="accent5">
              <a:lumMod val="60000"/>
              <a:lumOff val="40000"/>
            </a:schemeClr>
          </a:solidFill>
        </p:spPr>
        <p:txBody>
          <a:bodyPr/>
          <a:lstStyle/>
          <a:p>
            <a:pPr algn="ctr"/>
            <a:r>
              <a:rPr lang="tr-TR" sz="1200" b="1" dirty="0"/>
              <a:t/>
            </a:r>
            <a:br>
              <a:rPr lang="tr-TR" sz="1200" b="1" dirty="0"/>
            </a:br>
            <a:r>
              <a:rPr lang="tr-TR" sz="1200" dirty="0"/>
              <a:t/>
            </a:r>
            <a:br>
              <a:rPr lang="tr-TR" sz="1200" dirty="0"/>
            </a:br>
            <a:endParaRPr lang="tr-TR" sz="1200" dirty="0"/>
          </a:p>
        </p:txBody>
      </p:sp>
      <p:sp>
        <p:nvSpPr>
          <p:cNvPr id="9" name="Dikdörtgen 10">
            <a:extLst>
              <a:ext uri="{FF2B5EF4-FFF2-40B4-BE49-F238E27FC236}">
                <a16:creationId xmlns="" xmlns:a16="http://schemas.microsoft.com/office/drawing/2014/main" id="{0D1753EC-F58F-4D7A-A5DC-D5282BF27AAB}"/>
              </a:ext>
            </a:extLst>
          </p:cNvPr>
          <p:cNvSpPr/>
          <p:nvPr/>
        </p:nvSpPr>
        <p:spPr>
          <a:xfrm>
            <a:off x="0" y="357166"/>
            <a:ext cx="9144000" cy="584775"/>
          </a:xfrm>
          <a:prstGeom prst="rect">
            <a:avLst/>
          </a:prstGeom>
        </p:spPr>
        <p:txBody>
          <a:bodyPr wrap="square">
            <a:spAutoFit/>
          </a:bodyPr>
          <a:lstStyle/>
          <a:p>
            <a:pPr algn="ctr"/>
            <a:r>
              <a:rPr lang="tr-TR" sz="1600" b="1" dirty="0" smtClean="0">
                <a:latin typeface="Times New Roman" pitchFamily="18" charset="0"/>
                <a:cs typeface="Times New Roman" pitchFamily="18" charset="0"/>
              </a:rPr>
              <a:t>TARSUS ÜNİVERSİTESİ</a:t>
            </a:r>
          </a:p>
          <a:p>
            <a:pPr algn="ctr"/>
            <a:endParaRPr lang="tr-TR" sz="1600" b="1" dirty="0">
              <a:latin typeface="Times New Roman" pitchFamily="18" charset="0"/>
              <a:cs typeface="Times New Roman" pitchFamily="18" charset="0"/>
            </a:endParaRPr>
          </a:p>
        </p:txBody>
      </p:sp>
      <p:pic>
        <p:nvPicPr>
          <p:cNvPr id="15" name="Picture 14" descr="C:\Users\User\Desktop\indir (1).jpg"/>
          <p:cNvPicPr>
            <a:picLocks noChangeAspect="1" noChangeArrowheads="1"/>
          </p:cNvPicPr>
          <p:nvPr/>
        </p:nvPicPr>
        <p:blipFill>
          <a:blip r:embed="rId2"/>
          <a:srcRect/>
          <a:stretch>
            <a:fillRect/>
          </a:stretch>
        </p:blipFill>
        <p:spPr bwMode="auto">
          <a:xfrm>
            <a:off x="1928794" y="142852"/>
            <a:ext cx="928694" cy="857256"/>
          </a:xfrm>
          <a:prstGeom prst="rect">
            <a:avLst/>
          </a:prstGeom>
          <a:noFill/>
        </p:spPr>
      </p:pic>
      <p:pic>
        <p:nvPicPr>
          <p:cNvPr id="19" name="Picture 14" descr="C:\Users\User\Desktop\indir (1).jpg"/>
          <p:cNvPicPr>
            <a:picLocks noChangeAspect="1" noChangeArrowheads="1"/>
          </p:cNvPicPr>
          <p:nvPr/>
        </p:nvPicPr>
        <p:blipFill>
          <a:blip r:embed="rId2"/>
          <a:srcRect/>
          <a:stretch>
            <a:fillRect/>
          </a:stretch>
        </p:blipFill>
        <p:spPr bwMode="auto">
          <a:xfrm>
            <a:off x="6143636" y="142852"/>
            <a:ext cx="928694" cy="857256"/>
          </a:xfrm>
          <a:prstGeom prst="rect">
            <a:avLst/>
          </a:prstGeom>
          <a:noFill/>
        </p:spPr>
      </p:pic>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85786" y="1500174"/>
            <a:ext cx="7920880" cy="954107"/>
          </a:xfrm>
          <a:prstGeom prst="rect">
            <a:avLst/>
          </a:prstGeom>
        </p:spPr>
        <p:txBody>
          <a:bodyPr wrap="square">
            <a:spAutoFit/>
          </a:bodyPr>
          <a:lstStyle/>
          <a:p>
            <a:pPr algn="ctr"/>
            <a:endParaRPr lang="tr-TR" sz="2800" dirty="0"/>
          </a:p>
          <a:p>
            <a:pPr algn="ctr"/>
            <a:endParaRPr lang="tr-TR" sz="2800" dirty="0"/>
          </a:p>
        </p:txBody>
      </p:sp>
      <p:sp>
        <p:nvSpPr>
          <p:cNvPr id="10" name="Dikdörtgen 10">
            <a:extLst>
              <a:ext uri="{FF2B5EF4-FFF2-40B4-BE49-F238E27FC236}">
                <a16:creationId xmlns="" xmlns:a16="http://schemas.microsoft.com/office/drawing/2014/main" id="{0D1753EC-F58F-4D7A-A5DC-D5282BF27AAB}"/>
              </a:ext>
            </a:extLst>
          </p:cNvPr>
          <p:cNvSpPr/>
          <p:nvPr/>
        </p:nvSpPr>
        <p:spPr>
          <a:xfrm>
            <a:off x="1285852" y="1500174"/>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13" name="Dikdörtgen 6"/>
          <p:cNvSpPr/>
          <p:nvPr/>
        </p:nvSpPr>
        <p:spPr>
          <a:xfrm>
            <a:off x="785786" y="2857496"/>
            <a:ext cx="7920880" cy="954107"/>
          </a:xfrm>
          <a:prstGeom prst="rect">
            <a:avLst/>
          </a:prstGeom>
        </p:spPr>
        <p:txBody>
          <a:bodyPr wrap="square">
            <a:spAutoFit/>
          </a:bodyPr>
          <a:lstStyle/>
          <a:p>
            <a:pPr algn="ctr"/>
            <a:endParaRPr lang="tr-TR" sz="2800" dirty="0" smtClean="0"/>
          </a:p>
          <a:p>
            <a:pPr algn="ctr"/>
            <a:endParaRPr lang="tr-TR" sz="2800" dirty="0"/>
          </a:p>
        </p:txBody>
      </p:sp>
      <p:sp>
        <p:nvSpPr>
          <p:cNvPr id="17" name="Dikdörtgen 10">
            <a:extLst>
              <a:ext uri="{FF2B5EF4-FFF2-40B4-BE49-F238E27FC236}">
                <a16:creationId xmlns="" xmlns:a16="http://schemas.microsoft.com/office/drawing/2014/main" id="{0D1753EC-F58F-4D7A-A5DC-D5282BF27AAB}"/>
              </a:ext>
            </a:extLst>
          </p:cNvPr>
          <p:cNvSpPr/>
          <p:nvPr/>
        </p:nvSpPr>
        <p:spPr>
          <a:xfrm>
            <a:off x="1142976" y="1857364"/>
            <a:ext cx="7429552" cy="1692771"/>
          </a:xfrm>
          <a:prstGeom prst="rect">
            <a:avLst/>
          </a:prstGeom>
        </p:spPr>
        <p:txBody>
          <a:bodyPr wrap="square">
            <a:spAutoFit/>
          </a:bodyPr>
          <a:lstStyle/>
          <a:p>
            <a:endParaRPr lang="tr-TR" sz="1600" dirty="0" smtClean="0"/>
          </a:p>
          <a:p>
            <a:endParaRPr lang="tr-TR" sz="1600" dirty="0" smtClean="0"/>
          </a:p>
          <a:p>
            <a:endParaRPr lang="tr-TR" sz="1600" dirty="0" smtClean="0"/>
          </a:p>
          <a:p>
            <a:endParaRPr lang="tr-TR" sz="1600" dirty="0" smtClean="0"/>
          </a:p>
          <a:p>
            <a:endParaRPr lang="tr-TR" sz="4000" dirty="0"/>
          </a:p>
        </p:txBody>
      </p:sp>
      <p:sp>
        <p:nvSpPr>
          <p:cNvPr id="12" name="Dikdörtgen 10">
            <a:extLst>
              <a:ext uri="{FF2B5EF4-FFF2-40B4-BE49-F238E27FC236}">
                <a16:creationId xmlns="" xmlns:a16="http://schemas.microsoft.com/office/drawing/2014/main" id="{0D1753EC-F58F-4D7A-A5DC-D5282BF27AAB}"/>
              </a:ext>
            </a:extLst>
          </p:cNvPr>
          <p:cNvSpPr/>
          <p:nvPr/>
        </p:nvSpPr>
        <p:spPr>
          <a:xfrm>
            <a:off x="428596" y="1928802"/>
            <a:ext cx="8215370" cy="2308324"/>
          </a:xfrm>
          <a:prstGeom prst="rect">
            <a:avLst/>
          </a:prstGeom>
        </p:spPr>
        <p:txBody>
          <a:bodyPr wrap="square">
            <a:spAutoFit/>
          </a:bodyPr>
          <a:lstStyle/>
          <a:p>
            <a:pPr algn="just">
              <a:lnSpc>
                <a:spcPct val="150000"/>
              </a:lnSpc>
              <a:buFont typeface="Wingdings" pitchFamily="2" charset="2"/>
              <a:buChar char="v"/>
            </a:pPr>
            <a:r>
              <a:rPr lang="tr-TR" sz="2000" dirty="0" smtClean="0">
                <a:latin typeface="Times New Roman" pitchFamily="18" charset="0"/>
                <a:cs typeface="Times New Roman" pitchFamily="18" charset="0"/>
              </a:rPr>
              <a:t> “Geleceğine Sahip Çık” projesi kapsamında Fatih Sultan Mehmet Ortaokulunun 25 dezavantajlı öğrencisinin dahil olduğu </a:t>
            </a:r>
            <a:r>
              <a:rPr lang="tr-TR" sz="2000" dirty="0" err="1" smtClean="0">
                <a:latin typeface="Times New Roman" pitchFamily="18" charset="0"/>
                <a:cs typeface="Times New Roman" pitchFamily="18" charset="0"/>
              </a:rPr>
              <a:t>sosyo</a:t>
            </a:r>
            <a:r>
              <a:rPr lang="tr-TR" sz="2000" dirty="0" smtClean="0">
                <a:latin typeface="Times New Roman" pitchFamily="18" charset="0"/>
                <a:cs typeface="Times New Roman" pitchFamily="18" charset="0"/>
              </a:rPr>
              <a:t>-</a:t>
            </a:r>
            <a:r>
              <a:rPr lang="tr-TR" sz="2000" dirty="0" err="1" smtClean="0">
                <a:latin typeface="Times New Roman" pitchFamily="18" charset="0"/>
                <a:cs typeface="Times New Roman" pitchFamily="18" charset="0"/>
              </a:rPr>
              <a:t>kültel</a:t>
            </a:r>
            <a:r>
              <a:rPr lang="tr-TR" sz="2000" dirty="0" smtClean="0">
                <a:latin typeface="Times New Roman" pitchFamily="18" charset="0"/>
                <a:cs typeface="Times New Roman" pitchFamily="18" charset="0"/>
              </a:rPr>
              <a:t> ve sportif faaliyetler düzenlenecektir.</a:t>
            </a:r>
          </a:p>
          <a:p>
            <a:pPr algn="just">
              <a:lnSpc>
                <a:spcPct val="150000"/>
              </a:lnSpc>
              <a:buFont typeface="Wingdings" pitchFamily="2" charset="2"/>
              <a:buChar char="v"/>
            </a:pPr>
            <a:endParaRPr lang="tr-TR" sz="2000" dirty="0" smtClean="0">
              <a:latin typeface="Times New Roman" pitchFamily="18" charset="0"/>
              <a:cs typeface="Times New Roman" pitchFamily="18" charset="0"/>
            </a:endParaRPr>
          </a:p>
          <a:p>
            <a:pPr>
              <a:lnSpc>
                <a:spcPct val="150000"/>
              </a:lnSpc>
              <a:buFont typeface="Wingdings" pitchFamily="2" charset="2"/>
              <a:buChar char="Ø"/>
            </a:pPr>
            <a:endParaRPr lang="tr-TR" sz="1600" dirty="0" smtClean="0"/>
          </a:p>
        </p:txBody>
      </p:sp>
      <p:sp>
        <p:nvSpPr>
          <p:cNvPr id="16" name="Başlık 5"/>
          <p:cNvSpPr>
            <a:spLocks noGrp="1"/>
          </p:cNvSpPr>
          <p:nvPr>
            <p:ph type="title"/>
          </p:nvPr>
        </p:nvSpPr>
        <p:spPr>
          <a:xfrm>
            <a:off x="0" y="0"/>
            <a:ext cx="9144000" cy="1064396"/>
          </a:xfrm>
          <a:solidFill>
            <a:schemeClr val="accent5">
              <a:lumMod val="60000"/>
              <a:lumOff val="40000"/>
            </a:schemeClr>
          </a:solidFill>
        </p:spPr>
        <p:txBody>
          <a:bodyPr/>
          <a:lstStyle/>
          <a:p>
            <a:pPr algn="ctr"/>
            <a:r>
              <a:rPr lang="tr-TR" sz="1200" b="1" dirty="0"/>
              <a:t/>
            </a:r>
            <a:br>
              <a:rPr lang="tr-TR" sz="1200" b="1" dirty="0"/>
            </a:br>
            <a:r>
              <a:rPr lang="tr-TR" sz="1200" dirty="0"/>
              <a:t/>
            </a:r>
            <a:br>
              <a:rPr lang="tr-TR" sz="1200" dirty="0"/>
            </a:br>
            <a:endParaRPr lang="tr-TR" sz="1200" dirty="0"/>
          </a:p>
        </p:txBody>
      </p:sp>
      <p:sp>
        <p:nvSpPr>
          <p:cNvPr id="9" name="Dikdörtgen 10">
            <a:extLst>
              <a:ext uri="{FF2B5EF4-FFF2-40B4-BE49-F238E27FC236}">
                <a16:creationId xmlns="" xmlns:a16="http://schemas.microsoft.com/office/drawing/2014/main" id="{0D1753EC-F58F-4D7A-A5DC-D5282BF27AAB}"/>
              </a:ext>
            </a:extLst>
          </p:cNvPr>
          <p:cNvSpPr/>
          <p:nvPr/>
        </p:nvSpPr>
        <p:spPr>
          <a:xfrm>
            <a:off x="0" y="357166"/>
            <a:ext cx="9144000" cy="646331"/>
          </a:xfrm>
          <a:prstGeom prst="rect">
            <a:avLst/>
          </a:prstGeom>
        </p:spPr>
        <p:txBody>
          <a:bodyPr wrap="square">
            <a:spAutoFit/>
          </a:bodyPr>
          <a:lstStyle/>
          <a:p>
            <a:pPr algn="ctr"/>
            <a:r>
              <a:rPr lang="tr-TR" sz="1600" b="1" dirty="0" smtClean="0">
                <a:latin typeface="Times New Roman" pitchFamily="18" charset="0"/>
                <a:cs typeface="Times New Roman" pitchFamily="18" charset="0"/>
              </a:rPr>
              <a:t>TARSUS İLÇE EMNİYET MÜDÜRLÜĞÜ</a:t>
            </a:r>
          </a:p>
          <a:p>
            <a:pPr algn="ctr"/>
            <a:endParaRPr lang="tr-TR" sz="2000" b="1" dirty="0"/>
          </a:p>
        </p:txBody>
      </p:sp>
      <p:pic>
        <p:nvPicPr>
          <p:cNvPr id="14" name="Picture 10" descr="C:\Users\User\Desktop\indir.jpg"/>
          <p:cNvPicPr>
            <a:picLocks noChangeAspect="1" noChangeArrowheads="1"/>
          </p:cNvPicPr>
          <p:nvPr/>
        </p:nvPicPr>
        <p:blipFill>
          <a:blip r:embed="rId2" cstate="print"/>
          <a:srcRect/>
          <a:stretch>
            <a:fillRect/>
          </a:stretch>
        </p:blipFill>
        <p:spPr bwMode="auto">
          <a:xfrm>
            <a:off x="1500166" y="142852"/>
            <a:ext cx="714380" cy="714380"/>
          </a:xfrm>
          <a:prstGeom prst="rect">
            <a:avLst/>
          </a:prstGeom>
          <a:noFill/>
        </p:spPr>
      </p:pic>
      <p:pic>
        <p:nvPicPr>
          <p:cNvPr id="20" name="Picture 10" descr="C:\Users\User\Desktop\indir.jpg"/>
          <p:cNvPicPr>
            <a:picLocks noChangeAspect="1" noChangeArrowheads="1"/>
          </p:cNvPicPr>
          <p:nvPr/>
        </p:nvPicPr>
        <p:blipFill>
          <a:blip r:embed="rId2" cstate="print"/>
          <a:srcRect/>
          <a:stretch>
            <a:fillRect/>
          </a:stretch>
        </p:blipFill>
        <p:spPr bwMode="auto">
          <a:xfrm>
            <a:off x="6786578" y="142852"/>
            <a:ext cx="714380" cy="714380"/>
          </a:xfrm>
          <a:prstGeom prst="rect">
            <a:avLst/>
          </a:prstGeom>
          <a:noFill/>
        </p:spPr>
      </p:pic>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85786" y="1500174"/>
            <a:ext cx="7920880" cy="954107"/>
          </a:xfrm>
          <a:prstGeom prst="rect">
            <a:avLst/>
          </a:prstGeom>
        </p:spPr>
        <p:txBody>
          <a:bodyPr wrap="square">
            <a:spAutoFit/>
          </a:bodyPr>
          <a:lstStyle/>
          <a:p>
            <a:pPr algn="ctr"/>
            <a:endParaRPr lang="tr-TR" sz="2800" dirty="0"/>
          </a:p>
          <a:p>
            <a:pPr algn="ctr"/>
            <a:endParaRPr lang="tr-TR" sz="2800" dirty="0"/>
          </a:p>
        </p:txBody>
      </p:sp>
      <p:sp>
        <p:nvSpPr>
          <p:cNvPr id="10" name="Dikdörtgen 10">
            <a:extLst>
              <a:ext uri="{FF2B5EF4-FFF2-40B4-BE49-F238E27FC236}">
                <a16:creationId xmlns="" xmlns:a16="http://schemas.microsoft.com/office/drawing/2014/main" id="{0D1753EC-F58F-4D7A-A5DC-D5282BF27AAB}"/>
              </a:ext>
            </a:extLst>
          </p:cNvPr>
          <p:cNvSpPr/>
          <p:nvPr/>
        </p:nvSpPr>
        <p:spPr>
          <a:xfrm>
            <a:off x="1285852" y="1500174"/>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13" name="Dikdörtgen 6"/>
          <p:cNvSpPr/>
          <p:nvPr/>
        </p:nvSpPr>
        <p:spPr>
          <a:xfrm>
            <a:off x="785786" y="2857496"/>
            <a:ext cx="7920880" cy="954107"/>
          </a:xfrm>
          <a:prstGeom prst="rect">
            <a:avLst/>
          </a:prstGeom>
        </p:spPr>
        <p:txBody>
          <a:bodyPr wrap="square">
            <a:spAutoFit/>
          </a:bodyPr>
          <a:lstStyle/>
          <a:p>
            <a:pPr algn="ctr"/>
            <a:endParaRPr lang="tr-TR" sz="2800" dirty="0" smtClean="0"/>
          </a:p>
          <a:p>
            <a:pPr algn="ctr"/>
            <a:endParaRPr lang="tr-TR" sz="2800" dirty="0"/>
          </a:p>
        </p:txBody>
      </p:sp>
      <p:sp>
        <p:nvSpPr>
          <p:cNvPr id="17" name="Dikdörtgen 10">
            <a:extLst>
              <a:ext uri="{FF2B5EF4-FFF2-40B4-BE49-F238E27FC236}">
                <a16:creationId xmlns="" xmlns:a16="http://schemas.microsoft.com/office/drawing/2014/main" id="{0D1753EC-F58F-4D7A-A5DC-D5282BF27AAB}"/>
              </a:ext>
            </a:extLst>
          </p:cNvPr>
          <p:cNvSpPr/>
          <p:nvPr/>
        </p:nvSpPr>
        <p:spPr>
          <a:xfrm>
            <a:off x="1000100" y="2857496"/>
            <a:ext cx="7429552" cy="1692771"/>
          </a:xfrm>
          <a:prstGeom prst="rect">
            <a:avLst/>
          </a:prstGeom>
        </p:spPr>
        <p:txBody>
          <a:bodyPr wrap="square">
            <a:spAutoFit/>
          </a:bodyPr>
          <a:lstStyle/>
          <a:p>
            <a:endParaRPr lang="tr-TR" sz="1600" dirty="0" smtClean="0"/>
          </a:p>
          <a:p>
            <a:endParaRPr lang="tr-TR" sz="1600" dirty="0" smtClean="0"/>
          </a:p>
          <a:p>
            <a:endParaRPr lang="tr-TR" sz="1600" dirty="0" smtClean="0"/>
          </a:p>
          <a:p>
            <a:endParaRPr lang="tr-TR" sz="1600" dirty="0" smtClean="0"/>
          </a:p>
          <a:p>
            <a:r>
              <a:rPr lang="tr-TR" sz="4000" dirty="0" smtClean="0"/>
              <a:t> </a:t>
            </a:r>
            <a:endParaRPr lang="tr-TR" sz="4000" dirty="0"/>
          </a:p>
        </p:txBody>
      </p:sp>
      <p:sp>
        <p:nvSpPr>
          <p:cNvPr id="12" name="Dikdörtgen 10">
            <a:extLst>
              <a:ext uri="{FF2B5EF4-FFF2-40B4-BE49-F238E27FC236}">
                <a16:creationId xmlns="" xmlns:a16="http://schemas.microsoft.com/office/drawing/2014/main" id="{0D1753EC-F58F-4D7A-A5DC-D5282BF27AAB}"/>
              </a:ext>
            </a:extLst>
          </p:cNvPr>
          <p:cNvSpPr/>
          <p:nvPr/>
        </p:nvSpPr>
        <p:spPr>
          <a:xfrm>
            <a:off x="428596" y="1785926"/>
            <a:ext cx="8215370" cy="1292662"/>
          </a:xfrm>
          <a:prstGeom prst="rect">
            <a:avLst/>
          </a:prstGeom>
        </p:spPr>
        <p:txBody>
          <a:bodyPr wrap="square">
            <a:spAutoFit/>
          </a:bodyPr>
          <a:lstStyle/>
          <a:p>
            <a:pPr lvl="1" algn="just">
              <a:lnSpc>
                <a:spcPct val="150000"/>
              </a:lnSpc>
              <a:buFont typeface="Wingdings" pitchFamily="2" charset="2"/>
              <a:buChar char="v"/>
            </a:pPr>
            <a:r>
              <a:rPr lang="tr-TR" sz="2000" dirty="0" smtClean="0">
                <a:latin typeface="Times New Roman" pitchFamily="18" charset="0"/>
                <a:cs typeface="Times New Roman" pitchFamily="18" charset="0"/>
              </a:rPr>
              <a:t> Camilerde bağımlılığa karşı halkı bilinçlendirici vaazlar verilecektir.</a:t>
            </a:r>
          </a:p>
          <a:p>
            <a:pPr>
              <a:lnSpc>
                <a:spcPct val="150000"/>
              </a:lnSpc>
              <a:buFont typeface="Wingdings" pitchFamily="2" charset="2"/>
              <a:buChar char="Ø"/>
            </a:pPr>
            <a:endParaRPr lang="tr-TR" sz="1600" dirty="0" smtClean="0"/>
          </a:p>
          <a:p>
            <a:pPr>
              <a:lnSpc>
                <a:spcPct val="150000"/>
              </a:lnSpc>
              <a:buFont typeface="Wingdings" pitchFamily="2" charset="2"/>
              <a:buChar char="Ø"/>
            </a:pPr>
            <a:endParaRPr lang="tr-TR" sz="1600" dirty="0" smtClean="0"/>
          </a:p>
        </p:txBody>
      </p:sp>
      <p:sp>
        <p:nvSpPr>
          <p:cNvPr id="16" name="Başlık 5"/>
          <p:cNvSpPr>
            <a:spLocks noGrp="1"/>
          </p:cNvSpPr>
          <p:nvPr>
            <p:ph type="title"/>
          </p:nvPr>
        </p:nvSpPr>
        <p:spPr>
          <a:xfrm>
            <a:off x="0" y="0"/>
            <a:ext cx="9144000" cy="1064396"/>
          </a:xfrm>
          <a:solidFill>
            <a:schemeClr val="accent5">
              <a:lumMod val="60000"/>
              <a:lumOff val="40000"/>
            </a:schemeClr>
          </a:solidFill>
        </p:spPr>
        <p:txBody>
          <a:bodyPr/>
          <a:lstStyle/>
          <a:p>
            <a:pPr algn="ctr"/>
            <a:r>
              <a:rPr lang="tr-TR" sz="1200" b="1" dirty="0"/>
              <a:t/>
            </a:r>
            <a:br>
              <a:rPr lang="tr-TR" sz="1200" b="1" dirty="0"/>
            </a:br>
            <a:r>
              <a:rPr lang="tr-TR" sz="1200" dirty="0"/>
              <a:t/>
            </a:r>
            <a:br>
              <a:rPr lang="tr-TR" sz="1200" dirty="0"/>
            </a:br>
            <a:endParaRPr lang="tr-TR" sz="1200" dirty="0"/>
          </a:p>
        </p:txBody>
      </p:sp>
      <p:sp>
        <p:nvSpPr>
          <p:cNvPr id="9" name="Dikdörtgen 10">
            <a:extLst>
              <a:ext uri="{FF2B5EF4-FFF2-40B4-BE49-F238E27FC236}">
                <a16:creationId xmlns="" xmlns:a16="http://schemas.microsoft.com/office/drawing/2014/main" id="{0D1753EC-F58F-4D7A-A5DC-D5282BF27AAB}"/>
              </a:ext>
            </a:extLst>
          </p:cNvPr>
          <p:cNvSpPr/>
          <p:nvPr/>
        </p:nvSpPr>
        <p:spPr>
          <a:xfrm>
            <a:off x="0" y="357166"/>
            <a:ext cx="9144000" cy="584775"/>
          </a:xfrm>
          <a:prstGeom prst="rect">
            <a:avLst/>
          </a:prstGeom>
        </p:spPr>
        <p:txBody>
          <a:bodyPr wrap="square">
            <a:spAutoFit/>
          </a:bodyPr>
          <a:lstStyle/>
          <a:p>
            <a:pPr algn="ctr"/>
            <a:r>
              <a:rPr lang="tr-TR" sz="1600" b="1" dirty="0" smtClean="0">
                <a:latin typeface="Times New Roman" pitchFamily="18" charset="0"/>
                <a:cs typeface="Times New Roman" pitchFamily="18" charset="0"/>
              </a:rPr>
              <a:t>TARSUS İLÇE MÜFTÜLÜĞÜ</a:t>
            </a:r>
          </a:p>
          <a:p>
            <a:pPr algn="ctr"/>
            <a:endParaRPr lang="tr-TR" sz="1600" b="1" dirty="0">
              <a:latin typeface="Times New Roman" pitchFamily="18" charset="0"/>
              <a:cs typeface="Times New Roman" pitchFamily="18" charset="0"/>
            </a:endParaRPr>
          </a:p>
        </p:txBody>
      </p:sp>
      <p:pic>
        <p:nvPicPr>
          <p:cNvPr id="14" name="Picture 13" descr="C:\Users\User\Desktop\indir.jpg"/>
          <p:cNvPicPr>
            <a:picLocks noChangeAspect="1" noChangeArrowheads="1"/>
          </p:cNvPicPr>
          <p:nvPr/>
        </p:nvPicPr>
        <p:blipFill>
          <a:blip r:embed="rId2" cstate="print"/>
          <a:srcRect/>
          <a:stretch>
            <a:fillRect/>
          </a:stretch>
        </p:blipFill>
        <p:spPr bwMode="auto">
          <a:xfrm>
            <a:off x="1928793" y="214290"/>
            <a:ext cx="645813" cy="642942"/>
          </a:xfrm>
          <a:prstGeom prst="rect">
            <a:avLst/>
          </a:prstGeom>
          <a:noFill/>
        </p:spPr>
      </p:pic>
      <p:pic>
        <p:nvPicPr>
          <p:cNvPr id="19" name="Picture 13" descr="C:\Users\User\Desktop\indir.jpg"/>
          <p:cNvPicPr>
            <a:picLocks noChangeAspect="1" noChangeArrowheads="1"/>
          </p:cNvPicPr>
          <p:nvPr/>
        </p:nvPicPr>
        <p:blipFill>
          <a:blip r:embed="rId2" cstate="print"/>
          <a:srcRect/>
          <a:stretch>
            <a:fillRect/>
          </a:stretch>
        </p:blipFill>
        <p:spPr bwMode="auto">
          <a:xfrm>
            <a:off x="6357950" y="214290"/>
            <a:ext cx="645813" cy="642942"/>
          </a:xfrm>
          <a:prstGeom prst="rect">
            <a:avLst/>
          </a:prstGeom>
          <a:noFill/>
        </p:spPr>
      </p:pic>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85786" y="1500174"/>
            <a:ext cx="7920880" cy="954107"/>
          </a:xfrm>
          <a:prstGeom prst="rect">
            <a:avLst/>
          </a:prstGeom>
        </p:spPr>
        <p:txBody>
          <a:bodyPr wrap="square">
            <a:spAutoFit/>
          </a:bodyPr>
          <a:lstStyle/>
          <a:p>
            <a:pPr algn="ctr"/>
            <a:endParaRPr lang="tr-TR" sz="2800" dirty="0"/>
          </a:p>
          <a:p>
            <a:pPr algn="ctr"/>
            <a:endParaRPr lang="tr-TR" sz="2800" dirty="0"/>
          </a:p>
        </p:txBody>
      </p:sp>
      <p:sp>
        <p:nvSpPr>
          <p:cNvPr id="10" name="Dikdörtgen 10">
            <a:extLst>
              <a:ext uri="{FF2B5EF4-FFF2-40B4-BE49-F238E27FC236}">
                <a16:creationId xmlns="" xmlns:a16="http://schemas.microsoft.com/office/drawing/2014/main" id="{0D1753EC-F58F-4D7A-A5DC-D5282BF27AAB}"/>
              </a:ext>
            </a:extLst>
          </p:cNvPr>
          <p:cNvSpPr/>
          <p:nvPr/>
        </p:nvSpPr>
        <p:spPr>
          <a:xfrm>
            <a:off x="1285852" y="1500174"/>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13" name="Dikdörtgen 6"/>
          <p:cNvSpPr/>
          <p:nvPr/>
        </p:nvSpPr>
        <p:spPr>
          <a:xfrm>
            <a:off x="785786" y="2857496"/>
            <a:ext cx="7920880" cy="954107"/>
          </a:xfrm>
          <a:prstGeom prst="rect">
            <a:avLst/>
          </a:prstGeom>
        </p:spPr>
        <p:txBody>
          <a:bodyPr wrap="square">
            <a:spAutoFit/>
          </a:bodyPr>
          <a:lstStyle/>
          <a:p>
            <a:pPr algn="ctr"/>
            <a:endParaRPr lang="tr-TR" sz="2800" dirty="0" smtClean="0"/>
          </a:p>
          <a:p>
            <a:pPr algn="ctr"/>
            <a:endParaRPr lang="tr-TR" sz="2800" dirty="0"/>
          </a:p>
        </p:txBody>
      </p:sp>
      <p:sp>
        <p:nvSpPr>
          <p:cNvPr id="17" name="Dikdörtgen 10">
            <a:extLst>
              <a:ext uri="{FF2B5EF4-FFF2-40B4-BE49-F238E27FC236}">
                <a16:creationId xmlns="" xmlns:a16="http://schemas.microsoft.com/office/drawing/2014/main" id="{0D1753EC-F58F-4D7A-A5DC-D5282BF27AAB}"/>
              </a:ext>
            </a:extLst>
          </p:cNvPr>
          <p:cNvSpPr/>
          <p:nvPr/>
        </p:nvSpPr>
        <p:spPr>
          <a:xfrm>
            <a:off x="1142976" y="1857364"/>
            <a:ext cx="7429552" cy="1692771"/>
          </a:xfrm>
          <a:prstGeom prst="rect">
            <a:avLst/>
          </a:prstGeom>
        </p:spPr>
        <p:txBody>
          <a:bodyPr wrap="square">
            <a:spAutoFit/>
          </a:bodyPr>
          <a:lstStyle/>
          <a:p>
            <a:endParaRPr lang="tr-TR" sz="1600" dirty="0" smtClean="0"/>
          </a:p>
          <a:p>
            <a:endParaRPr lang="tr-TR" sz="1600" dirty="0" smtClean="0"/>
          </a:p>
          <a:p>
            <a:endParaRPr lang="tr-TR" sz="1600" dirty="0" smtClean="0"/>
          </a:p>
          <a:p>
            <a:endParaRPr lang="tr-TR" sz="1600" dirty="0" smtClean="0"/>
          </a:p>
          <a:p>
            <a:r>
              <a:rPr lang="tr-TR" sz="4000" dirty="0" smtClean="0"/>
              <a:t> </a:t>
            </a:r>
            <a:endParaRPr lang="tr-TR" sz="4000" dirty="0"/>
          </a:p>
        </p:txBody>
      </p:sp>
      <p:sp>
        <p:nvSpPr>
          <p:cNvPr id="12" name="Dikdörtgen 10">
            <a:extLst>
              <a:ext uri="{FF2B5EF4-FFF2-40B4-BE49-F238E27FC236}">
                <a16:creationId xmlns="" xmlns:a16="http://schemas.microsoft.com/office/drawing/2014/main" id="{0D1753EC-F58F-4D7A-A5DC-D5282BF27AAB}"/>
              </a:ext>
            </a:extLst>
          </p:cNvPr>
          <p:cNvSpPr/>
          <p:nvPr/>
        </p:nvSpPr>
        <p:spPr>
          <a:xfrm>
            <a:off x="500034" y="1428736"/>
            <a:ext cx="8001056" cy="5355312"/>
          </a:xfrm>
          <a:prstGeom prst="rect">
            <a:avLst/>
          </a:prstGeom>
        </p:spPr>
        <p:txBody>
          <a:bodyPr wrap="square">
            <a:spAutoFit/>
          </a:bodyPr>
          <a:lstStyle/>
          <a:p>
            <a:pPr algn="just">
              <a:lnSpc>
                <a:spcPct val="150000"/>
              </a:lnSpc>
              <a:buFont typeface="Wingdings" pitchFamily="2" charset="2"/>
              <a:buChar char="v"/>
            </a:pPr>
            <a:r>
              <a:rPr lang="tr-TR" sz="2000" dirty="0" smtClean="0">
                <a:latin typeface="Times New Roman" pitchFamily="18" charset="0"/>
                <a:cs typeface="Times New Roman" pitchFamily="18" charset="0"/>
              </a:rPr>
              <a:t> Halka yönelik bağımlılıkla mücadele konusunda konferans/seminer ve benzeri etkinlikler düzenlenecektir. </a:t>
            </a:r>
          </a:p>
          <a:p>
            <a:pPr algn="just">
              <a:lnSpc>
                <a:spcPct val="150000"/>
              </a:lnSpc>
              <a:buFont typeface="Wingdings" pitchFamily="2" charset="2"/>
              <a:buChar char="v"/>
            </a:pPr>
            <a:r>
              <a:rPr lang="tr-TR" sz="2000" dirty="0" smtClean="0">
                <a:latin typeface="Times New Roman" pitchFamily="18" charset="0"/>
                <a:cs typeface="Times New Roman" pitchFamily="18" charset="0"/>
              </a:rPr>
              <a:t> Dezavantajlı 2 mahallede gençlerin ödev ve araştırmalarını yapabilecekleri etüt merkezi kurulacaktır.</a:t>
            </a:r>
          </a:p>
          <a:p>
            <a:pPr algn="just">
              <a:lnSpc>
                <a:spcPct val="150000"/>
              </a:lnSpc>
              <a:buFont typeface="Wingdings" pitchFamily="2" charset="2"/>
              <a:buChar char="v"/>
            </a:pPr>
            <a:r>
              <a:rPr lang="tr-TR" sz="2000" dirty="0" smtClean="0">
                <a:latin typeface="Times New Roman" pitchFamily="18" charset="0"/>
                <a:cs typeface="Times New Roman" pitchFamily="18" charset="0"/>
              </a:rPr>
              <a:t> Kütüphanelerin gençler için daha cazip hale gelmesi için çalışmalar gerçekleştirilecektir.</a:t>
            </a:r>
          </a:p>
          <a:p>
            <a:pPr algn="just">
              <a:lnSpc>
                <a:spcPct val="150000"/>
              </a:lnSpc>
              <a:buFont typeface="Wingdings" pitchFamily="2" charset="2"/>
              <a:buChar char="v"/>
            </a:pPr>
            <a:r>
              <a:rPr lang="tr-TR" sz="2000" dirty="0" smtClean="0">
                <a:latin typeface="Times New Roman" pitchFamily="18" charset="0"/>
                <a:cs typeface="Times New Roman" pitchFamily="18" charset="0"/>
              </a:rPr>
              <a:t> Bağımlılıkla mücadele temalı tiyatro gösterisi yapılacaktır.</a:t>
            </a:r>
          </a:p>
          <a:p>
            <a:pPr algn="just">
              <a:lnSpc>
                <a:spcPct val="150000"/>
              </a:lnSpc>
              <a:buFont typeface="Wingdings" pitchFamily="2" charset="2"/>
              <a:buChar char="v"/>
            </a:pPr>
            <a:r>
              <a:rPr lang="tr-TR" sz="2000" dirty="0" smtClean="0">
                <a:latin typeface="Times New Roman" pitchFamily="18" charset="0"/>
                <a:cs typeface="Times New Roman" pitchFamily="18" charset="0"/>
              </a:rPr>
              <a:t> İlçemizde </a:t>
            </a:r>
            <a:r>
              <a:rPr lang="tr-TR" sz="2000" smtClean="0">
                <a:latin typeface="Times New Roman" pitchFamily="18" charset="0"/>
                <a:cs typeface="Times New Roman" pitchFamily="18" charset="0"/>
              </a:rPr>
              <a:t>Bağımlılık Tedavi ve Rehabilitasyon </a:t>
            </a:r>
            <a:r>
              <a:rPr lang="tr-TR" sz="2000" dirty="0" smtClean="0">
                <a:latin typeface="Times New Roman" pitchFamily="18" charset="0"/>
                <a:cs typeface="Times New Roman" pitchFamily="18" charset="0"/>
              </a:rPr>
              <a:t>M</a:t>
            </a:r>
            <a:r>
              <a:rPr lang="tr-TR" sz="2000" smtClean="0">
                <a:latin typeface="Times New Roman" pitchFamily="18" charset="0"/>
                <a:cs typeface="Times New Roman" pitchFamily="18" charset="0"/>
              </a:rPr>
              <a:t>erkezi </a:t>
            </a:r>
            <a:r>
              <a:rPr lang="tr-TR" sz="2000" dirty="0" smtClean="0">
                <a:latin typeface="Times New Roman" pitchFamily="18" charset="0"/>
                <a:cs typeface="Times New Roman" pitchFamily="18" charset="0"/>
              </a:rPr>
              <a:t>açılmasına yönelik çalışma yapılacaktır.</a:t>
            </a:r>
          </a:p>
          <a:p>
            <a:pPr>
              <a:lnSpc>
                <a:spcPct val="150000"/>
              </a:lnSpc>
              <a:buFont typeface="Wingdings" pitchFamily="2" charset="2"/>
              <a:buChar char="Ø"/>
            </a:pPr>
            <a:endParaRPr lang="tr-TR" sz="1600" dirty="0" smtClean="0"/>
          </a:p>
          <a:p>
            <a:pPr>
              <a:lnSpc>
                <a:spcPct val="150000"/>
              </a:lnSpc>
              <a:buFont typeface="Wingdings" pitchFamily="2" charset="2"/>
              <a:buChar char="Ø"/>
            </a:pPr>
            <a:endParaRPr lang="tr-TR" sz="1600" dirty="0" smtClean="0"/>
          </a:p>
          <a:p>
            <a:pPr>
              <a:lnSpc>
                <a:spcPct val="150000"/>
              </a:lnSpc>
              <a:buFont typeface="Wingdings" pitchFamily="2" charset="2"/>
              <a:buChar char="Ø"/>
            </a:pPr>
            <a:endParaRPr lang="tr-TR" sz="1600" dirty="0" smtClean="0"/>
          </a:p>
        </p:txBody>
      </p:sp>
      <p:sp>
        <p:nvSpPr>
          <p:cNvPr id="16" name="Başlık 5"/>
          <p:cNvSpPr>
            <a:spLocks noGrp="1"/>
          </p:cNvSpPr>
          <p:nvPr>
            <p:ph type="title"/>
          </p:nvPr>
        </p:nvSpPr>
        <p:spPr>
          <a:xfrm>
            <a:off x="0" y="0"/>
            <a:ext cx="9144000" cy="1064396"/>
          </a:xfrm>
          <a:solidFill>
            <a:schemeClr val="accent5">
              <a:lumMod val="60000"/>
              <a:lumOff val="40000"/>
            </a:schemeClr>
          </a:solidFill>
        </p:spPr>
        <p:txBody>
          <a:bodyPr/>
          <a:lstStyle/>
          <a:p>
            <a:pPr algn="ctr"/>
            <a:r>
              <a:rPr lang="tr-TR" sz="1200" b="1" dirty="0"/>
              <a:t/>
            </a:r>
            <a:br>
              <a:rPr lang="tr-TR" sz="1200" b="1" dirty="0"/>
            </a:br>
            <a:r>
              <a:rPr lang="tr-TR" sz="1200" dirty="0"/>
              <a:t/>
            </a:r>
            <a:br>
              <a:rPr lang="tr-TR" sz="1200" dirty="0"/>
            </a:br>
            <a:endParaRPr lang="tr-TR" sz="1200" dirty="0"/>
          </a:p>
        </p:txBody>
      </p:sp>
      <p:sp>
        <p:nvSpPr>
          <p:cNvPr id="9" name="Dikdörtgen 10">
            <a:extLst>
              <a:ext uri="{FF2B5EF4-FFF2-40B4-BE49-F238E27FC236}">
                <a16:creationId xmlns="" xmlns:a16="http://schemas.microsoft.com/office/drawing/2014/main" id="{0D1753EC-F58F-4D7A-A5DC-D5282BF27AAB}"/>
              </a:ext>
            </a:extLst>
          </p:cNvPr>
          <p:cNvSpPr/>
          <p:nvPr/>
        </p:nvSpPr>
        <p:spPr>
          <a:xfrm>
            <a:off x="0" y="357166"/>
            <a:ext cx="9144000" cy="584775"/>
          </a:xfrm>
          <a:prstGeom prst="rect">
            <a:avLst/>
          </a:prstGeom>
        </p:spPr>
        <p:txBody>
          <a:bodyPr wrap="square">
            <a:spAutoFit/>
          </a:bodyPr>
          <a:lstStyle/>
          <a:p>
            <a:pPr algn="ctr"/>
            <a:r>
              <a:rPr lang="tr-TR" sz="1600" b="1" dirty="0" smtClean="0">
                <a:latin typeface="Times New Roman" pitchFamily="18" charset="0"/>
                <a:cs typeface="Times New Roman" pitchFamily="18" charset="0"/>
              </a:rPr>
              <a:t>TARSUS BELEDİYESİ</a:t>
            </a:r>
          </a:p>
          <a:p>
            <a:pPr algn="ctr"/>
            <a:endParaRPr lang="tr-TR" sz="1600" b="1" dirty="0">
              <a:latin typeface="Times New Roman" pitchFamily="18" charset="0"/>
              <a:cs typeface="Times New Roman" pitchFamily="18" charset="0"/>
            </a:endParaRPr>
          </a:p>
        </p:txBody>
      </p:sp>
      <p:pic>
        <p:nvPicPr>
          <p:cNvPr id="15" name="Picture 5" descr="C:\Users\User\Desktop\logo-construction.png"/>
          <p:cNvPicPr>
            <a:picLocks noChangeAspect="1" noChangeArrowheads="1"/>
          </p:cNvPicPr>
          <p:nvPr/>
        </p:nvPicPr>
        <p:blipFill>
          <a:blip r:embed="rId2"/>
          <a:srcRect/>
          <a:stretch>
            <a:fillRect/>
          </a:stretch>
        </p:blipFill>
        <p:spPr bwMode="auto">
          <a:xfrm>
            <a:off x="2000232" y="142852"/>
            <a:ext cx="785818" cy="830819"/>
          </a:xfrm>
          <a:prstGeom prst="rect">
            <a:avLst/>
          </a:prstGeom>
          <a:noFill/>
        </p:spPr>
      </p:pic>
      <p:pic>
        <p:nvPicPr>
          <p:cNvPr id="18" name="Picture 5" descr="C:\Users\User\Desktop\logo-construction.png"/>
          <p:cNvPicPr>
            <a:picLocks noChangeAspect="1" noChangeArrowheads="1"/>
          </p:cNvPicPr>
          <p:nvPr/>
        </p:nvPicPr>
        <p:blipFill>
          <a:blip r:embed="rId2"/>
          <a:srcRect/>
          <a:stretch>
            <a:fillRect/>
          </a:stretch>
        </p:blipFill>
        <p:spPr bwMode="auto">
          <a:xfrm>
            <a:off x="6072198" y="142852"/>
            <a:ext cx="785818" cy="830819"/>
          </a:xfrm>
          <a:prstGeom prst="rect">
            <a:avLst/>
          </a:prstGeom>
          <a:noFill/>
        </p:spPr>
      </p:pic>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85786" y="1500174"/>
            <a:ext cx="7920880" cy="954107"/>
          </a:xfrm>
          <a:prstGeom prst="rect">
            <a:avLst/>
          </a:prstGeom>
        </p:spPr>
        <p:txBody>
          <a:bodyPr wrap="square">
            <a:spAutoFit/>
          </a:bodyPr>
          <a:lstStyle/>
          <a:p>
            <a:pPr algn="ctr"/>
            <a:endParaRPr lang="tr-TR" sz="2800" dirty="0"/>
          </a:p>
          <a:p>
            <a:pPr algn="ctr"/>
            <a:endParaRPr lang="tr-TR" sz="2800" dirty="0"/>
          </a:p>
        </p:txBody>
      </p:sp>
      <p:sp>
        <p:nvSpPr>
          <p:cNvPr id="10" name="Dikdörtgen 10">
            <a:extLst>
              <a:ext uri="{FF2B5EF4-FFF2-40B4-BE49-F238E27FC236}">
                <a16:creationId xmlns="" xmlns:a16="http://schemas.microsoft.com/office/drawing/2014/main" id="{0D1753EC-F58F-4D7A-A5DC-D5282BF27AAB}"/>
              </a:ext>
            </a:extLst>
          </p:cNvPr>
          <p:cNvSpPr/>
          <p:nvPr/>
        </p:nvSpPr>
        <p:spPr>
          <a:xfrm>
            <a:off x="1285852" y="1500174"/>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13" name="Dikdörtgen 6"/>
          <p:cNvSpPr/>
          <p:nvPr/>
        </p:nvSpPr>
        <p:spPr>
          <a:xfrm>
            <a:off x="785786" y="2857496"/>
            <a:ext cx="7920880" cy="954107"/>
          </a:xfrm>
          <a:prstGeom prst="rect">
            <a:avLst/>
          </a:prstGeom>
        </p:spPr>
        <p:txBody>
          <a:bodyPr wrap="square">
            <a:spAutoFit/>
          </a:bodyPr>
          <a:lstStyle/>
          <a:p>
            <a:pPr algn="ctr"/>
            <a:endParaRPr lang="tr-TR" sz="2800" dirty="0" smtClean="0"/>
          </a:p>
          <a:p>
            <a:pPr algn="ctr"/>
            <a:endParaRPr lang="tr-TR" sz="2800" dirty="0"/>
          </a:p>
        </p:txBody>
      </p:sp>
      <p:sp>
        <p:nvSpPr>
          <p:cNvPr id="17" name="Dikdörtgen 10">
            <a:extLst>
              <a:ext uri="{FF2B5EF4-FFF2-40B4-BE49-F238E27FC236}">
                <a16:creationId xmlns="" xmlns:a16="http://schemas.microsoft.com/office/drawing/2014/main" id="{0D1753EC-F58F-4D7A-A5DC-D5282BF27AAB}"/>
              </a:ext>
            </a:extLst>
          </p:cNvPr>
          <p:cNvSpPr/>
          <p:nvPr/>
        </p:nvSpPr>
        <p:spPr>
          <a:xfrm>
            <a:off x="1142976" y="1857364"/>
            <a:ext cx="7429552" cy="1692771"/>
          </a:xfrm>
          <a:prstGeom prst="rect">
            <a:avLst/>
          </a:prstGeom>
        </p:spPr>
        <p:txBody>
          <a:bodyPr wrap="square">
            <a:spAutoFit/>
          </a:bodyPr>
          <a:lstStyle/>
          <a:p>
            <a:endParaRPr lang="tr-TR" sz="1600" dirty="0" smtClean="0"/>
          </a:p>
          <a:p>
            <a:endParaRPr lang="tr-TR" sz="1600" dirty="0" smtClean="0"/>
          </a:p>
          <a:p>
            <a:endParaRPr lang="tr-TR" sz="1600" dirty="0" smtClean="0"/>
          </a:p>
          <a:p>
            <a:endParaRPr lang="tr-TR" sz="1600" dirty="0" smtClean="0"/>
          </a:p>
          <a:p>
            <a:r>
              <a:rPr lang="tr-TR" sz="4000" dirty="0" smtClean="0"/>
              <a:t> </a:t>
            </a:r>
            <a:endParaRPr lang="tr-TR" sz="4000" dirty="0"/>
          </a:p>
        </p:txBody>
      </p:sp>
      <p:sp>
        <p:nvSpPr>
          <p:cNvPr id="12" name="Dikdörtgen 10">
            <a:extLst>
              <a:ext uri="{FF2B5EF4-FFF2-40B4-BE49-F238E27FC236}">
                <a16:creationId xmlns="" xmlns:a16="http://schemas.microsoft.com/office/drawing/2014/main" id="{0D1753EC-F58F-4D7A-A5DC-D5282BF27AAB}"/>
              </a:ext>
            </a:extLst>
          </p:cNvPr>
          <p:cNvSpPr/>
          <p:nvPr/>
        </p:nvSpPr>
        <p:spPr>
          <a:xfrm>
            <a:off x="571472" y="1857364"/>
            <a:ext cx="8072494" cy="2806987"/>
          </a:xfrm>
          <a:prstGeom prst="rect">
            <a:avLst/>
          </a:prstGeom>
        </p:spPr>
        <p:txBody>
          <a:bodyPr wrap="square">
            <a:spAutoFit/>
          </a:bodyPr>
          <a:lstStyle/>
          <a:p>
            <a:pPr algn="just">
              <a:lnSpc>
                <a:spcPct val="150000"/>
              </a:lnSpc>
              <a:buFont typeface="Wingdings" pitchFamily="2" charset="2"/>
              <a:buChar char="v"/>
            </a:pPr>
            <a:r>
              <a:rPr lang="tr-TR" sz="2000" dirty="0" smtClean="0">
                <a:latin typeface="Times New Roman" pitchFamily="18" charset="0"/>
                <a:cs typeface="Times New Roman" pitchFamily="18" charset="0"/>
              </a:rPr>
              <a:t> Halka yönelik bağımlılıkla mücadele konusunda konferans/seminer ve benzeri etkinlikler düzenlenecektir. </a:t>
            </a:r>
          </a:p>
          <a:p>
            <a:pPr algn="just">
              <a:lnSpc>
                <a:spcPct val="150000"/>
              </a:lnSpc>
              <a:buFont typeface="Wingdings" pitchFamily="2" charset="2"/>
              <a:buChar char="v"/>
            </a:pPr>
            <a:endParaRPr lang="tr-TR" sz="2000" dirty="0" smtClean="0">
              <a:latin typeface="Times New Roman" pitchFamily="18" charset="0"/>
              <a:cs typeface="Times New Roman" pitchFamily="18" charset="0"/>
            </a:endParaRPr>
          </a:p>
          <a:p>
            <a:pPr algn="just">
              <a:lnSpc>
                <a:spcPct val="150000"/>
              </a:lnSpc>
              <a:buFont typeface="Wingdings" pitchFamily="2" charset="2"/>
              <a:buChar char="v"/>
            </a:pPr>
            <a:endParaRPr lang="tr-TR" sz="2000" dirty="0" smtClean="0">
              <a:latin typeface="Times New Roman" pitchFamily="18" charset="0"/>
              <a:cs typeface="Times New Roman" pitchFamily="18" charset="0"/>
            </a:endParaRPr>
          </a:p>
          <a:p>
            <a:pPr algn="just">
              <a:lnSpc>
                <a:spcPct val="150000"/>
              </a:lnSpc>
              <a:buFont typeface="Wingdings" pitchFamily="2" charset="2"/>
              <a:buChar char="v"/>
            </a:pPr>
            <a:endParaRPr lang="tr-TR" sz="2000" dirty="0" smtClean="0">
              <a:latin typeface="Times New Roman" pitchFamily="18" charset="0"/>
              <a:cs typeface="Times New Roman" pitchFamily="18" charset="0"/>
            </a:endParaRPr>
          </a:p>
          <a:p>
            <a:pPr algn="just">
              <a:lnSpc>
                <a:spcPct val="150000"/>
              </a:lnSpc>
              <a:buFont typeface="Wingdings" pitchFamily="2" charset="2"/>
              <a:buChar char="v"/>
            </a:pPr>
            <a:endParaRPr lang="tr-TR" sz="2000" dirty="0" smtClean="0">
              <a:latin typeface="Times New Roman" pitchFamily="18" charset="0"/>
              <a:cs typeface="Times New Roman" pitchFamily="18" charset="0"/>
            </a:endParaRPr>
          </a:p>
        </p:txBody>
      </p:sp>
      <p:sp>
        <p:nvSpPr>
          <p:cNvPr id="16" name="Başlık 5"/>
          <p:cNvSpPr>
            <a:spLocks noGrp="1"/>
          </p:cNvSpPr>
          <p:nvPr>
            <p:ph type="title"/>
          </p:nvPr>
        </p:nvSpPr>
        <p:spPr>
          <a:xfrm>
            <a:off x="0" y="0"/>
            <a:ext cx="9144000" cy="1064396"/>
          </a:xfrm>
          <a:solidFill>
            <a:schemeClr val="accent5">
              <a:lumMod val="60000"/>
              <a:lumOff val="40000"/>
            </a:schemeClr>
          </a:solidFill>
        </p:spPr>
        <p:txBody>
          <a:bodyPr/>
          <a:lstStyle/>
          <a:p>
            <a:pPr algn="ctr"/>
            <a:r>
              <a:rPr lang="tr-TR" sz="1200" b="1" dirty="0"/>
              <a:t/>
            </a:r>
            <a:br>
              <a:rPr lang="tr-TR" sz="1200" b="1" dirty="0"/>
            </a:br>
            <a:r>
              <a:rPr lang="tr-TR" sz="1200" dirty="0"/>
              <a:t/>
            </a:r>
            <a:br>
              <a:rPr lang="tr-TR" sz="1200" dirty="0"/>
            </a:br>
            <a:endParaRPr lang="tr-TR" sz="1200" dirty="0"/>
          </a:p>
        </p:txBody>
      </p:sp>
      <p:sp>
        <p:nvSpPr>
          <p:cNvPr id="9" name="Dikdörtgen 10">
            <a:extLst>
              <a:ext uri="{FF2B5EF4-FFF2-40B4-BE49-F238E27FC236}">
                <a16:creationId xmlns="" xmlns:a16="http://schemas.microsoft.com/office/drawing/2014/main" id="{0D1753EC-F58F-4D7A-A5DC-D5282BF27AAB}"/>
              </a:ext>
            </a:extLst>
          </p:cNvPr>
          <p:cNvSpPr/>
          <p:nvPr/>
        </p:nvSpPr>
        <p:spPr>
          <a:xfrm>
            <a:off x="0" y="357166"/>
            <a:ext cx="9144000" cy="646331"/>
          </a:xfrm>
          <a:prstGeom prst="rect">
            <a:avLst/>
          </a:prstGeom>
        </p:spPr>
        <p:txBody>
          <a:bodyPr wrap="square">
            <a:spAutoFit/>
          </a:bodyPr>
          <a:lstStyle/>
          <a:p>
            <a:pPr algn="ctr"/>
            <a:r>
              <a:rPr lang="tr-TR" sz="1600" b="1" dirty="0" smtClean="0">
                <a:latin typeface="Times New Roman" pitchFamily="18" charset="0"/>
                <a:cs typeface="Times New Roman" pitchFamily="18" charset="0"/>
              </a:rPr>
              <a:t>TARSUS TİCARET VE SANAYİ ODASI BAŞKANLIĞI</a:t>
            </a:r>
          </a:p>
          <a:p>
            <a:pPr algn="ctr"/>
            <a:endParaRPr lang="tr-TR" sz="2000" b="1" dirty="0"/>
          </a:p>
        </p:txBody>
      </p:sp>
      <p:pic>
        <p:nvPicPr>
          <p:cNvPr id="14" name="Picture 15" descr="C:\Users\User\Desktop\indir.jpg"/>
          <p:cNvPicPr>
            <a:picLocks noChangeAspect="1" noChangeArrowheads="1"/>
          </p:cNvPicPr>
          <p:nvPr/>
        </p:nvPicPr>
        <p:blipFill>
          <a:blip r:embed="rId2" cstate="print"/>
          <a:srcRect/>
          <a:stretch>
            <a:fillRect/>
          </a:stretch>
        </p:blipFill>
        <p:spPr bwMode="auto">
          <a:xfrm>
            <a:off x="857224" y="142852"/>
            <a:ext cx="785818" cy="785818"/>
          </a:xfrm>
          <a:prstGeom prst="rect">
            <a:avLst/>
          </a:prstGeom>
          <a:noFill/>
        </p:spPr>
      </p:pic>
      <p:pic>
        <p:nvPicPr>
          <p:cNvPr id="19" name="Picture 15" descr="C:\Users\User\Desktop\indir.jpg"/>
          <p:cNvPicPr>
            <a:picLocks noChangeAspect="1" noChangeArrowheads="1"/>
          </p:cNvPicPr>
          <p:nvPr/>
        </p:nvPicPr>
        <p:blipFill>
          <a:blip r:embed="rId2" cstate="print"/>
          <a:srcRect/>
          <a:stretch>
            <a:fillRect/>
          </a:stretch>
        </p:blipFill>
        <p:spPr bwMode="auto">
          <a:xfrm>
            <a:off x="7358082" y="142852"/>
            <a:ext cx="785818" cy="785818"/>
          </a:xfrm>
          <a:prstGeom prst="rect">
            <a:avLst/>
          </a:prstGeom>
          <a:noFill/>
        </p:spPr>
      </p:pic>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85786" y="1500174"/>
            <a:ext cx="7920880" cy="954107"/>
          </a:xfrm>
          <a:prstGeom prst="rect">
            <a:avLst/>
          </a:prstGeom>
        </p:spPr>
        <p:txBody>
          <a:bodyPr wrap="square">
            <a:spAutoFit/>
          </a:bodyPr>
          <a:lstStyle/>
          <a:p>
            <a:pPr algn="ctr"/>
            <a:endParaRPr lang="tr-TR" sz="2800" dirty="0"/>
          </a:p>
          <a:p>
            <a:pPr algn="ctr"/>
            <a:endParaRPr lang="tr-TR" sz="2800" dirty="0"/>
          </a:p>
        </p:txBody>
      </p:sp>
      <p:sp>
        <p:nvSpPr>
          <p:cNvPr id="10" name="Dikdörtgen 10">
            <a:extLst>
              <a:ext uri="{FF2B5EF4-FFF2-40B4-BE49-F238E27FC236}">
                <a16:creationId xmlns="" xmlns:a16="http://schemas.microsoft.com/office/drawing/2014/main" id="{0D1753EC-F58F-4D7A-A5DC-D5282BF27AAB}"/>
              </a:ext>
            </a:extLst>
          </p:cNvPr>
          <p:cNvSpPr/>
          <p:nvPr/>
        </p:nvSpPr>
        <p:spPr>
          <a:xfrm>
            <a:off x="1285852" y="1500174"/>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13" name="Dikdörtgen 6"/>
          <p:cNvSpPr/>
          <p:nvPr/>
        </p:nvSpPr>
        <p:spPr>
          <a:xfrm>
            <a:off x="785786" y="2857496"/>
            <a:ext cx="7920880" cy="954107"/>
          </a:xfrm>
          <a:prstGeom prst="rect">
            <a:avLst/>
          </a:prstGeom>
        </p:spPr>
        <p:txBody>
          <a:bodyPr wrap="square">
            <a:spAutoFit/>
          </a:bodyPr>
          <a:lstStyle/>
          <a:p>
            <a:pPr algn="ctr"/>
            <a:endParaRPr lang="tr-TR" sz="2800" dirty="0" smtClean="0"/>
          </a:p>
          <a:p>
            <a:pPr algn="ctr"/>
            <a:endParaRPr lang="tr-TR" sz="2800" dirty="0"/>
          </a:p>
        </p:txBody>
      </p:sp>
      <p:sp>
        <p:nvSpPr>
          <p:cNvPr id="17" name="Dikdörtgen 10">
            <a:extLst>
              <a:ext uri="{FF2B5EF4-FFF2-40B4-BE49-F238E27FC236}">
                <a16:creationId xmlns="" xmlns:a16="http://schemas.microsoft.com/office/drawing/2014/main" id="{0D1753EC-F58F-4D7A-A5DC-D5282BF27AAB}"/>
              </a:ext>
            </a:extLst>
          </p:cNvPr>
          <p:cNvSpPr/>
          <p:nvPr/>
        </p:nvSpPr>
        <p:spPr>
          <a:xfrm>
            <a:off x="1142976" y="1857364"/>
            <a:ext cx="7429552" cy="1692771"/>
          </a:xfrm>
          <a:prstGeom prst="rect">
            <a:avLst/>
          </a:prstGeom>
        </p:spPr>
        <p:txBody>
          <a:bodyPr wrap="square">
            <a:spAutoFit/>
          </a:bodyPr>
          <a:lstStyle/>
          <a:p>
            <a:endParaRPr lang="tr-TR" sz="1600" dirty="0" smtClean="0"/>
          </a:p>
          <a:p>
            <a:endParaRPr lang="tr-TR" sz="1600" dirty="0" smtClean="0"/>
          </a:p>
          <a:p>
            <a:endParaRPr lang="tr-TR" sz="1600" dirty="0" smtClean="0"/>
          </a:p>
          <a:p>
            <a:endParaRPr lang="tr-TR" sz="1600" dirty="0" smtClean="0"/>
          </a:p>
          <a:p>
            <a:r>
              <a:rPr lang="tr-TR" sz="4000" dirty="0" smtClean="0"/>
              <a:t> </a:t>
            </a:r>
            <a:endParaRPr lang="tr-TR" sz="4000" dirty="0"/>
          </a:p>
        </p:txBody>
      </p:sp>
      <p:sp>
        <p:nvSpPr>
          <p:cNvPr id="12" name="Dikdörtgen 10">
            <a:extLst>
              <a:ext uri="{FF2B5EF4-FFF2-40B4-BE49-F238E27FC236}">
                <a16:creationId xmlns="" xmlns:a16="http://schemas.microsoft.com/office/drawing/2014/main" id="{0D1753EC-F58F-4D7A-A5DC-D5282BF27AAB}"/>
              </a:ext>
            </a:extLst>
          </p:cNvPr>
          <p:cNvSpPr/>
          <p:nvPr/>
        </p:nvSpPr>
        <p:spPr>
          <a:xfrm>
            <a:off x="642910" y="1571612"/>
            <a:ext cx="7786742" cy="2270109"/>
          </a:xfrm>
          <a:prstGeom prst="rect">
            <a:avLst/>
          </a:prstGeom>
        </p:spPr>
        <p:txBody>
          <a:bodyPr wrap="square">
            <a:spAutoFit/>
          </a:bodyPr>
          <a:lstStyle/>
          <a:p>
            <a:pPr algn="just">
              <a:lnSpc>
                <a:spcPct val="150000"/>
              </a:lnSpc>
              <a:buFont typeface="Wingdings" pitchFamily="2" charset="2"/>
              <a:buChar char="v"/>
            </a:pPr>
            <a:r>
              <a:rPr lang="tr-TR" sz="2000" dirty="0" smtClean="0">
                <a:latin typeface="Times New Roman" pitchFamily="18" charset="0"/>
                <a:cs typeface="Times New Roman" pitchFamily="18" charset="0"/>
              </a:rPr>
              <a:t> Bağımlılıkla Mücadele Hatıra Ormanı Oluşturulacak ve fidan dikimi faaliyeti yapılacaktır.</a:t>
            </a:r>
          </a:p>
          <a:p>
            <a:pPr algn="just">
              <a:lnSpc>
                <a:spcPct val="150000"/>
              </a:lnSpc>
              <a:buFont typeface="Wingdings" pitchFamily="2" charset="2"/>
              <a:buChar char="v"/>
            </a:pPr>
            <a:endParaRPr lang="tr-TR" sz="2000" dirty="0" smtClean="0">
              <a:latin typeface="Times New Roman" pitchFamily="18" charset="0"/>
              <a:cs typeface="Times New Roman" pitchFamily="18" charset="0"/>
            </a:endParaRPr>
          </a:p>
          <a:p>
            <a:pPr algn="just">
              <a:lnSpc>
                <a:spcPct val="150000"/>
              </a:lnSpc>
              <a:buFont typeface="Wingdings" pitchFamily="2" charset="2"/>
              <a:buChar char="v"/>
            </a:pPr>
            <a:endParaRPr lang="tr-TR" sz="2000" dirty="0" smtClean="0">
              <a:latin typeface="Times New Roman" pitchFamily="18" charset="0"/>
              <a:cs typeface="Times New Roman" pitchFamily="18" charset="0"/>
            </a:endParaRPr>
          </a:p>
          <a:p>
            <a:pPr>
              <a:lnSpc>
                <a:spcPct val="150000"/>
              </a:lnSpc>
              <a:buFont typeface="Wingdings" pitchFamily="2" charset="2"/>
              <a:buChar char="Ø"/>
            </a:pPr>
            <a:endParaRPr lang="tr-TR" sz="1600" dirty="0" smtClean="0"/>
          </a:p>
        </p:txBody>
      </p:sp>
      <p:sp>
        <p:nvSpPr>
          <p:cNvPr id="16" name="Başlık 5"/>
          <p:cNvSpPr>
            <a:spLocks noGrp="1"/>
          </p:cNvSpPr>
          <p:nvPr>
            <p:ph type="title"/>
          </p:nvPr>
        </p:nvSpPr>
        <p:spPr>
          <a:xfrm>
            <a:off x="0" y="0"/>
            <a:ext cx="9144000" cy="1064396"/>
          </a:xfrm>
          <a:solidFill>
            <a:schemeClr val="accent5">
              <a:lumMod val="60000"/>
              <a:lumOff val="40000"/>
            </a:schemeClr>
          </a:solidFill>
        </p:spPr>
        <p:txBody>
          <a:bodyPr/>
          <a:lstStyle/>
          <a:p>
            <a:pPr algn="ctr"/>
            <a:r>
              <a:rPr lang="tr-TR" sz="1200" b="1" dirty="0"/>
              <a:t/>
            </a:r>
            <a:br>
              <a:rPr lang="tr-TR" sz="1200" b="1" dirty="0"/>
            </a:br>
            <a:r>
              <a:rPr lang="tr-TR" sz="1200" dirty="0"/>
              <a:t/>
            </a:r>
            <a:br>
              <a:rPr lang="tr-TR" sz="1200" dirty="0"/>
            </a:br>
            <a:endParaRPr lang="tr-TR" sz="1200" dirty="0"/>
          </a:p>
        </p:txBody>
      </p:sp>
      <p:sp>
        <p:nvSpPr>
          <p:cNvPr id="9" name="Dikdörtgen 10">
            <a:extLst>
              <a:ext uri="{FF2B5EF4-FFF2-40B4-BE49-F238E27FC236}">
                <a16:creationId xmlns="" xmlns:a16="http://schemas.microsoft.com/office/drawing/2014/main" id="{0D1753EC-F58F-4D7A-A5DC-D5282BF27AAB}"/>
              </a:ext>
            </a:extLst>
          </p:cNvPr>
          <p:cNvSpPr/>
          <p:nvPr/>
        </p:nvSpPr>
        <p:spPr>
          <a:xfrm>
            <a:off x="0" y="357166"/>
            <a:ext cx="9144000" cy="646331"/>
          </a:xfrm>
          <a:prstGeom prst="rect">
            <a:avLst/>
          </a:prstGeom>
        </p:spPr>
        <p:txBody>
          <a:bodyPr wrap="square">
            <a:spAutoFit/>
          </a:bodyPr>
          <a:lstStyle/>
          <a:p>
            <a:pPr algn="ctr"/>
            <a:r>
              <a:rPr lang="tr-TR" sz="1600" b="1" dirty="0" smtClean="0">
                <a:latin typeface="Times New Roman" pitchFamily="18" charset="0"/>
                <a:cs typeface="Times New Roman" pitchFamily="18" charset="0"/>
              </a:rPr>
              <a:t>TARSUS ORMAN İŞLETME MÜDÜRLÜĞÜ</a:t>
            </a:r>
          </a:p>
          <a:p>
            <a:pPr algn="ctr"/>
            <a:endParaRPr lang="tr-TR" sz="2000" b="1" dirty="0"/>
          </a:p>
        </p:txBody>
      </p:sp>
      <p:pic>
        <p:nvPicPr>
          <p:cNvPr id="15" name="Picture 9" descr="C:\Users\User\Desktop\tarim_ve_orman_bakanligi_vektorel_logo_yuvarlak_221218.png"/>
          <p:cNvPicPr>
            <a:picLocks noChangeAspect="1" noChangeArrowheads="1"/>
          </p:cNvPicPr>
          <p:nvPr/>
        </p:nvPicPr>
        <p:blipFill>
          <a:blip r:embed="rId2" cstate="print"/>
          <a:srcRect/>
          <a:stretch>
            <a:fillRect/>
          </a:stretch>
        </p:blipFill>
        <p:spPr bwMode="auto">
          <a:xfrm>
            <a:off x="1071538" y="214290"/>
            <a:ext cx="785818" cy="785818"/>
          </a:xfrm>
          <a:prstGeom prst="rect">
            <a:avLst/>
          </a:prstGeom>
          <a:noFill/>
        </p:spPr>
      </p:pic>
      <p:pic>
        <p:nvPicPr>
          <p:cNvPr id="18" name="Picture 9" descr="C:\Users\User\Desktop\tarim_ve_orman_bakanligi_vektorel_logo_yuvarlak_221218.png"/>
          <p:cNvPicPr>
            <a:picLocks noChangeAspect="1" noChangeArrowheads="1"/>
          </p:cNvPicPr>
          <p:nvPr/>
        </p:nvPicPr>
        <p:blipFill>
          <a:blip r:embed="rId2" cstate="print"/>
          <a:srcRect/>
          <a:stretch>
            <a:fillRect/>
          </a:stretch>
        </p:blipFill>
        <p:spPr bwMode="auto">
          <a:xfrm>
            <a:off x="7072330" y="214290"/>
            <a:ext cx="785818" cy="785818"/>
          </a:xfrm>
          <a:prstGeom prst="rect">
            <a:avLst/>
          </a:prstGeom>
          <a:noFill/>
        </p:spPr>
      </p:pic>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85786" y="1500174"/>
            <a:ext cx="7920880" cy="954107"/>
          </a:xfrm>
          <a:prstGeom prst="rect">
            <a:avLst/>
          </a:prstGeom>
        </p:spPr>
        <p:txBody>
          <a:bodyPr wrap="square">
            <a:spAutoFit/>
          </a:bodyPr>
          <a:lstStyle/>
          <a:p>
            <a:pPr algn="ctr"/>
            <a:endParaRPr lang="tr-TR" sz="2800" dirty="0"/>
          </a:p>
          <a:p>
            <a:pPr algn="ctr"/>
            <a:endParaRPr lang="tr-TR" sz="2800" dirty="0"/>
          </a:p>
        </p:txBody>
      </p:sp>
      <p:sp>
        <p:nvSpPr>
          <p:cNvPr id="10" name="Dikdörtgen 10">
            <a:extLst>
              <a:ext uri="{FF2B5EF4-FFF2-40B4-BE49-F238E27FC236}">
                <a16:creationId xmlns="" xmlns:a16="http://schemas.microsoft.com/office/drawing/2014/main" id="{0D1753EC-F58F-4D7A-A5DC-D5282BF27AAB}"/>
              </a:ext>
            </a:extLst>
          </p:cNvPr>
          <p:cNvSpPr/>
          <p:nvPr/>
        </p:nvSpPr>
        <p:spPr>
          <a:xfrm>
            <a:off x="1285852" y="1500174"/>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13" name="Dikdörtgen 6"/>
          <p:cNvSpPr/>
          <p:nvPr/>
        </p:nvSpPr>
        <p:spPr>
          <a:xfrm>
            <a:off x="785786" y="2857496"/>
            <a:ext cx="7920880" cy="954107"/>
          </a:xfrm>
          <a:prstGeom prst="rect">
            <a:avLst/>
          </a:prstGeom>
        </p:spPr>
        <p:txBody>
          <a:bodyPr wrap="square">
            <a:spAutoFit/>
          </a:bodyPr>
          <a:lstStyle/>
          <a:p>
            <a:pPr algn="ctr"/>
            <a:endParaRPr lang="tr-TR" sz="2800" dirty="0" smtClean="0"/>
          </a:p>
          <a:p>
            <a:pPr algn="ctr"/>
            <a:endParaRPr lang="tr-TR" sz="2800" dirty="0"/>
          </a:p>
        </p:txBody>
      </p:sp>
      <p:sp>
        <p:nvSpPr>
          <p:cNvPr id="17" name="Dikdörtgen 10">
            <a:extLst>
              <a:ext uri="{FF2B5EF4-FFF2-40B4-BE49-F238E27FC236}">
                <a16:creationId xmlns="" xmlns:a16="http://schemas.microsoft.com/office/drawing/2014/main" id="{0D1753EC-F58F-4D7A-A5DC-D5282BF27AAB}"/>
              </a:ext>
            </a:extLst>
          </p:cNvPr>
          <p:cNvSpPr/>
          <p:nvPr/>
        </p:nvSpPr>
        <p:spPr>
          <a:xfrm>
            <a:off x="1142976" y="1857364"/>
            <a:ext cx="7429552" cy="1692771"/>
          </a:xfrm>
          <a:prstGeom prst="rect">
            <a:avLst/>
          </a:prstGeom>
        </p:spPr>
        <p:txBody>
          <a:bodyPr wrap="square">
            <a:spAutoFit/>
          </a:bodyPr>
          <a:lstStyle/>
          <a:p>
            <a:endParaRPr lang="tr-TR" sz="1600" dirty="0" smtClean="0"/>
          </a:p>
          <a:p>
            <a:endParaRPr lang="tr-TR" sz="1600" dirty="0" smtClean="0"/>
          </a:p>
          <a:p>
            <a:endParaRPr lang="tr-TR" sz="1600" dirty="0" smtClean="0"/>
          </a:p>
          <a:p>
            <a:endParaRPr lang="tr-TR" sz="1600" dirty="0" smtClean="0"/>
          </a:p>
          <a:p>
            <a:r>
              <a:rPr lang="tr-TR" sz="4000" dirty="0" smtClean="0"/>
              <a:t> </a:t>
            </a:r>
            <a:endParaRPr lang="tr-TR" sz="4000" dirty="0"/>
          </a:p>
        </p:txBody>
      </p:sp>
      <p:sp>
        <p:nvSpPr>
          <p:cNvPr id="12" name="Dikdörtgen 10">
            <a:extLst>
              <a:ext uri="{FF2B5EF4-FFF2-40B4-BE49-F238E27FC236}">
                <a16:creationId xmlns="" xmlns:a16="http://schemas.microsoft.com/office/drawing/2014/main" id="{0D1753EC-F58F-4D7A-A5DC-D5282BF27AAB}"/>
              </a:ext>
            </a:extLst>
          </p:cNvPr>
          <p:cNvSpPr/>
          <p:nvPr/>
        </p:nvSpPr>
        <p:spPr>
          <a:xfrm>
            <a:off x="500034" y="1857364"/>
            <a:ext cx="8072494" cy="2585323"/>
          </a:xfrm>
          <a:prstGeom prst="rect">
            <a:avLst/>
          </a:prstGeom>
        </p:spPr>
        <p:txBody>
          <a:bodyPr wrap="square">
            <a:spAutoFit/>
          </a:bodyPr>
          <a:lstStyle/>
          <a:p>
            <a:pPr algn="just">
              <a:lnSpc>
                <a:spcPct val="150000"/>
              </a:lnSpc>
              <a:buFont typeface="Wingdings" pitchFamily="2" charset="2"/>
              <a:buChar char="v"/>
            </a:pPr>
            <a:r>
              <a:rPr lang="tr-TR" sz="2000" dirty="0" smtClean="0">
                <a:latin typeface="Times New Roman" pitchFamily="18" charset="0"/>
                <a:cs typeface="Times New Roman" pitchFamily="18" charset="0"/>
              </a:rPr>
              <a:t> Kızılay Toplum Merkezi kurulacak olup, merkezde kütüphane, kreş ve sinema salonu, etüt salonu bulunacaktır.</a:t>
            </a:r>
          </a:p>
          <a:p>
            <a:pPr algn="just">
              <a:lnSpc>
                <a:spcPct val="150000"/>
              </a:lnSpc>
              <a:buFont typeface="Wingdings" pitchFamily="2" charset="2"/>
              <a:buChar char="v"/>
            </a:pPr>
            <a:r>
              <a:rPr lang="tr-TR" sz="2000" dirty="0" smtClean="0">
                <a:latin typeface="Times New Roman" pitchFamily="18" charset="0"/>
                <a:cs typeface="Times New Roman" pitchFamily="18" charset="0"/>
              </a:rPr>
              <a:t> Merkez 4 dezavantajlı mahalle halkına hizmet sunacaktır.</a:t>
            </a:r>
          </a:p>
          <a:p>
            <a:pPr>
              <a:lnSpc>
                <a:spcPct val="150000"/>
              </a:lnSpc>
              <a:buFont typeface="Wingdings" pitchFamily="2" charset="2"/>
              <a:buChar char="Ø"/>
            </a:pPr>
            <a:endParaRPr lang="tr-TR" sz="1600" dirty="0" smtClean="0"/>
          </a:p>
          <a:p>
            <a:pPr>
              <a:lnSpc>
                <a:spcPct val="150000"/>
              </a:lnSpc>
              <a:buFont typeface="Wingdings" pitchFamily="2" charset="2"/>
              <a:buChar char="Ø"/>
            </a:pPr>
            <a:endParaRPr lang="tr-TR" sz="1600" dirty="0" smtClean="0"/>
          </a:p>
          <a:p>
            <a:pPr>
              <a:lnSpc>
                <a:spcPct val="150000"/>
              </a:lnSpc>
              <a:buFont typeface="Wingdings" pitchFamily="2" charset="2"/>
              <a:buChar char="Ø"/>
            </a:pPr>
            <a:endParaRPr lang="tr-TR" sz="1600" dirty="0" smtClean="0"/>
          </a:p>
        </p:txBody>
      </p:sp>
      <p:sp>
        <p:nvSpPr>
          <p:cNvPr id="16" name="Başlık 5"/>
          <p:cNvSpPr>
            <a:spLocks noGrp="1"/>
          </p:cNvSpPr>
          <p:nvPr>
            <p:ph type="title"/>
          </p:nvPr>
        </p:nvSpPr>
        <p:spPr>
          <a:xfrm>
            <a:off x="0" y="0"/>
            <a:ext cx="9144000" cy="1064396"/>
          </a:xfrm>
          <a:solidFill>
            <a:schemeClr val="accent5">
              <a:lumMod val="60000"/>
              <a:lumOff val="40000"/>
            </a:schemeClr>
          </a:solidFill>
        </p:spPr>
        <p:txBody>
          <a:bodyPr/>
          <a:lstStyle/>
          <a:p>
            <a:pPr algn="ctr"/>
            <a:r>
              <a:rPr lang="tr-TR" sz="1200" b="1" dirty="0"/>
              <a:t/>
            </a:r>
            <a:br>
              <a:rPr lang="tr-TR" sz="1200" b="1" dirty="0"/>
            </a:br>
            <a:r>
              <a:rPr lang="tr-TR" sz="1200" dirty="0"/>
              <a:t/>
            </a:r>
            <a:br>
              <a:rPr lang="tr-TR" sz="1200" dirty="0"/>
            </a:br>
            <a:endParaRPr lang="tr-TR" sz="1200" dirty="0"/>
          </a:p>
        </p:txBody>
      </p:sp>
      <p:sp>
        <p:nvSpPr>
          <p:cNvPr id="9" name="Dikdörtgen 10">
            <a:extLst>
              <a:ext uri="{FF2B5EF4-FFF2-40B4-BE49-F238E27FC236}">
                <a16:creationId xmlns="" xmlns:a16="http://schemas.microsoft.com/office/drawing/2014/main" id="{0D1753EC-F58F-4D7A-A5DC-D5282BF27AAB}"/>
              </a:ext>
            </a:extLst>
          </p:cNvPr>
          <p:cNvSpPr/>
          <p:nvPr/>
        </p:nvSpPr>
        <p:spPr>
          <a:xfrm>
            <a:off x="0" y="357166"/>
            <a:ext cx="9144000" cy="338554"/>
          </a:xfrm>
          <a:prstGeom prst="rect">
            <a:avLst/>
          </a:prstGeom>
        </p:spPr>
        <p:txBody>
          <a:bodyPr wrap="square">
            <a:spAutoFit/>
          </a:bodyPr>
          <a:lstStyle/>
          <a:p>
            <a:pPr algn="ctr"/>
            <a:r>
              <a:rPr lang="tr-TR" sz="1600" b="1" dirty="0" smtClean="0">
                <a:latin typeface="Times New Roman" pitchFamily="18" charset="0"/>
                <a:cs typeface="Times New Roman" pitchFamily="18" charset="0"/>
              </a:rPr>
              <a:t>TÜRK KIZILAYI TARSUS ŞUBESİ</a:t>
            </a:r>
            <a:endParaRPr lang="tr-TR" sz="1600" b="1" dirty="0">
              <a:latin typeface="Times New Roman" pitchFamily="18" charset="0"/>
              <a:cs typeface="Times New Roman" pitchFamily="18" charset="0"/>
            </a:endParaRPr>
          </a:p>
        </p:txBody>
      </p:sp>
      <p:pic>
        <p:nvPicPr>
          <p:cNvPr id="1026" name="Picture 2" descr="C:\Users\User\Desktop\logokzly.png"/>
          <p:cNvPicPr>
            <a:picLocks noChangeAspect="1" noChangeArrowheads="1"/>
          </p:cNvPicPr>
          <p:nvPr/>
        </p:nvPicPr>
        <p:blipFill>
          <a:blip r:embed="rId2"/>
          <a:srcRect/>
          <a:stretch>
            <a:fillRect/>
          </a:stretch>
        </p:blipFill>
        <p:spPr bwMode="auto">
          <a:xfrm>
            <a:off x="6786578" y="0"/>
            <a:ext cx="1150119" cy="857232"/>
          </a:xfrm>
          <a:prstGeom prst="rect">
            <a:avLst/>
          </a:prstGeom>
          <a:noFill/>
        </p:spPr>
      </p:pic>
      <p:pic>
        <p:nvPicPr>
          <p:cNvPr id="1027" name="Picture 3" descr="C:\Users\User\Desktop\logokzly.png"/>
          <p:cNvPicPr>
            <a:picLocks noChangeAspect="1" noChangeArrowheads="1"/>
          </p:cNvPicPr>
          <p:nvPr/>
        </p:nvPicPr>
        <p:blipFill>
          <a:blip r:embed="rId2"/>
          <a:srcRect/>
          <a:stretch>
            <a:fillRect/>
          </a:stretch>
        </p:blipFill>
        <p:spPr bwMode="auto">
          <a:xfrm>
            <a:off x="1000100" y="0"/>
            <a:ext cx="1245998" cy="928694"/>
          </a:xfrm>
          <a:prstGeom prst="rect">
            <a:avLst/>
          </a:prstGeom>
          <a:noFill/>
        </p:spPr>
      </p:pic>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0" y="0"/>
            <a:ext cx="9144000" cy="1214422"/>
          </a:xfrm>
          <a:solidFill>
            <a:srgbClr val="8BD1E7"/>
          </a:solidFill>
        </p:spPr>
        <p:txBody>
          <a:bodyPr/>
          <a:lstStyle/>
          <a:p>
            <a:pPr algn="ctr"/>
            <a:r>
              <a:rPr lang="tr-TR" sz="1000" b="1" dirty="0" smtClean="0">
                <a:solidFill>
                  <a:schemeClr val="tx1">
                    <a:lumMod val="95000"/>
                    <a:lumOff val="5000"/>
                  </a:schemeClr>
                </a:solidFill>
              </a:rPr>
              <a:t/>
            </a:r>
            <a:br>
              <a:rPr lang="tr-TR" sz="1000" b="1" dirty="0" smtClean="0">
                <a:solidFill>
                  <a:schemeClr val="tx1">
                    <a:lumMod val="95000"/>
                    <a:lumOff val="5000"/>
                  </a:schemeClr>
                </a:solidFill>
              </a:rPr>
            </a:br>
            <a:r>
              <a:rPr lang="tr-TR" sz="1400" b="1" dirty="0" smtClean="0">
                <a:solidFill>
                  <a:schemeClr val="tx1">
                    <a:lumMod val="95000"/>
                    <a:lumOff val="5000"/>
                  </a:schemeClr>
                </a:solidFill>
                <a:latin typeface="Times New Roman" pitchFamily="18" charset="0"/>
                <a:cs typeface="Times New Roman" pitchFamily="18" charset="0"/>
              </a:rPr>
              <a:t>T.C</a:t>
            </a:r>
            <a:r>
              <a:rPr lang="tr-TR" sz="1400" b="1" dirty="0">
                <a:solidFill>
                  <a:schemeClr val="tx1">
                    <a:lumMod val="95000"/>
                    <a:lumOff val="5000"/>
                  </a:schemeClr>
                </a:solidFill>
                <a:latin typeface="Times New Roman" pitchFamily="18" charset="0"/>
                <a:cs typeface="Times New Roman" pitchFamily="18" charset="0"/>
              </a:rPr>
              <a:t>. </a:t>
            </a:r>
            <a:r>
              <a:rPr lang="tr-TR" sz="1400" dirty="0">
                <a:latin typeface="Times New Roman" pitchFamily="18" charset="0"/>
                <a:cs typeface="Times New Roman" pitchFamily="18" charset="0"/>
              </a:rPr>
              <a:t/>
            </a:r>
            <a:br>
              <a:rPr lang="tr-TR" sz="1400" dirty="0">
                <a:latin typeface="Times New Roman" pitchFamily="18" charset="0"/>
                <a:cs typeface="Times New Roman" pitchFamily="18" charset="0"/>
              </a:rPr>
            </a:br>
            <a:r>
              <a:rPr lang="tr-TR" sz="1400" b="1" dirty="0" smtClean="0">
                <a:latin typeface="Times New Roman" pitchFamily="18" charset="0"/>
                <a:cs typeface="Times New Roman" pitchFamily="18" charset="0"/>
              </a:rPr>
              <a:t>TARSUS KAYMAKAMLIĞI</a:t>
            </a:r>
            <a:br>
              <a:rPr lang="tr-TR" sz="1400" b="1"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İlçe Sağlık Müdürlüğü</a:t>
            </a:r>
            <a:r>
              <a:rPr lang="tr-TR" sz="1400" b="1" dirty="0">
                <a:latin typeface="Times New Roman" pitchFamily="18" charset="0"/>
                <a:cs typeface="Times New Roman" pitchFamily="18" charset="0"/>
              </a:rPr>
              <a:t/>
            </a:r>
            <a:br>
              <a:rPr lang="tr-TR" sz="1400" b="1" dirty="0">
                <a:latin typeface="Times New Roman" pitchFamily="18" charset="0"/>
                <a:cs typeface="Times New Roman" pitchFamily="18" charset="0"/>
              </a:rPr>
            </a:br>
            <a:r>
              <a:rPr lang="tr-TR" sz="1400" dirty="0">
                <a:latin typeface="Times New Roman" pitchFamily="18" charset="0"/>
                <a:cs typeface="Times New Roman" pitchFamily="18" charset="0"/>
              </a:rPr>
              <a:t>                   </a:t>
            </a:r>
            <a:r>
              <a:rPr lang="tr-TR" sz="1200" dirty="0"/>
              <a:t/>
            </a:r>
            <a:br>
              <a:rPr lang="tr-TR" sz="1200" dirty="0"/>
            </a:br>
            <a:endParaRPr lang="tr-TR" sz="1200" dirty="0"/>
          </a:p>
        </p:txBody>
      </p:sp>
      <p:pic>
        <p:nvPicPr>
          <p:cNvPr id="10" name="Resim 9">
            <a:extLst>
              <a:ext uri="{FF2B5EF4-FFF2-40B4-BE49-F238E27FC236}">
                <a16:creationId xmlns="" xmlns:a16="http://schemas.microsoft.com/office/drawing/2014/main" id="{6A93CAA4-81FC-40F1-A545-40ED30EC4DF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257885"/>
            <a:ext cx="969804" cy="972000"/>
          </a:xfrm>
          <a:prstGeom prst="rect">
            <a:avLst/>
          </a:prstGeom>
        </p:spPr>
      </p:pic>
      <p:sp>
        <p:nvSpPr>
          <p:cNvPr id="12" name="Dikdörtgen 11">
            <a:extLst>
              <a:ext uri="{FF2B5EF4-FFF2-40B4-BE49-F238E27FC236}">
                <a16:creationId xmlns="" xmlns:a16="http://schemas.microsoft.com/office/drawing/2014/main" id="{BE676FA4-D9B8-4735-B0D2-C93149712995}"/>
              </a:ext>
            </a:extLst>
          </p:cNvPr>
          <p:cNvSpPr/>
          <p:nvPr/>
        </p:nvSpPr>
        <p:spPr>
          <a:xfrm>
            <a:off x="1571604" y="1357298"/>
            <a:ext cx="6120680" cy="646331"/>
          </a:xfrm>
          <a:prstGeom prst="rect">
            <a:avLst/>
          </a:prstGeom>
        </p:spPr>
        <p:txBody>
          <a:bodyPr wrap="square">
            <a:spAutoFit/>
          </a:bodyPr>
          <a:lstStyle/>
          <a:p>
            <a:pPr algn="ctr"/>
            <a:r>
              <a:rPr lang="tr-TR" sz="3600" b="1" dirty="0" smtClean="0">
                <a:latin typeface="Times New Roman" pitchFamily="18" charset="0"/>
                <a:cs typeface="Times New Roman" pitchFamily="18" charset="0"/>
              </a:rPr>
              <a:t>Toplantı Gündem Maddeleri</a:t>
            </a:r>
            <a:endParaRPr lang="tr-TR" sz="3600" b="1" dirty="0">
              <a:latin typeface="Times New Roman" pitchFamily="18" charset="0"/>
              <a:cs typeface="Times New Roman" pitchFamily="18" charset="0"/>
            </a:endParaRPr>
          </a:p>
        </p:txBody>
      </p:sp>
      <p:sp>
        <p:nvSpPr>
          <p:cNvPr id="5" name="Dikdörtgen 11">
            <a:extLst>
              <a:ext uri="{FF2B5EF4-FFF2-40B4-BE49-F238E27FC236}">
                <a16:creationId xmlns="" xmlns:a16="http://schemas.microsoft.com/office/drawing/2014/main" id="{BE676FA4-D9B8-4735-B0D2-C93149712995}"/>
              </a:ext>
            </a:extLst>
          </p:cNvPr>
          <p:cNvSpPr/>
          <p:nvPr/>
        </p:nvSpPr>
        <p:spPr>
          <a:xfrm>
            <a:off x="785786" y="2357430"/>
            <a:ext cx="7715304" cy="3785652"/>
          </a:xfrm>
          <a:prstGeom prst="rect">
            <a:avLst/>
          </a:prstGeom>
        </p:spPr>
        <p:txBody>
          <a:bodyPr wrap="square">
            <a:spAutoFit/>
          </a:bodyPr>
          <a:lstStyle/>
          <a:p>
            <a:pPr algn="just">
              <a:lnSpc>
                <a:spcPct val="150000"/>
              </a:lnSpc>
            </a:pPr>
            <a:r>
              <a:rPr lang="tr-TR" sz="2000" dirty="0" smtClean="0">
                <a:latin typeface="Times New Roman" pitchFamily="18" charset="0"/>
                <a:cs typeface="Times New Roman" pitchFamily="18" charset="0"/>
              </a:rPr>
              <a:t>3-Öncelik derecesine göre belirlenen okullara güvenlik kameralarının kurularak Kent Güvenlik Yönetim Sistemine (KGYS) entegrasyonunun sağlanması, entegrasyonu sağlanamayan okullarda ise güvenlik kameraları kurulmasına ilişkin son durumun ele alınması, 2019 yılı verilerinin 2018 yılı verileri ile kıyaslanması </a:t>
            </a:r>
            <a:r>
              <a:rPr lang="tr-TR" sz="2000" b="1" dirty="0" smtClean="0">
                <a:latin typeface="Times New Roman" pitchFamily="18" charset="0"/>
                <a:cs typeface="Times New Roman" pitchFamily="18" charset="0"/>
              </a:rPr>
              <a:t>(Tarsus İlçe Emniyet Müdürlüğü ve Tarsus İlçe Jandarma Komutanlığı, Tarsus İlçe Milli Eğitim Müdürlüğü)</a:t>
            </a:r>
            <a:endParaRPr lang="tr-TR" sz="2000" dirty="0" smtClean="0">
              <a:latin typeface="Times New Roman" pitchFamily="18" charset="0"/>
              <a:cs typeface="Times New Roman" pitchFamily="18" charset="0"/>
            </a:endParaRPr>
          </a:p>
          <a:p>
            <a:pPr algn="just">
              <a:lnSpc>
                <a:spcPct val="150000"/>
              </a:lnSpc>
            </a:pPr>
            <a:endParaRPr lang="tr-TR"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61555655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85786" y="1500174"/>
            <a:ext cx="7920880" cy="954107"/>
          </a:xfrm>
          <a:prstGeom prst="rect">
            <a:avLst/>
          </a:prstGeom>
        </p:spPr>
        <p:txBody>
          <a:bodyPr wrap="square">
            <a:spAutoFit/>
          </a:bodyPr>
          <a:lstStyle/>
          <a:p>
            <a:pPr algn="ctr"/>
            <a:endParaRPr lang="tr-TR" sz="2800" dirty="0"/>
          </a:p>
          <a:p>
            <a:pPr algn="ctr"/>
            <a:endParaRPr lang="tr-TR" sz="2800" dirty="0"/>
          </a:p>
        </p:txBody>
      </p:sp>
      <p:sp>
        <p:nvSpPr>
          <p:cNvPr id="10" name="Dikdörtgen 10">
            <a:extLst>
              <a:ext uri="{FF2B5EF4-FFF2-40B4-BE49-F238E27FC236}">
                <a16:creationId xmlns="" xmlns:a16="http://schemas.microsoft.com/office/drawing/2014/main" id="{0D1753EC-F58F-4D7A-A5DC-D5282BF27AAB}"/>
              </a:ext>
            </a:extLst>
          </p:cNvPr>
          <p:cNvSpPr/>
          <p:nvPr/>
        </p:nvSpPr>
        <p:spPr>
          <a:xfrm>
            <a:off x="1285852" y="1500174"/>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13" name="Dikdörtgen 6"/>
          <p:cNvSpPr/>
          <p:nvPr/>
        </p:nvSpPr>
        <p:spPr>
          <a:xfrm>
            <a:off x="785786" y="2857496"/>
            <a:ext cx="7920880" cy="954107"/>
          </a:xfrm>
          <a:prstGeom prst="rect">
            <a:avLst/>
          </a:prstGeom>
        </p:spPr>
        <p:txBody>
          <a:bodyPr wrap="square">
            <a:spAutoFit/>
          </a:bodyPr>
          <a:lstStyle/>
          <a:p>
            <a:pPr algn="ctr"/>
            <a:endParaRPr lang="tr-TR" sz="2800" dirty="0" smtClean="0"/>
          </a:p>
          <a:p>
            <a:pPr algn="ctr"/>
            <a:endParaRPr lang="tr-TR" sz="2800" dirty="0"/>
          </a:p>
        </p:txBody>
      </p:sp>
      <p:sp>
        <p:nvSpPr>
          <p:cNvPr id="17" name="Dikdörtgen 10">
            <a:extLst>
              <a:ext uri="{FF2B5EF4-FFF2-40B4-BE49-F238E27FC236}">
                <a16:creationId xmlns="" xmlns:a16="http://schemas.microsoft.com/office/drawing/2014/main" id="{0D1753EC-F58F-4D7A-A5DC-D5282BF27AAB}"/>
              </a:ext>
            </a:extLst>
          </p:cNvPr>
          <p:cNvSpPr/>
          <p:nvPr/>
        </p:nvSpPr>
        <p:spPr>
          <a:xfrm>
            <a:off x="1142976" y="1857364"/>
            <a:ext cx="7429552" cy="1692771"/>
          </a:xfrm>
          <a:prstGeom prst="rect">
            <a:avLst/>
          </a:prstGeom>
        </p:spPr>
        <p:txBody>
          <a:bodyPr wrap="square">
            <a:spAutoFit/>
          </a:bodyPr>
          <a:lstStyle/>
          <a:p>
            <a:endParaRPr lang="tr-TR" sz="1600" dirty="0" smtClean="0"/>
          </a:p>
          <a:p>
            <a:endParaRPr lang="tr-TR" sz="1600" dirty="0" smtClean="0"/>
          </a:p>
          <a:p>
            <a:endParaRPr lang="tr-TR" sz="1600" dirty="0" smtClean="0"/>
          </a:p>
          <a:p>
            <a:endParaRPr lang="tr-TR" sz="1600" dirty="0" smtClean="0"/>
          </a:p>
          <a:p>
            <a:r>
              <a:rPr lang="tr-TR" sz="4000" dirty="0" smtClean="0"/>
              <a:t> </a:t>
            </a:r>
            <a:endParaRPr lang="tr-TR" sz="4000" dirty="0"/>
          </a:p>
        </p:txBody>
      </p:sp>
      <p:sp>
        <p:nvSpPr>
          <p:cNvPr id="12" name="Dikdörtgen 10">
            <a:extLst>
              <a:ext uri="{FF2B5EF4-FFF2-40B4-BE49-F238E27FC236}">
                <a16:creationId xmlns="" xmlns:a16="http://schemas.microsoft.com/office/drawing/2014/main" id="{0D1753EC-F58F-4D7A-A5DC-D5282BF27AAB}"/>
              </a:ext>
            </a:extLst>
          </p:cNvPr>
          <p:cNvSpPr/>
          <p:nvPr/>
        </p:nvSpPr>
        <p:spPr>
          <a:xfrm>
            <a:off x="642910" y="1643050"/>
            <a:ext cx="7929618" cy="2585323"/>
          </a:xfrm>
          <a:prstGeom prst="rect">
            <a:avLst/>
          </a:prstGeom>
        </p:spPr>
        <p:txBody>
          <a:bodyPr wrap="square">
            <a:spAutoFit/>
          </a:bodyPr>
          <a:lstStyle/>
          <a:p>
            <a:pPr algn="just">
              <a:lnSpc>
                <a:spcPct val="150000"/>
              </a:lnSpc>
              <a:buFont typeface="Wingdings" pitchFamily="2" charset="2"/>
              <a:buChar char="v"/>
            </a:pPr>
            <a:r>
              <a:rPr lang="tr-TR" sz="2000" dirty="0" smtClean="0">
                <a:latin typeface="Times New Roman" pitchFamily="18" charset="0"/>
                <a:cs typeface="Times New Roman" pitchFamily="18" charset="0"/>
              </a:rPr>
              <a:t> Denetimli serbestlik tedbiri altında bulunan madde kullanım geçmişi olan birey ve ailelerine </a:t>
            </a:r>
            <a:r>
              <a:rPr lang="tr-TR" sz="2000" dirty="0" err="1" smtClean="0">
                <a:latin typeface="Times New Roman" pitchFamily="18" charset="0"/>
                <a:cs typeface="Times New Roman" pitchFamily="18" charset="0"/>
              </a:rPr>
              <a:t>psiko</a:t>
            </a:r>
            <a:r>
              <a:rPr lang="tr-TR" sz="2000" dirty="0" smtClean="0">
                <a:latin typeface="Times New Roman" pitchFamily="18" charset="0"/>
                <a:cs typeface="Times New Roman" pitchFamily="18" charset="0"/>
              </a:rPr>
              <a:t>-sosyal destek sağlanarak, topluma kazandırılmalarına yönelik çalışma gerçekleştirilecektir.</a:t>
            </a:r>
          </a:p>
          <a:p>
            <a:pPr>
              <a:lnSpc>
                <a:spcPct val="150000"/>
              </a:lnSpc>
              <a:buFont typeface="Wingdings" pitchFamily="2" charset="2"/>
              <a:buChar char="Ø"/>
            </a:pPr>
            <a:endParaRPr lang="tr-TR" sz="1600" dirty="0" smtClean="0"/>
          </a:p>
          <a:p>
            <a:pPr>
              <a:lnSpc>
                <a:spcPct val="150000"/>
              </a:lnSpc>
              <a:buFont typeface="Wingdings" pitchFamily="2" charset="2"/>
              <a:buChar char="Ø"/>
            </a:pPr>
            <a:endParaRPr lang="tr-TR" sz="1600" dirty="0" smtClean="0"/>
          </a:p>
          <a:p>
            <a:pPr>
              <a:lnSpc>
                <a:spcPct val="150000"/>
              </a:lnSpc>
              <a:buFont typeface="Wingdings" pitchFamily="2" charset="2"/>
              <a:buChar char="Ø"/>
            </a:pPr>
            <a:endParaRPr lang="tr-TR" sz="1600" dirty="0" smtClean="0"/>
          </a:p>
        </p:txBody>
      </p:sp>
      <p:sp>
        <p:nvSpPr>
          <p:cNvPr id="16" name="Başlık 5"/>
          <p:cNvSpPr>
            <a:spLocks noGrp="1"/>
          </p:cNvSpPr>
          <p:nvPr>
            <p:ph type="title"/>
          </p:nvPr>
        </p:nvSpPr>
        <p:spPr>
          <a:xfrm>
            <a:off x="0" y="0"/>
            <a:ext cx="9144000" cy="1064396"/>
          </a:xfrm>
          <a:solidFill>
            <a:schemeClr val="accent5">
              <a:lumMod val="60000"/>
              <a:lumOff val="40000"/>
            </a:schemeClr>
          </a:solidFill>
        </p:spPr>
        <p:txBody>
          <a:bodyPr/>
          <a:lstStyle/>
          <a:p>
            <a:pPr algn="ctr"/>
            <a:r>
              <a:rPr lang="tr-TR" sz="1200" b="1" dirty="0"/>
              <a:t/>
            </a:r>
            <a:br>
              <a:rPr lang="tr-TR" sz="1200" b="1" dirty="0"/>
            </a:br>
            <a:r>
              <a:rPr lang="tr-TR" sz="1200" dirty="0"/>
              <a:t/>
            </a:r>
            <a:br>
              <a:rPr lang="tr-TR" sz="1200" dirty="0"/>
            </a:br>
            <a:endParaRPr lang="tr-TR" sz="1200" dirty="0"/>
          </a:p>
        </p:txBody>
      </p:sp>
      <p:sp>
        <p:nvSpPr>
          <p:cNvPr id="9" name="Dikdörtgen 10">
            <a:extLst>
              <a:ext uri="{FF2B5EF4-FFF2-40B4-BE49-F238E27FC236}">
                <a16:creationId xmlns="" xmlns:a16="http://schemas.microsoft.com/office/drawing/2014/main" id="{0D1753EC-F58F-4D7A-A5DC-D5282BF27AAB}"/>
              </a:ext>
            </a:extLst>
          </p:cNvPr>
          <p:cNvSpPr/>
          <p:nvPr/>
        </p:nvSpPr>
        <p:spPr>
          <a:xfrm>
            <a:off x="0" y="357166"/>
            <a:ext cx="9144000" cy="338554"/>
          </a:xfrm>
          <a:prstGeom prst="rect">
            <a:avLst/>
          </a:prstGeom>
        </p:spPr>
        <p:txBody>
          <a:bodyPr wrap="square">
            <a:spAutoFit/>
          </a:bodyPr>
          <a:lstStyle/>
          <a:p>
            <a:pPr algn="ctr"/>
            <a:r>
              <a:rPr lang="tr-TR" sz="1600" b="1" dirty="0" smtClean="0">
                <a:latin typeface="Times New Roman" pitchFamily="18" charset="0"/>
                <a:cs typeface="Times New Roman" pitchFamily="18" charset="0"/>
              </a:rPr>
              <a:t>DENETİMLİ SERBESTLİK MÜDÜRLÜĞÜ</a:t>
            </a:r>
            <a:endParaRPr lang="tr-TR" sz="1600" b="1" dirty="0">
              <a:latin typeface="Times New Roman" pitchFamily="18" charset="0"/>
              <a:cs typeface="Times New Roman" pitchFamily="18" charset="0"/>
            </a:endParaRPr>
          </a:p>
        </p:txBody>
      </p:sp>
      <p:pic>
        <p:nvPicPr>
          <p:cNvPr id="2050" name="Picture 2" descr="C:\Users\User\Desktop\turkiye-cumhuriyeti-adalet-bakanligi-logo-4C8160ED97-seeklogo.com.png"/>
          <p:cNvPicPr>
            <a:picLocks noChangeAspect="1" noChangeArrowheads="1"/>
          </p:cNvPicPr>
          <p:nvPr/>
        </p:nvPicPr>
        <p:blipFill>
          <a:blip r:embed="rId2" cstate="print"/>
          <a:srcRect/>
          <a:stretch>
            <a:fillRect/>
          </a:stretch>
        </p:blipFill>
        <p:spPr bwMode="auto">
          <a:xfrm>
            <a:off x="1285852" y="142852"/>
            <a:ext cx="857256" cy="857256"/>
          </a:xfrm>
          <a:prstGeom prst="rect">
            <a:avLst/>
          </a:prstGeom>
          <a:noFill/>
        </p:spPr>
      </p:pic>
      <p:pic>
        <p:nvPicPr>
          <p:cNvPr id="2051" name="Picture 3" descr="C:\Users\User\Desktop\turkiye-cumhuriyeti-adalet-bakanligi-logo-4C8160ED97-seeklogo.com.png"/>
          <p:cNvPicPr>
            <a:picLocks noChangeAspect="1" noChangeArrowheads="1"/>
          </p:cNvPicPr>
          <p:nvPr/>
        </p:nvPicPr>
        <p:blipFill>
          <a:blip r:embed="rId2" cstate="print"/>
          <a:srcRect/>
          <a:stretch>
            <a:fillRect/>
          </a:stretch>
        </p:blipFill>
        <p:spPr bwMode="auto">
          <a:xfrm>
            <a:off x="7000892" y="142852"/>
            <a:ext cx="857232" cy="857232"/>
          </a:xfrm>
          <a:prstGeom prst="rect">
            <a:avLst/>
          </a:prstGeom>
          <a:noFill/>
        </p:spPr>
      </p:pic>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85786" y="1500174"/>
            <a:ext cx="7920880" cy="954107"/>
          </a:xfrm>
          <a:prstGeom prst="rect">
            <a:avLst/>
          </a:prstGeom>
        </p:spPr>
        <p:txBody>
          <a:bodyPr wrap="square">
            <a:spAutoFit/>
          </a:bodyPr>
          <a:lstStyle/>
          <a:p>
            <a:pPr algn="ctr"/>
            <a:endParaRPr lang="tr-TR" sz="2800" dirty="0"/>
          </a:p>
          <a:p>
            <a:pPr algn="ctr"/>
            <a:endParaRPr lang="tr-TR" sz="2800" dirty="0"/>
          </a:p>
        </p:txBody>
      </p:sp>
      <p:sp>
        <p:nvSpPr>
          <p:cNvPr id="10" name="Dikdörtgen 10">
            <a:extLst>
              <a:ext uri="{FF2B5EF4-FFF2-40B4-BE49-F238E27FC236}">
                <a16:creationId xmlns="" xmlns:a16="http://schemas.microsoft.com/office/drawing/2014/main" id="{0D1753EC-F58F-4D7A-A5DC-D5282BF27AAB}"/>
              </a:ext>
            </a:extLst>
          </p:cNvPr>
          <p:cNvSpPr/>
          <p:nvPr/>
        </p:nvSpPr>
        <p:spPr>
          <a:xfrm>
            <a:off x="1285852" y="1500174"/>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13" name="Dikdörtgen 6"/>
          <p:cNvSpPr/>
          <p:nvPr/>
        </p:nvSpPr>
        <p:spPr>
          <a:xfrm>
            <a:off x="785786" y="2857496"/>
            <a:ext cx="7920880" cy="954107"/>
          </a:xfrm>
          <a:prstGeom prst="rect">
            <a:avLst/>
          </a:prstGeom>
        </p:spPr>
        <p:txBody>
          <a:bodyPr wrap="square">
            <a:spAutoFit/>
          </a:bodyPr>
          <a:lstStyle/>
          <a:p>
            <a:pPr algn="ctr"/>
            <a:endParaRPr lang="tr-TR" sz="2800" dirty="0" smtClean="0"/>
          </a:p>
          <a:p>
            <a:pPr algn="ctr"/>
            <a:endParaRPr lang="tr-TR" sz="2800" dirty="0"/>
          </a:p>
        </p:txBody>
      </p:sp>
      <p:sp>
        <p:nvSpPr>
          <p:cNvPr id="17" name="Dikdörtgen 10">
            <a:extLst>
              <a:ext uri="{FF2B5EF4-FFF2-40B4-BE49-F238E27FC236}">
                <a16:creationId xmlns="" xmlns:a16="http://schemas.microsoft.com/office/drawing/2014/main" id="{0D1753EC-F58F-4D7A-A5DC-D5282BF27AAB}"/>
              </a:ext>
            </a:extLst>
          </p:cNvPr>
          <p:cNvSpPr/>
          <p:nvPr/>
        </p:nvSpPr>
        <p:spPr>
          <a:xfrm>
            <a:off x="1142976" y="1857364"/>
            <a:ext cx="7429552" cy="1692771"/>
          </a:xfrm>
          <a:prstGeom prst="rect">
            <a:avLst/>
          </a:prstGeom>
        </p:spPr>
        <p:txBody>
          <a:bodyPr wrap="square">
            <a:spAutoFit/>
          </a:bodyPr>
          <a:lstStyle/>
          <a:p>
            <a:endParaRPr lang="tr-TR" sz="1600" dirty="0" smtClean="0"/>
          </a:p>
          <a:p>
            <a:endParaRPr lang="tr-TR" sz="1600" dirty="0" smtClean="0"/>
          </a:p>
          <a:p>
            <a:endParaRPr lang="tr-TR" sz="1600" dirty="0" smtClean="0"/>
          </a:p>
          <a:p>
            <a:endParaRPr lang="tr-TR" sz="1600" dirty="0" smtClean="0"/>
          </a:p>
          <a:p>
            <a:r>
              <a:rPr lang="tr-TR" sz="4000" dirty="0" smtClean="0"/>
              <a:t> </a:t>
            </a:r>
            <a:endParaRPr lang="tr-TR" sz="4000" dirty="0"/>
          </a:p>
        </p:txBody>
      </p:sp>
      <p:sp>
        <p:nvSpPr>
          <p:cNvPr id="12" name="Dikdörtgen 10">
            <a:extLst>
              <a:ext uri="{FF2B5EF4-FFF2-40B4-BE49-F238E27FC236}">
                <a16:creationId xmlns="" xmlns:a16="http://schemas.microsoft.com/office/drawing/2014/main" id="{0D1753EC-F58F-4D7A-A5DC-D5282BF27AAB}"/>
              </a:ext>
            </a:extLst>
          </p:cNvPr>
          <p:cNvSpPr/>
          <p:nvPr/>
        </p:nvSpPr>
        <p:spPr>
          <a:xfrm>
            <a:off x="571472" y="1714488"/>
            <a:ext cx="8001056" cy="1754326"/>
          </a:xfrm>
          <a:prstGeom prst="rect">
            <a:avLst/>
          </a:prstGeom>
        </p:spPr>
        <p:txBody>
          <a:bodyPr wrap="square">
            <a:spAutoFit/>
          </a:bodyPr>
          <a:lstStyle/>
          <a:p>
            <a:pPr algn="just">
              <a:lnSpc>
                <a:spcPct val="150000"/>
              </a:lnSpc>
              <a:buFont typeface="Wingdings" pitchFamily="2" charset="2"/>
              <a:buChar char="v"/>
            </a:pPr>
            <a:r>
              <a:rPr lang="tr-TR" sz="2000" dirty="0" smtClean="0">
                <a:latin typeface="Times New Roman" pitchFamily="18" charset="0"/>
                <a:cs typeface="Times New Roman" pitchFamily="18" charset="0"/>
              </a:rPr>
              <a:t> Bağımlılık tedavisini tamamlamış bireylere istihdam sağlanmasına yönelik faaliyet gerçekleştirilecektir. </a:t>
            </a:r>
          </a:p>
          <a:p>
            <a:pPr>
              <a:lnSpc>
                <a:spcPct val="150000"/>
              </a:lnSpc>
              <a:buFont typeface="Wingdings" pitchFamily="2" charset="2"/>
              <a:buChar char="Ø"/>
            </a:pPr>
            <a:endParaRPr lang="tr-TR" sz="1600" dirty="0" smtClean="0"/>
          </a:p>
          <a:p>
            <a:pPr>
              <a:lnSpc>
                <a:spcPct val="150000"/>
              </a:lnSpc>
              <a:buFont typeface="Wingdings" pitchFamily="2" charset="2"/>
              <a:buChar char="Ø"/>
            </a:pPr>
            <a:endParaRPr lang="tr-TR" sz="1600" dirty="0" smtClean="0"/>
          </a:p>
        </p:txBody>
      </p:sp>
      <p:sp>
        <p:nvSpPr>
          <p:cNvPr id="16" name="Başlık 5"/>
          <p:cNvSpPr>
            <a:spLocks noGrp="1"/>
          </p:cNvSpPr>
          <p:nvPr>
            <p:ph type="title"/>
          </p:nvPr>
        </p:nvSpPr>
        <p:spPr>
          <a:xfrm>
            <a:off x="0" y="0"/>
            <a:ext cx="9144000" cy="1064396"/>
          </a:xfrm>
          <a:solidFill>
            <a:schemeClr val="accent5">
              <a:lumMod val="60000"/>
              <a:lumOff val="40000"/>
            </a:schemeClr>
          </a:solidFill>
        </p:spPr>
        <p:txBody>
          <a:bodyPr/>
          <a:lstStyle/>
          <a:p>
            <a:pPr algn="ctr"/>
            <a:r>
              <a:rPr lang="tr-TR" sz="1200" b="1" dirty="0"/>
              <a:t/>
            </a:r>
            <a:br>
              <a:rPr lang="tr-TR" sz="1200" b="1" dirty="0"/>
            </a:br>
            <a:r>
              <a:rPr lang="tr-TR" sz="1200" dirty="0"/>
              <a:t/>
            </a:r>
            <a:br>
              <a:rPr lang="tr-TR" sz="1200" dirty="0"/>
            </a:br>
            <a:endParaRPr lang="tr-TR" sz="1200" dirty="0"/>
          </a:p>
        </p:txBody>
      </p:sp>
      <p:sp>
        <p:nvSpPr>
          <p:cNvPr id="9" name="Dikdörtgen 10">
            <a:extLst>
              <a:ext uri="{FF2B5EF4-FFF2-40B4-BE49-F238E27FC236}">
                <a16:creationId xmlns="" xmlns:a16="http://schemas.microsoft.com/office/drawing/2014/main" id="{0D1753EC-F58F-4D7A-A5DC-D5282BF27AAB}"/>
              </a:ext>
            </a:extLst>
          </p:cNvPr>
          <p:cNvSpPr/>
          <p:nvPr/>
        </p:nvSpPr>
        <p:spPr>
          <a:xfrm>
            <a:off x="0" y="357166"/>
            <a:ext cx="9144000" cy="338554"/>
          </a:xfrm>
          <a:prstGeom prst="rect">
            <a:avLst/>
          </a:prstGeom>
        </p:spPr>
        <p:txBody>
          <a:bodyPr wrap="square">
            <a:spAutoFit/>
          </a:bodyPr>
          <a:lstStyle/>
          <a:p>
            <a:pPr algn="ctr"/>
            <a:r>
              <a:rPr lang="tr-TR" sz="1600" b="1" dirty="0" smtClean="0">
                <a:latin typeface="Times New Roman" pitchFamily="18" charset="0"/>
                <a:cs typeface="Times New Roman" pitchFamily="18" charset="0"/>
              </a:rPr>
              <a:t>TARSUS İŞKUR HİZMET MERKEZİ</a:t>
            </a:r>
            <a:endParaRPr lang="tr-TR" sz="1600" b="1" dirty="0">
              <a:latin typeface="Times New Roman" pitchFamily="18" charset="0"/>
              <a:cs typeface="Times New Roman" pitchFamily="18" charset="0"/>
            </a:endParaRPr>
          </a:p>
        </p:txBody>
      </p:sp>
      <p:pic>
        <p:nvPicPr>
          <p:cNvPr id="14" name="Picture 4" descr="C:\Users\User\Desktop\logo.png"/>
          <p:cNvPicPr>
            <a:picLocks noChangeAspect="1" noChangeArrowheads="1"/>
          </p:cNvPicPr>
          <p:nvPr/>
        </p:nvPicPr>
        <p:blipFill>
          <a:blip r:embed="rId2"/>
          <a:srcRect/>
          <a:stretch>
            <a:fillRect/>
          </a:stretch>
        </p:blipFill>
        <p:spPr bwMode="auto">
          <a:xfrm>
            <a:off x="928662" y="0"/>
            <a:ext cx="1145815" cy="857232"/>
          </a:xfrm>
          <a:prstGeom prst="rect">
            <a:avLst/>
          </a:prstGeom>
          <a:noFill/>
        </p:spPr>
      </p:pic>
      <p:pic>
        <p:nvPicPr>
          <p:cNvPr id="15" name="Picture 4" descr="C:\Users\User\Desktop\logo.png"/>
          <p:cNvPicPr>
            <a:picLocks noChangeAspect="1" noChangeArrowheads="1"/>
          </p:cNvPicPr>
          <p:nvPr/>
        </p:nvPicPr>
        <p:blipFill>
          <a:blip r:embed="rId2"/>
          <a:srcRect/>
          <a:stretch>
            <a:fillRect/>
          </a:stretch>
        </p:blipFill>
        <p:spPr bwMode="auto">
          <a:xfrm>
            <a:off x="6715140" y="0"/>
            <a:ext cx="1050328" cy="785794"/>
          </a:xfrm>
          <a:prstGeom prst="rect">
            <a:avLst/>
          </a:prstGeom>
          <a:noFill/>
        </p:spPr>
      </p:pic>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85786" y="1500174"/>
            <a:ext cx="7920880" cy="954107"/>
          </a:xfrm>
          <a:prstGeom prst="rect">
            <a:avLst/>
          </a:prstGeom>
        </p:spPr>
        <p:txBody>
          <a:bodyPr wrap="square">
            <a:spAutoFit/>
          </a:bodyPr>
          <a:lstStyle/>
          <a:p>
            <a:pPr algn="ctr"/>
            <a:endParaRPr lang="tr-TR" sz="2800" dirty="0"/>
          </a:p>
          <a:p>
            <a:pPr algn="ctr"/>
            <a:endParaRPr lang="tr-TR" sz="2800" dirty="0"/>
          </a:p>
        </p:txBody>
      </p:sp>
      <p:sp>
        <p:nvSpPr>
          <p:cNvPr id="10" name="Dikdörtgen 10">
            <a:extLst>
              <a:ext uri="{FF2B5EF4-FFF2-40B4-BE49-F238E27FC236}">
                <a16:creationId xmlns="" xmlns:a16="http://schemas.microsoft.com/office/drawing/2014/main" id="{0D1753EC-F58F-4D7A-A5DC-D5282BF27AAB}"/>
              </a:ext>
            </a:extLst>
          </p:cNvPr>
          <p:cNvSpPr/>
          <p:nvPr/>
        </p:nvSpPr>
        <p:spPr>
          <a:xfrm>
            <a:off x="1285852" y="1500174"/>
            <a:ext cx="6336704" cy="3785652"/>
          </a:xfrm>
          <a:prstGeom prst="rect">
            <a:avLst/>
          </a:prstGeom>
        </p:spPr>
        <p:txBody>
          <a:bodyPr wrap="square">
            <a:spAutoFit/>
          </a:bodyPr>
          <a:lstStyle/>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smtClean="0"/>
          </a:p>
          <a:p>
            <a:pPr algn="ctr"/>
            <a:endParaRPr lang="tr-TR" sz="40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13" name="Dikdörtgen 6"/>
          <p:cNvSpPr/>
          <p:nvPr/>
        </p:nvSpPr>
        <p:spPr>
          <a:xfrm>
            <a:off x="785786" y="2857496"/>
            <a:ext cx="7920880" cy="954107"/>
          </a:xfrm>
          <a:prstGeom prst="rect">
            <a:avLst/>
          </a:prstGeom>
        </p:spPr>
        <p:txBody>
          <a:bodyPr wrap="square">
            <a:spAutoFit/>
          </a:bodyPr>
          <a:lstStyle/>
          <a:p>
            <a:pPr algn="ctr"/>
            <a:endParaRPr lang="tr-TR" sz="2800" dirty="0" smtClean="0"/>
          </a:p>
          <a:p>
            <a:pPr algn="ctr"/>
            <a:endParaRPr lang="tr-TR" sz="2800" dirty="0"/>
          </a:p>
        </p:txBody>
      </p:sp>
      <p:sp>
        <p:nvSpPr>
          <p:cNvPr id="17" name="Dikdörtgen 10">
            <a:extLst>
              <a:ext uri="{FF2B5EF4-FFF2-40B4-BE49-F238E27FC236}">
                <a16:creationId xmlns="" xmlns:a16="http://schemas.microsoft.com/office/drawing/2014/main" id="{0D1753EC-F58F-4D7A-A5DC-D5282BF27AAB}"/>
              </a:ext>
            </a:extLst>
          </p:cNvPr>
          <p:cNvSpPr/>
          <p:nvPr/>
        </p:nvSpPr>
        <p:spPr>
          <a:xfrm>
            <a:off x="1142976" y="1857364"/>
            <a:ext cx="7429552" cy="1692771"/>
          </a:xfrm>
          <a:prstGeom prst="rect">
            <a:avLst/>
          </a:prstGeom>
        </p:spPr>
        <p:txBody>
          <a:bodyPr wrap="square">
            <a:spAutoFit/>
          </a:bodyPr>
          <a:lstStyle/>
          <a:p>
            <a:endParaRPr lang="tr-TR" sz="1600" dirty="0" smtClean="0"/>
          </a:p>
          <a:p>
            <a:endParaRPr lang="tr-TR" sz="1600" dirty="0" smtClean="0"/>
          </a:p>
          <a:p>
            <a:endParaRPr lang="tr-TR" sz="1600" dirty="0" smtClean="0"/>
          </a:p>
          <a:p>
            <a:endParaRPr lang="tr-TR" sz="1600" dirty="0" smtClean="0"/>
          </a:p>
          <a:p>
            <a:r>
              <a:rPr lang="tr-TR" sz="4000" dirty="0" smtClean="0"/>
              <a:t> </a:t>
            </a:r>
            <a:endParaRPr lang="tr-TR" sz="4000" dirty="0"/>
          </a:p>
        </p:txBody>
      </p:sp>
      <p:sp>
        <p:nvSpPr>
          <p:cNvPr id="12" name="Dikdörtgen 10">
            <a:extLst>
              <a:ext uri="{FF2B5EF4-FFF2-40B4-BE49-F238E27FC236}">
                <a16:creationId xmlns="" xmlns:a16="http://schemas.microsoft.com/office/drawing/2014/main" id="{0D1753EC-F58F-4D7A-A5DC-D5282BF27AAB}"/>
              </a:ext>
            </a:extLst>
          </p:cNvPr>
          <p:cNvSpPr/>
          <p:nvPr/>
        </p:nvSpPr>
        <p:spPr>
          <a:xfrm>
            <a:off x="500034" y="1785926"/>
            <a:ext cx="7929618" cy="885114"/>
          </a:xfrm>
          <a:prstGeom prst="rect">
            <a:avLst/>
          </a:prstGeom>
        </p:spPr>
        <p:txBody>
          <a:bodyPr wrap="square">
            <a:spAutoFit/>
          </a:bodyPr>
          <a:lstStyle/>
          <a:p>
            <a:pPr algn="just">
              <a:lnSpc>
                <a:spcPct val="150000"/>
              </a:lnSpc>
              <a:buFont typeface="Wingdings" pitchFamily="2" charset="2"/>
              <a:buChar char="v"/>
            </a:pPr>
            <a:r>
              <a:rPr lang="tr-TR" sz="2000" dirty="0" smtClean="0">
                <a:latin typeface="Times New Roman" pitchFamily="18" charset="0"/>
                <a:cs typeface="Times New Roman" pitchFamily="18" charset="0"/>
              </a:rPr>
              <a:t> Bağımlılık konusunda 2020 Kasım ayında </a:t>
            </a:r>
            <a:r>
              <a:rPr lang="tr-TR" sz="2000" dirty="0" err="1" smtClean="0">
                <a:latin typeface="Times New Roman" pitchFamily="18" charset="0"/>
                <a:cs typeface="Times New Roman" pitchFamily="18" charset="0"/>
              </a:rPr>
              <a:t>Çalıştay</a:t>
            </a:r>
            <a:r>
              <a:rPr lang="tr-TR" sz="2000" dirty="0" smtClean="0">
                <a:latin typeface="Times New Roman" pitchFamily="18" charset="0"/>
                <a:cs typeface="Times New Roman" pitchFamily="18" charset="0"/>
              </a:rPr>
              <a:t> düzenlenecektir.</a:t>
            </a:r>
          </a:p>
          <a:p>
            <a:pPr>
              <a:lnSpc>
                <a:spcPct val="150000"/>
              </a:lnSpc>
              <a:buFont typeface="Wingdings" pitchFamily="2" charset="2"/>
              <a:buChar char="Ø"/>
            </a:pPr>
            <a:endParaRPr lang="tr-TR" sz="1600" dirty="0" smtClean="0"/>
          </a:p>
        </p:txBody>
      </p:sp>
      <p:sp>
        <p:nvSpPr>
          <p:cNvPr id="16" name="Başlık 5"/>
          <p:cNvSpPr>
            <a:spLocks noGrp="1"/>
          </p:cNvSpPr>
          <p:nvPr>
            <p:ph type="title"/>
          </p:nvPr>
        </p:nvSpPr>
        <p:spPr>
          <a:xfrm>
            <a:off x="0" y="0"/>
            <a:ext cx="9144000" cy="1064396"/>
          </a:xfrm>
          <a:solidFill>
            <a:schemeClr val="accent5">
              <a:lumMod val="60000"/>
              <a:lumOff val="40000"/>
            </a:schemeClr>
          </a:solidFill>
        </p:spPr>
        <p:txBody>
          <a:bodyPr/>
          <a:lstStyle/>
          <a:p>
            <a:pPr algn="ctr"/>
            <a:r>
              <a:rPr lang="tr-TR" sz="1200" b="1" dirty="0"/>
              <a:t/>
            </a:r>
            <a:br>
              <a:rPr lang="tr-TR" sz="1200" b="1" dirty="0"/>
            </a:br>
            <a:r>
              <a:rPr lang="tr-TR" sz="1200" dirty="0"/>
              <a:t/>
            </a:r>
            <a:br>
              <a:rPr lang="tr-TR" sz="1200" dirty="0"/>
            </a:br>
            <a:endParaRPr lang="tr-TR" sz="1200" dirty="0"/>
          </a:p>
        </p:txBody>
      </p:sp>
      <p:sp>
        <p:nvSpPr>
          <p:cNvPr id="9" name="Dikdörtgen 10">
            <a:extLst>
              <a:ext uri="{FF2B5EF4-FFF2-40B4-BE49-F238E27FC236}">
                <a16:creationId xmlns="" xmlns:a16="http://schemas.microsoft.com/office/drawing/2014/main" id="{0D1753EC-F58F-4D7A-A5DC-D5282BF27AAB}"/>
              </a:ext>
            </a:extLst>
          </p:cNvPr>
          <p:cNvSpPr/>
          <p:nvPr/>
        </p:nvSpPr>
        <p:spPr>
          <a:xfrm>
            <a:off x="0" y="357166"/>
            <a:ext cx="9144000" cy="338554"/>
          </a:xfrm>
          <a:prstGeom prst="rect">
            <a:avLst/>
          </a:prstGeom>
        </p:spPr>
        <p:txBody>
          <a:bodyPr wrap="square">
            <a:spAutoFit/>
          </a:bodyPr>
          <a:lstStyle/>
          <a:p>
            <a:pPr algn="ctr"/>
            <a:r>
              <a:rPr lang="tr-TR" sz="1600" b="1" dirty="0" smtClean="0">
                <a:latin typeface="Times New Roman" pitchFamily="18" charset="0"/>
                <a:cs typeface="Times New Roman" pitchFamily="18" charset="0"/>
              </a:rPr>
              <a:t>TARSUS KENT KONSEYİ</a:t>
            </a:r>
            <a:endParaRPr lang="tr-TR" sz="1600" b="1" dirty="0">
              <a:latin typeface="Times New Roman" pitchFamily="18" charset="0"/>
              <a:cs typeface="Times New Roman" pitchFamily="18" charset="0"/>
            </a:endParaRPr>
          </a:p>
        </p:txBody>
      </p:sp>
      <p:pic>
        <p:nvPicPr>
          <p:cNvPr id="3075" name="Picture 3" descr="C:\Users\User\Desktop\logo.tr-TR.png"/>
          <p:cNvPicPr>
            <a:picLocks noChangeAspect="1" noChangeArrowheads="1"/>
          </p:cNvPicPr>
          <p:nvPr/>
        </p:nvPicPr>
        <p:blipFill>
          <a:blip r:embed="rId2"/>
          <a:srcRect/>
          <a:stretch>
            <a:fillRect/>
          </a:stretch>
        </p:blipFill>
        <p:spPr bwMode="auto">
          <a:xfrm>
            <a:off x="6643702" y="142852"/>
            <a:ext cx="830722" cy="785818"/>
          </a:xfrm>
          <a:prstGeom prst="rect">
            <a:avLst/>
          </a:prstGeom>
          <a:noFill/>
        </p:spPr>
      </p:pic>
      <p:pic>
        <p:nvPicPr>
          <p:cNvPr id="18" name="Picture 3" descr="C:\Users\User\Desktop\logo.tr-TR.png"/>
          <p:cNvPicPr>
            <a:picLocks noChangeAspect="1" noChangeArrowheads="1"/>
          </p:cNvPicPr>
          <p:nvPr/>
        </p:nvPicPr>
        <p:blipFill>
          <a:blip r:embed="rId2"/>
          <a:srcRect/>
          <a:stretch>
            <a:fillRect/>
          </a:stretch>
        </p:blipFill>
        <p:spPr bwMode="auto">
          <a:xfrm>
            <a:off x="1071538" y="142852"/>
            <a:ext cx="830722" cy="785818"/>
          </a:xfrm>
          <a:prstGeom prst="rect">
            <a:avLst/>
          </a:prstGeom>
          <a:noFill/>
        </p:spPr>
      </p:pic>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User\Desktop\yeş.PNG"/>
          <p:cNvPicPr>
            <a:picLocks noChangeAspect="1" noChangeArrowheads="1"/>
          </p:cNvPicPr>
          <p:nvPr/>
        </p:nvPicPr>
        <p:blipFill>
          <a:blip r:embed="rId3"/>
          <a:srcRect/>
          <a:stretch>
            <a:fillRect/>
          </a:stretch>
        </p:blipFill>
        <p:spPr bwMode="auto">
          <a:xfrm>
            <a:off x="642910" y="642918"/>
            <a:ext cx="8032565" cy="5500725"/>
          </a:xfrm>
          <a:prstGeom prst="rect">
            <a:avLst/>
          </a:prstGeom>
          <a:noFill/>
        </p:spPr>
      </p:pic>
      <p:sp>
        <p:nvSpPr>
          <p:cNvPr id="3" name="2 Dikdörtgen"/>
          <p:cNvSpPr/>
          <p:nvPr/>
        </p:nvSpPr>
        <p:spPr>
          <a:xfrm>
            <a:off x="2071670" y="5715016"/>
            <a:ext cx="4714908"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İOS ve </a:t>
            </a:r>
            <a:r>
              <a:rPr lang="tr-TR" dirty="0" err="1" smtClean="0"/>
              <a:t>Android</a:t>
            </a:r>
            <a:r>
              <a:rPr lang="tr-TR" dirty="0" smtClean="0"/>
              <a:t> Cihazlara  uyumlu </a:t>
            </a:r>
            <a:endParaRPr lang="tr-TR" dirty="0"/>
          </a:p>
        </p:txBody>
      </p:sp>
    </p:spTree>
  </p:cSld>
  <p:clrMapOvr>
    <a:masterClrMapping/>
  </p:clrMapOvr>
  <p:transition spd="med">
    <p:cover dir="rd"/>
    <p:sndAc>
      <p:stSnd>
        <p:snd r:embed="rId2" name="click.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7" name="Dikdörtgen 6"/>
          <p:cNvSpPr/>
          <p:nvPr/>
        </p:nvSpPr>
        <p:spPr>
          <a:xfrm>
            <a:off x="0" y="-28578"/>
            <a:ext cx="9144000" cy="6886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up 7"/>
          <p:cNvGrpSpPr/>
          <p:nvPr/>
        </p:nvGrpSpPr>
        <p:grpSpPr>
          <a:xfrm>
            <a:off x="717866" y="355860"/>
            <a:ext cx="3682148" cy="3945126"/>
            <a:chOff x="3453023" y="355860"/>
            <a:chExt cx="4909530" cy="3945126"/>
          </a:xfrm>
        </p:grpSpPr>
        <p:pic>
          <p:nvPicPr>
            <p:cNvPr id="6" name="Picture 2" descr="C:\Users\damla.sevik\Desktop\center.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53023" y="355860"/>
              <a:ext cx="4909530" cy="202022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Başlık 1"/>
            <p:cNvSpPr txBox="1">
              <a:spLocks/>
            </p:cNvSpPr>
            <p:nvPr/>
          </p:nvSpPr>
          <p:spPr>
            <a:xfrm>
              <a:off x="3606246" y="1950499"/>
              <a:ext cx="4603083" cy="235048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a:solidFill>
                    <a:srgbClr val="D5042A"/>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8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j-ea"/>
                <a:cs typeface="Arial" panose="020B0604020202020204" pitchFamily="34" charset="0"/>
              </a:endParaRPr>
            </a:p>
          </p:txBody>
        </p:sp>
      </p:grpSp>
      <p:sp>
        <p:nvSpPr>
          <p:cNvPr id="9" name="Metin kutusu 8"/>
          <p:cNvSpPr txBox="1"/>
          <p:nvPr/>
        </p:nvSpPr>
        <p:spPr>
          <a:xfrm>
            <a:off x="4357686" y="1214422"/>
            <a:ext cx="428628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800" b="0" i="1" u="none" strike="noStrike" kern="1200" cap="none" spc="0" normalizeH="0" baseline="0" noProof="0" dirty="0">
                <a:ln>
                  <a:noFill/>
                </a:ln>
                <a:solidFill>
                  <a:srgbClr val="00B050"/>
                </a:solidFill>
                <a:effectLst/>
                <a:uLnTx/>
                <a:uFillTx/>
                <a:latin typeface="Book Antiqua" panose="02040602050305030304" pitchFamily="18" charset="0"/>
                <a:ea typeface="+mn-ea"/>
                <a:cs typeface="+mn-cs"/>
              </a:rPr>
              <a:t>Siz Yeter ki İsteyin</a:t>
            </a:r>
            <a:r>
              <a:rPr kumimoji="0" lang="tr-TR" sz="4800" b="0" i="1" u="none" strike="noStrike" kern="1200" cap="none" spc="0" normalizeH="0" baseline="0" noProof="0" dirty="0" smtClean="0">
                <a:ln>
                  <a:noFill/>
                </a:ln>
                <a:solidFill>
                  <a:srgbClr val="00B050"/>
                </a:solidFill>
                <a:effectLst/>
                <a:uLnTx/>
                <a:uFillTx/>
                <a:latin typeface="Book Antiqua" panose="02040602050305030304" pitchFamily="18" charset="0"/>
                <a:ea typeface="+mn-ea"/>
                <a:cs typeface="+mn-cs"/>
              </a:rPr>
              <a:t>,</a:t>
            </a:r>
            <a:endParaRPr kumimoji="0" lang="tr-TR" sz="4800" b="0" i="1" u="none" strike="noStrike" kern="1200" cap="none" spc="0" normalizeH="0" baseline="0" noProof="0" dirty="0">
              <a:ln>
                <a:noFill/>
              </a:ln>
              <a:solidFill>
                <a:srgbClr val="00B050"/>
              </a:solidFill>
              <a:effectLst/>
              <a:uLnTx/>
              <a:uFillTx/>
              <a:latin typeface="Book Antiqua" panose="02040602050305030304" pitchFamily="18" charset="0"/>
              <a:ea typeface="+mn-ea"/>
              <a:cs typeface="+mn-cs"/>
            </a:endParaRPr>
          </a:p>
        </p:txBody>
      </p:sp>
      <p:sp>
        <p:nvSpPr>
          <p:cNvPr id="14" name="object 18"/>
          <p:cNvSpPr/>
          <p:nvPr/>
        </p:nvSpPr>
        <p:spPr>
          <a:xfrm>
            <a:off x="1174530" y="3334719"/>
            <a:ext cx="2909912" cy="271438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143"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Resim 1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500694" y="2928934"/>
            <a:ext cx="1618206" cy="2057099"/>
          </a:xfrm>
          <a:prstGeom prst="rect">
            <a:avLst/>
          </a:prstGeom>
        </p:spPr>
      </p:pic>
      <p:sp>
        <p:nvSpPr>
          <p:cNvPr id="16" name="Metin kutusu 15"/>
          <p:cNvSpPr txBox="1"/>
          <p:nvPr/>
        </p:nvSpPr>
        <p:spPr>
          <a:xfrm>
            <a:off x="4572000" y="5195290"/>
            <a:ext cx="361115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800" b="0" i="1" u="none" strike="noStrike" kern="1200" cap="none" spc="0" normalizeH="0" baseline="0" noProof="0" dirty="0">
                <a:ln>
                  <a:noFill/>
                </a:ln>
                <a:solidFill>
                  <a:srgbClr val="00B050"/>
                </a:solidFill>
                <a:effectLst/>
                <a:uLnTx/>
                <a:uFillTx/>
                <a:latin typeface="Book Antiqua" panose="02040602050305030304" pitchFamily="18" charset="0"/>
                <a:ea typeface="+mn-ea"/>
                <a:cs typeface="+mn-cs"/>
              </a:rPr>
              <a:t>Yanınızdayız</a:t>
            </a:r>
          </a:p>
        </p:txBody>
      </p:sp>
    </p:spTree>
    <p:extLst>
      <p:ext uri="{BB962C8B-B14F-4D97-AF65-F5344CB8AC3E}">
        <p14:creationId xmlns="" xmlns:p14="http://schemas.microsoft.com/office/powerpoint/2010/main" val="479239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0" y="0"/>
            <a:ext cx="9144000" cy="1214422"/>
          </a:xfrm>
          <a:solidFill>
            <a:srgbClr val="8BD1E7"/>
          </a:solidFill>
        </p:spPr>
        <p:txBody>
          <a:bodyPr/>
          <a:lstStyle/>
          <a:p>
            <a:pPr algn="ctr"/>
            <a:r>
              <a:rPr lang="tr-TR" sz="1000" b="1" dirty="0" smtClean="0">
                <a:solidFill>
                  <a:schemeClr val="tx1">
                    <a:lumMod val="95000"/>
                    <a:lumOff val="5000"/>
                  </a:schemeClr>
                </a:solidFill>
              </a:rPr>
              <a:t/>
            </a:r>
            <a:br>
              <a:rPr lang="tr-TR" sz="1000" b="1" dirty="0" smtClean="0">
                <a:solidFill>
                  <a:schemeClr val="tx1">
                    <a:lumMod val="95000"/>
                    <a:lumOff val="5000"/>
                  </a:schemeClr>
                </a:solidFill>
              </a:rPr>
            </a:br>
            <a:r>
              <a:rPr lang="tr-TR" sz="1400" b="1" dirty="0" smtClean="0">
                <a:solidFill>
                  <a:schemeClr val="tx1">
                    <a:lumMod val="95000"/>
                    <a:lumOff val="5000"/>
                  </a:schemeClr>
                </a:solidFill>
                <a:latin typeface="Times New Roman" pitchFamily="18" charset="0"/>
                <a:cs typeface="Times New Roman" pitchFamily="18" charset="0"/>
              </a:rPr>
              <a:t>T.C</a:t>
            </a:r>
            <a:r>
              <a:rPr lang="tr-TR" sz="1400" b="1" dirty="0">
                <a:solidFill>
                  <a:schemeClr val="tx1">
                    <a:lumMod val="95000"/>
                    <a:lumOff val="5000"/>
                  </a:schemeClr>
                </a:solidFill>
                <a:latin typeface="Times New Roman" pitchFamily="18" charset="0"/>
                <a:cs typeface="Times New Roman" pitchFamily="18" charset="0"/>
              </a:rPr>
              <a:t>. </a:t>
            </a:r>
            <a:r>
              <a:rPr lang="tr-TR" sz="1400" dirty="0">
                <a:latin typeface="Times New Roman" pitchFamily="18" charset="0"/>
                <a:cs typeface="Times New Roman" pitchFamily="18" charset="0"/>
              </a:rPr>
              <a:t/>
            </a:r>
            <a:br>
              <a:rPr lang="tr-TR" sz="1400" dirty="0">
                <a:latin typeface="Times New Roman" pitchFamily="18" charset="0"/>
                <a:cs typeface="Times New Roman" pitchFamily="18" charset="0"/>
              </a:rPr>
            </a:br>
            <a:r>
              <a:rPr lang="tr-TR" sz="1400" b="1" dirty="0" smtClean="0">
                <a:latin typeface="Times New Roman" pitchFamily="18" charset="0"/>
                <a:cs typeface="Times New Roman" pitchFamily="18" charset="0"/>
              </a:rPr>
              <a:t>TARSUS KAYMAKAMLIĞI</a:t>
            </a:r>
            <a:br>
              <a:rPr lang="tr-TR" sz="1400" b="1"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İlçe Sağlık Müdürlüğü</a:t>
            </a:r>
            <a:r>
              <a:rPr lang="tr-TR" sz="1400" b="1" dirty="0">
                <a:latin typeface="Times New Roman" pitchFamily="18" charset="0"/>
                <a:cs typeface="Times New Roman" pitchFamily="18" charset="0"/>
              </a:rPr>
              <a:t/>
            </a:r>
            <a:br>
              <a:rPr lang="tr-TR" sz="1400" b="1" dirty="0">
                <a:latin typeface="Times New Roman" pitchFamily="18" charset="0"/>
                <a:cs typeface="Times New Roman" pitchFamily="18" charset="0"/>
              </a:rPr>
            </a:br>
            <a:r>
              <a:rPr lang="tr-TR" sz="1400" dirty="0">
                <a:latin typeface="Times New Roman" pitchFamily="18" charset="0"/>
                <a:cs typeface="Times New Roman" pitchFamily="18" charset="0"/>
              </a:rPr>
              <a:t>                   </a:t>
            </a:r>
            <a:r>
              <a:rPr lang="tr-TR" sz="1200" dirty="0"/>
              <a:t/>
            </a:r>
            <a:br>
              <a:rPr lang="tr-TR" sz="1200" dirty="0"/>
            </a:br>
            <a:endParaRPr lang="tr-TR" sz="1200" dirty="0"/>
          </a:p>
        </p:txBody>
      </p:sp>
      <p:pic>
        <p:nvPicPr>
          <p:cNvPr id="10" name="Resim 9">
            <a:extLst>
              <a:ext uri="{FF2B5EF4-FFF2-40B4-BE49-F238E27FC236}">
                <a16:creationId xmlns="" xmlns:a16="http://schemas.microsoft.com/office/drawing/2014/main" id="{6A93CAA4-81FC-40F1-A545-40ED30EC4DF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257885"/>
            <a:ext cx="969804" cy="972000"/>
          </a:xfrm>
          <a:prstGeom prst="rect">
            <a:avLst/>
          </a:prstGeom>
        </p:spPr>
      </p:pic>
      <p:sp>
        <p:nvSpPr>
          <p:cNvPr id="12" name="Dikdörtgen 11">
            <a:extLst>
              <a:ext uri="{FF2B5EF4-FFF2-40B4-BE49-F238E27FC236}">
                <a16:creationId xmlns="" xmlns:a16="http://schemas.microsoft.com/office/drawing/2014/main" id="{BE676FA4-D9B8-4735-B0D2-C93149712995}"/>
              </a:ext>
            </a:extLst>
          </p:cNvPr>
          <p:cNvSpPr/>
          <p:nvPr/>
        </p:nvSpPr>
        <p:spPr>
          <a:xfrm>
            <a:off x="1571604" y="1500174"/>
            <a:ext cx="6120680" cy="646331"/>
          </a:xfrm>
          <a:prstGeom prst="rect">
            <a:avLst/>
          </a:prstGeom>
        </p:spPr>
        <p:txBody>
          <a:bodyPr wrap="square">
            <a:spAutoFit/>
          </a:bodyPr>
          <a:lstStyle/>
          <a:p>
            <a:pPr algn="ctr"/>
            <a:r>
              <a:rPr lang="tr-TR" sz="3600" b="1" dirty="0" smtClean="0">
                <a:latin typeface="Times New Roman" pitchFamily="18" charset="0"/>
                <a:cs typeface="Times New Roman" pitchFamily="18" charset="0"/>
              </a:rPr>
              <a:t>Toplantı Gündem Maddeleri</a:t>
            </a:r>
            <a:endParaRPr lang="tr-TR" sz="3600" b="1" dirty="0">
              <a:latin typeface="Times New Roman" pitchFamily="18" charset="0"/>
              <a:cs typeface="Times New Roman" pitchFamily="18" charset="0"/>
            </a:endParaRPr>
          </a:p>
        </p:txBody>
      </p:sp>
      <p:sp>
        <p:nvSpPr>
          <p:cNvPr id="5" name="Dikdörtgen 11">
            <a:extLst>
              <a:ext uri="{FF2B5EF4-FFF2-40B4-BE49-F238E27FC236}">
                <a16:creationId xmlns="" xmlns:a16="http://schemas.microsoft.com/office/drawing/2014/main" id="{BE676FA4-D9B8-4735-B0D2-C93149712995}"/>
              </a:ext>
            </a:extLst>
          </p:cNvPr>
          <p:cNvSpPr/>
          <p:nvPr/>
        </p:nvSpPr>
        <p:spPr>
          <a:xfrm>
            <a:off x="785786" y="2500306"/>
            <a:ext cx="7643866" cy="2806987"/>
          </a:xfrm>
          <a:prstGeom prst="rect">
            <a:avLst/>
          </a:prstGeom>
        </p:spPr>
        <p:txBody>
          <a:bodyPr wrap="square">
            <a:spAutoFit/>
          </a:bodyPr>
          <a:lstStyle/>
          <a:p>
            <a:pPr algn="just">
              <a:lnSpc>
                <a:spcPct val="150000"/>
              </a:lnSpc>
            </a:pPr>
            <a:r>
              <a:rPr lang="tr-TR" sz="2000" dirty="0" smtClean="0">
                <a:latin typeface="Times New Roman" pitchFamily="18" charset="0"/>
                <a:cs typeface="Times New Roman" pitchFamily="18" charset="0"/>
              </a:rPr>
              <a:t>4-Okul ve çevrelerinde güvenliğin arttırılması amacıyla okul irtibat görevlilerinin etkin çalışmasına yönelik planlamaların değerlendirilmesi, 2019 yılı verilerinin 2018 yılı verileri ile kıyaslanması </a:t>
            </a:r>
            <a:r>
              <a:rPr lang="tr-TR" sz="2000" b="1" dirty="0" smtClean="0">
                <a:latin typeface="Times New Roman" pitchFamily="18" charset="0"/>
                <a:cs typeface="Times New Roman" pitchFamily="18" charset="0"/>
              </a:rPr>
              <a:t>(Tarsus İlçe Emniyet Müdürlüğü ve Tarsus İlçe Jandarma Komutanlığı, Tarsus İlçe Milli Eğitim Müdürlüğü, )</a:t>
            </a:r>
            <a:endParaRPr lang="tr-TR" sz="2000" dirty="0" smtClean="0">
              <a:latin typeface="Times New Roman" pitchFamily="18" charset="0"/>
              <a:cs typeface="Times New Roman" pitchFamily="18" charset="0"/>
            </a:endParaRPr>
          </a:p>
          <a:p>
            <a:pPr algn="just">
              <a:lnSpc>
                <a:spcPct val="150000"/>
              </a:lnSpc>
            </a:pPr>
            <a:endParaRPr lang="tr-TR"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61555655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0" y="0"/>
            <a:ext cx="9144000" cy="1214422"/>
          </a:xfrm>
          <a:solidFill>
            <a:srgbClr val="8BD1E7"/>
          </a:solidFill>
        </p:spPr>
        <p:txBody>
          <a:bodyPr/>
          <a:lstStyle/>
          <a:p>
            <a:pPr algn="ctr"/>
            <a:r>
              <a:rPr lang="tr-TR" sz="1000" b="1" dirty="0" smtClean="0">
                <a:solidFill>
                  <a:schemeClr val="tx1">
                    <a:lumMod val="95000"/>
                    <a:lumOff val="5000"/>
                  </a:schemeClr>
                </a:solidFill>
              </a:rPr>
              <a:t/>
            </a:r>
            <a:br>
              <a:rPr lang="tr-TR" sz="1000" b="1" dirty="0" smtClean="0">
                <a:solidFill>
                  <a:schemeClr val="tx1">
                    <a:lumMod val="95000"/>
                    <a:lumOff val="5000"/>
                  </a:schemeClr>
                </a:solidFill>
              </a:rPr>
            </a:br>
            <a:r>
              <a:rPr lang="tr-TR" sz="1400" b="1" dirty="0" smtClean="0">
                <a:solidFill>
                  <a:schemeClr val="tx1">
                    <a:lumMod val="95000"/>
                    <a:lumOff val="5000"/>
                  </a:schemeClr>
                </a:solidFill>
                <a:latin typeface="Times New Roman" pitchFamily="18" charset="0"/>
                <a:cs typeface="Times New Roman" pitchFamily="18" charset="0"/>
              </a:rPr>
              <a:t>T.C</a:t>
            </a:r>
            <a:r>
              <a:rPr lang="tr-TR" sz="1400" b="1" dirty="0">
                <a:solidFill>
                  <a:schemeClr val="tx1">
                    <a:lumMod val="95000"/>
                    <a:lumOff val="5000"/>
                  </a:schemeClr>
                </a:solidFill>
                <a:latin typeface="Times New Roman" pitchFamily="18" charset="0"/>
                <a:cs typeface="Times New Roman" pitchFamily="18" charset="0"/>
              </a:rPr>
              <a:t>. </a:t>
            </a:r>
            <a:r>
              <a:rPr lang="tr-TR" sz="1400" dirty="0">
                <a:latin typeface="Times New Roman" pitchFamily="18" charset="0"/>
                <a:cs typeface="Times New Roman" pitchFamily="18" charset="0"/>
              </a:rPr>
              <a:t/>
            </a:r>
            <a:br>
              <a:rPr lang="tr-TR" sz="1400" dirty="0">
                <a:latin typeface="Times New Roman" pitchFamily="18" charset="0"/>
                <a:cs typeface="Times New Roman" pitchFamily="18" charset="0"/>
              </a:rPr>
            </a:br>
            <a:r>
              <a:rPr lang="tr-TR" sz="1400" b="1" dirty="0" smtClean="0">
                <a:latin typeface="Times New Roman" pitchFamily="18" charset="0"/>
                <a:cs typeface="Times New Roman" pitchFamily="18" charset="0"/>
              </a:rPr>
              <a:t>TARSUS KAYMAKAMLIĞI</a:t>
            </a:r>
            <a:br>
              <a:rPr lang="tr-TR" sz="1400" b="1"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İlçe Sağlık Müdürlüğü</a:t>
            </a:r>
            <a:r>
              <a:rPr lang="tr-TR" sz="1200" b="1" dirty="0"/>
              <a:t/>
            </a:r>
            <a:br>
              <a:rPr lang="tr-TR" sz="1200" b="1" dirty="0"/>
            </a:br>
            <a:r>
              <a:rPr lang="tr-TR" sz="1200" dirty="0"/>
              <a:t>                   </a:t>
            </a:r>
            <a:br>
              <a:rPr lang="tr-TR" sz="1200" dirty="0"/>
            </a:br>
            <a:endParaRPr lang="tr-TR" sz="1200" dirty="0"/>
          </a:p>
        </p:txBody>
      </p:sp>
      <p:pic>
        <p:nvPicPr>
          <p:cNvPr id="10" name="Resim 9">
            <a:extLst>
              <a:ext uri="{FF2B5EF4-FFF2-40B4-BE49-F238E27FC236}">
                <a16:creationId xmlns="" xmlns:a16="http://schemas.microsoft.com/office/drawing/2014/main" id="{6A93CAA4-81FC-40F1-A545-40ED30EC4DF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257885"/>
            <a:ext cx="969804" cy="972000"/>
          </a:xfrm>
          <a:prstGeom prst="rect">
            <a:avLst/>
          </a:prstGeom>
        </p:spPr>
      </p:pic>
      <p:sp>
        <p:nvSpPr>
          <p:cNvPr id="12" name="Dikdörtgen 11">
            <a:extLst>
              <a:ext uri="{FF2B5EF4-FFF2-40B4-BE49-F238E27FC236}">
                <a16:creationId xmlns="" xmlns:a16="http://schemas.microsoft.com/office/drawing/2014/main" id="{BE676FA4-D9B8-4735-B0D2-C93149712995}"/>
              </a:ext>
            </a:extLst>
          </p:cNvPr>
          <p:cNvSpPr/>
          <p:nvPr/>
        </p:nvSpPr>
        <p:spPr>
          <a:xfrm>
            <a:off x="1571604" y="1357298"/>
            <a:ext cx="6120680" cy="646331"/>
          </a:xfrm>
          <a:prstGeom prst="rect">
            <a:avLst/>
          </a:prstGeom>
        </p:spPr>
        <p:txBody>
          <a:bodyPr wrap="square">
            <a:spAutoFit/>
          </a:bodyPr>
          <a:lstStyle/>
          <a:p>
            <a:pPr algn="ctr"/>
            <a:r>
              <a:rPr lang="tr-TR" sz="3600" b="1" dirty="0" smtClean="0">
                <a:latin typeface="Times New Roman" pitchFamily="18" charset="0"/>
                <a:cs typeface="Times New Roman" pitchFamily="18" charset="0"/>
              </a:rPr>
              <a:t>Toplantı Gündem Maddeleri</a:t>
            </a:r>
            <a:endParaRPr lang="tr-TR" sz="3600" b="1" dirty="0">
              <a:latin typeface="Times New Roman" pitchFamily="18" charset="0"/>
              <a:cs typeface="Times New Roman" pitchFamily="18" charset="0"/>
            </a:endParaRPr>
          </a:p>
        </p:txBody>
      </p:sp>
      <p:sp>
        <p:nvSpPr>
          <p:cNvPr id="5" name="Dikdörtgen 11">
            <a:extLst>
              <a:ext uri="{FF2B5EF4-FFF2-40B4-BE49-F238E27FC236}">
                <a16:creationId xmlns="" xmlns:a16="http://schemas.microsoft.com/office/drawing/2014/main" id="{BE676FA4-D9B8-4735-B0D2-C93149712995}"/>
              </a:ext>
            </a:extLst>
          </p:cNvPr>
          <p:cNvSpPr/>
          <p:nvPr/>
        </p:nvSpPr>
        <p:spPr>
          <a:xfrm>
            <a:off x="642910" y="2214554"/>
            <a:ext cx="7858180" cy="3323987"/>
          </a:xfrm>
          <a:prstGeom prst="rect">
            <a:avLst/>
          </a:prstGeom>
        </p:spPr>
        <p:txBody>
          <a:bodyPr wrap="square">
            <a:spAutoFit/>
          </a:bodyPr>
          <a:lstStyle/>
          <a:p>
            <a:pPr algn="just">
              <a:lnSpc>
                <a:spcPct val="150000"/>
              </a:lnSpc>
            </a:pPr>
            <a:r>
              <a:rPr lang="tr-TR" sz="2000" dirty="0" smtClean="0">
                <a:latin typeface="Times New Roman" pitchFamily="18" charset="0"/>
                <a:cs typeface="Times New Roman" pitchFamily="18" charset="0"/>
              </a:rPr>
              <a:t>5-Özellikle okul ve çevrelerinde illegal yollardan sigara satışı (tek dal) yapma ihtimali bulunan ve öğrencilerin de uğrak yeri olması muhtemel görülen </a:t>
            </a:r>
            <a:r>
              <a:rPr lang="tr-TR" sz="2000" dirty="0" err="1" smtClean="0">
                <a:latin typeface="Times New Roman" pitchFamily="18" charset="0"/>
                <a:cs typeface="Times New Roman" pitchFamily="18" charset="0"/>
              </a:rPr>
              <a:t>kafe</a:t>
            </a:r>
            <a:r>
              <a:rPr lang="tr-TR" sz="2000" dirty="0" smtClean="0">
                <a:latin typeface="Times New Roman" pitchFamily="18" charset="0"/>
                <a:cs typeface="Times New Roman" pitchFamily="18" charset="0"/>
              </a:rPr>
              <a:t>, oyun salonu, internet </a:t>
            </a:r>
            <a:r>
              <a:rPr lang="tr-TR" sz="2000" dirty="0" err="1" smtClean="0">
                <a:latin typeface="Times New Roman" pitchFamily="18" charset="0"/>
                <a:cs typeface="Times New Roman" pitchFamily="18" charset="0"/>
              </a:rPr>
              <a:t>kafe</a:t>
            </a:r>
            <a:r>
              <a:rPr lang="tr-TR" sz="2000" dirty="0" smtClean="0">
                <a:latin typeface="Times New Roman" pitchFamily="18" charset="0"/>
                <a:cs typeface="Times New Roman" pitchFamily="18" charset="0"/>
              </a:rPr>
              <a:t> vb. yerlerin denetlenmesine yönelik çalışmaların kontrol edilmesi, 2019 yılı verilerinin 2018 yılı verileri ile kıyaslanması </a:t>
            </a:r>
            <a:r>
              <a:rPr lang="tr-TR" sz="2000" b="1" dirty="0" smtClean="0">
                <a:latin typeface="Times New Roman" pitchFamily="18" charset="0"/>
                <a:cs typeface="Times New Roman" pitchFamily="18" charset="0"/>
              </a:rPr>
              <a:t>(Tarsus İlçe Emniyet Müdürlüğü ve Tarsus İlçe Jandarma Komutanlığı)</a:t>
            </a:r>
            <a:endParaRPr lang="tr-TR" sz="2000" dirty="0" smtClean="0">
              <a:latin typeface="Times New Roman" pitchFamily="18" charset="0"/>
              <a:cs typeface="Times New Roman" pitchFamily="18" charset="0"/>
            </a:endParaRPr>
          </a:p>
          <a:p>
            <a:pPr algn="just">
              <a:lnSpc>
                <a:spcPct val="150000"/>
              </a:lnSpc>
            </a:pPr>
            <a:endParaRPr lang="tr-TR"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61555655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0" y="0"/>
            <a:ext cx="9144000" cy="1214422"/>
          </a:xfrm>
          <a:solidFill>
            <a:srgbClr val="8BD1E7"/>
          </a:solidFill>
        </p:spPr>
        <p:txBody>
          <a:bodyPr/>
          <a:lstStyle/>
          <a:p>
            <a:pPr algn="ctr"/>
            <a:r>
              <a:rPr lang="tr-TR" sz="1000" b="1" dirty="0" smtClean="0">
                <a:solidFill>
                  <a:schemeClr val="tx1">
                    <a:lumMod val="95000"/>
                    <a:lumOff val="5000"/>
                  </a:schemeClr>
                </a:solidFill>
              </a:rPr>
              <a:t/>
            </a:r>
            <a:br>
              <a:rPr lang="tr-TR" sz="1000" b="1" dirty="0" smtClean="0">
                <a:solidFill>
                  <a:schemeClr val="tx1">
                    <a:lumMod val="95000"/>
                    <a:lumOff val="5000"/>
                  </a:schemeClr>
                </a:solidFill>
              </a:rPr>
            </a:br>
            <a:r>
              <a:rPr lang="tr-TR" sz="1400" b="1" dirty="0" smtClean="0">
                <a:solidFill>
                  <a:schemeClr val="tx1">
                    <a:lumMod val="95000"/>
                    <a:lumOff val="5000"/>
                  </a:schemeClr>
                </a:solidFill>
                <a:latin typeface="Times New Roman" pitchFamily="18" charset="0"/>
                <a:cs typeface="Times New Roman" pitchFamily="18" charset="0"/>
              </a:rPr>
              <a:t>T.C</a:t>
            </a:r>
            <a:r>
              <a:rPr lang="tr-TR" sz="1400" b="1" dirty="0">
                <a:solidFill>
                  <a:schemeClr val="tx1">
                    <a:lumMod val="95000"/>
                    <a:lumOff val="5000"/>
                  </a:schemeClr>
                </a:solidFill>
                <a:latin typeface="Times New Roman" pitchFamily="18" charset="0"/>
                <a:cs typeface="Times New Roman" pitchFamily="18" charset="0"/>
              </a:rPr>
              <a:t>. </a:t>
            </a:r>
            <a:r>
              <a:rPr lang="tr-TR" sz="1400" dirty="0">
                <a:latin typeface="Times New Roman" pitchFamily="18" charset="0"/>
                <a:cs typeface="Times New Roman" pitchFamily="18" charset="0"/>
              </a:rPr>
              <a:t/>
            </a:r>
            <a:br>
              <a:rPr lang="tr-TR" sz="1400" dirty="0">
                <a:latin typeface="Times New Roman" pitchFamily="18" charset="0"/>
                <a:cs typeface="Times New Roman" pitchFamily="18" charset="0"/>
              </a:rPr>
            </a:br>
            <a:r>
              <a:rPr lang="tr-TR" sz="1400" b="1" dirty="0" smtClean="0">
                <a:latin typeface="Times New Roman" pitchFamily="18" charset="0"/>
                <a:cs typeface="Times New Roman" pitchFamily="18" charset="0"/>
              </a:rPr>
              <a:t>TARSUS KAYMAKAMLIĞI</a:t>
            </a:r>
            <a:br>
              <a:rPr lang="tr-TR" sz="1400" b="1"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İlçe Sağlık Müdürlüğü</a:t>
            </a:r>
            <a:r>
              <a:rPr lang="tr-TR" sz="1400" b="1" dirty="0">
                <a:latin typeface="Times New Roman" pitchFamily="18" charset="0"/>
                <a:cs typeface="Times New Roman" pitchFamily="18" charset="0"/>
              </a:rPr>
              <a:t/>
            </a:r>
            <a:br>
              <a:rPr lang="tr-TR" sz="1400" b="1" dirty="0">
                <a:latin typeface="Times New Roman" pitchFamily="18" charset="0"/>
                <a:cs typeface="Times New Roman" pitchFamily="18" charset="0"/>
              </a:rPr>
            </a:br>
            <a:r>
              <a:rPr lang="tr-TR" sz="1400" dirty="0">
                <a:latin typeface="Times New Roman" pitchFamily="18" charset="0"/>
                <a:cs typeface="Times New Roman" pitchFamily="18" charset="0"/>
              </a:rPr>
              <a:t>                   </a:t>
            </a:r>
            <a:br>
              <a:rPr lang="tr-TR" sz="1400" dirty="0">
                <a:latin typeface="Times New Roman" pitchFamily="18" charset="0"/>
                <a:cs typeface="Times New Roman" pitchFamily="18" charset="0"/>
              </a:rPr>
            </a:br>
            <a:endParaRPr lang="tr-TR" sz="1400" dirty="0">
              <a:latin typeface="Times New Roman" pitchFamily="18" charset="0"/>
              <a:cs typeface="Times New Roman" pitchFamily="18" charset="0"/>
            </a:endParaRPr>
          </a:p>
        </p:txBody>
      </p:sp>
      <p:pic>
        <p:nvPicPr>
          <p:cNvPr id="10" name="Resim 9">
            <a:extLst>
              <a:ext uri="{FF2B5EF4-FFF2-40B4-BE49-F238E27FC236}">
                <a16:creationId xmlns="" xmlns:a16="http://schemas.microsoft.com/office/drawing/2014/main" id="{6A93CAA4-81FC-40F1-A545-40ED30EC4DF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257885"/>
            <a:ext cx="969804" cy="972000"/>
          </a:xfrm>
          <a:prstGeom prst="rect">
            <a:avLst/>
          </a:prstGeom>
        </p:spPr>
      </p:pic>
      <p:sp>
        <p:nvSpPr>
          <p:cNvPr id="12" name="Dikdörtgen 11">
            <a:extLst>
              <a:ext uri="{FF2B5EF4-FFF2-40B4-BE49-F238E27FC236}">
                <a16:creationId xmlns="" xmlns:a16="http://schemas.microsoft.com/office/drawing/2014/main" id="{BE676FA4-D9B8-4735-B0D2-C93149712995}"/>
              </a:ext>
            </a:extLst>
          </p:cNvPr>
          <p:cNvSpPr/>
          <p:nvPr/>
        </p:nvSpPr>
        <p:spPr>
          <a:xfrm>
            <a:off x="1571604" y="1428736"/>
            <a:ext cx="6120680" cy="646331"/>
          </a:xfrm>
          <a:prstGeom prst="rect">
            <a:avLst/>
          </a:prstGeom>
        </p:spPr>
        <p:txBody>
          <a:bodyPr wrap="square">
            <a:spAutoFit/>
          </a:bodyPr>
          <a:lstStyle/>
          <a:p>
            <a:pPr algn="ctr"/>
            <a:r>
              <a:rPr lang="tr-TR" sz="3600" b="1" dirty="0" smtClean="0">
                <a:latin typeface="Times New Roman" pitchFamily="18" charset="0"/>
                <a:cs typeface="Times New Roman" pitchFamily="18" charset="0"/>
              </a:rPr>
              <a:t>Toplantı Gündem Maddeleri</a:t>
            </a:r>
            <a:endParaRPr lang="tr-TR" sz="3600" b="1" dirty="0">
              <a:latin typeface="Times New Roman" pitchFamily="18" charset="0"/>
              <a:cs typeface="Times New Roman" pitchFamily="18" charset="0"/>
            </a:endParaRPr>
          </a:p>
        </p:txBody>
      </p:sp>
      <p:sp>
        <p:nvSpPr>
          <p:cNvPr id="5" name="Dikdörtgen 11">
            <a:extLst>
              <a:ext uri="{FF2B5EF4-FFF2-40B4-BE49-F238E27FC236}">
                <a16:creationId xmlns="" xmlns:a16="http://schemas.microsoft.com/office/drawing/2014/main" id="{BE676FA4-D9B8-4735-B0D2-C93149712995}"/>
              </a:ext>
            </a:extLst>
          </p:cNvPr>
          <p:cNvSpPr/>
          <p:nvPr/>
        </p:nvSpPr>
        <p:spPr>
          <a:xfrm>
            <a:off x="785786" y="2357430"/>
            <a:ext cx="7643866" cy="2246769"/>
          </a:xfrm>
          <a:prstGeom prst="rect">
            <a:avLst/>
          </a:prstGeom>
        </p:spPr>
        <p:txBody>
          <a:bodyPr wrap="square">
            <a:spAutoFit/>
          </a:bodyPr>
          <a:lstStyle/>
          <a:p>
            <a:pPr algn="just">
              <a:lnSpc>
                <a:spcPct val="150000"/>
              </a:lnSpc>
            </a:pPr>
            <a:r>
              <a:rPr lang="tr-TR" sz="2000" dirty="0" smtClean="0"/>
              <a:t>6-İlçe genelinde uyuşturucu arzının engellenmesine ilişkin yapılan çalışmalar ve gelinen noktaya ilişkin verilerin bir önceki yıl (2018 ) ile kıyaslanması </a:t>
            </a:r>
            <a:r>
              <a:rPr lang="tr-TR" sz="2000" b="1" dirty="0" smtClean="0"/>
              <a:t>(Tarsus İlçe Emniyet Müdürlüğü ve Tarsus İlçe Jandarma Komutanlığı)</a:t>
            </a:r>
            <a:endParaRPr lang="tr-TR" sz="2000" dirty="0" smtClean="0"/>
          </a:p>
          <a:p>
            <a:endParaRPr lang="tr-TR" sz="2000" dirty="0"/>
          </a:p>
        </p:txBody>
      </p:sp>
    </p:spTree>
    <p:extLst>
      <p:ext uri="{BB962C8B-B14F-4D97-AF65-F5344CB8AC3E}">
        <p14:creationId xmlns="" xmlns:p14="http://schemas.microsoft.com/office/powerpoint/2010/main" val="61555655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0" y="0"/>
            <a:ext cx="9144000" cy="1214422"/>
          </a:xfrm>
          <a:solidFill>
            <a:srgbClr val="8BD1E7"/>
          </a:solidFill>
        </p:spPr>
        <p:txBody>
          <a:bodyPr/>
          <a:lstStyle/>
          <a:p>
            <a:pPr algn="ctr"/>
            <a:r>
              <a:rPr lang="tr-TR" sz="1000" b="1" dirty="0" smtClean="0">
                <a:solidFill>
                  <a:schemeClr val="tx1">
                    <a:lumMod val="95000"/>
                    <a:lumOff val="5000"/>
                  </a:schemeClr>
                </a:solidFill>
              </a:rPr>
              <a:t/>
            </a:r>
            <a:br>
              <a:rPr lang="tr-TR" sz="1000" b="1" dirty="0" smtClean="0">
                <a:solidFill>
                  <a:schemeClr val="tx1">
                    <a:lumMod val="95000"/>
                    <a:lumOff val="5000"/>
                  </a:schemeClr>
                </a:solidFill>
              </a:rPr>
            </a:br>
            <a:r>
              <a:rPr lang="tr-TR" sz="1400" b="1" dirty="0" smtClean="0">
                <a:solidFill>
                  <a:schemeClr val="tx1">
                    <a:lumMod val="95000"/>
                    <a:lumOff val="5000"/>
                  </a:schemeClr>
                </a:solidFill>
                <a:latin typeface="Times New Roman" pitchFamily="18" charset="0"/>
                <a:cs typeface="Times New Roman" pitchFamily="18" charset="0"/>
              </a:rPr>
              <a:t>T.C</a:t>
            </a:r>
            <a:r>
              <a:rPr lang="tr-TR" sz="1400" b="1" dirty="0">
                <a:solidFill>
                  <a:schemeClr val="tx1">
                    <a:lumMod val="95000"/>
                    <a:lumOff val="5000"/>
                  </a:schemeClr>
                </a:solidFill>
                <a:latin typeface="Times New Roman" pitchFamily="18" charset="0"/>
                <a:cs typeface="Times New Roman" pitchFamily="18" charset="0"/>
              </a:rPr>
              <a:t>. </a:t>
            </a:r>
            <a:r>
              <a:rPr lang="tr-TR" sz="1400" dirty="0">
                <a:latin typeface="Times New Roman" pitchFamily="18" charset="0"/>
                <a:cs typeface="Times New Roman" pitchFamily="18" charset="0"/>
              </a:rPr>
              <a:t/>
            </a:r>
            <a:br>
              <a:rPr lang="tr-TR" sz="1400" dirty="0">
                <a:latin typeface="Times New Roman" pitchFamily="18" charset="0"/>
                <a:cs typeface="Times New Roman" pitchFamily="18" charset="0"/>
              </a:rPr>
            </a:br>
            <a:r>
              <a:rPr lang="tr-TR" sz="1400" b="1" dirty="0" smtClean="0">
                <a:latin typeface="Times New Roman" pitchFamily="18" charset="0"/>
                <a:cs typeface="Times New Roman" pitchFamily="18" charset="0"/>
              </a:rPr>
              <a:t>TARSUS KAYMAKAMLIĞI</a:t>
            </a:r>
            <a:br>
              <a:rPr lang="tr-TR" sz="1400" b="1"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İlçe Sağlık Müdürlüğü</a:t>
            </a:r>
            <a:r>
              <a:rPr lang="tr-TR" sz="1400" b="1" dirty="0">
                <a:latin typeface="Times New Roman" pitchFamily="18" charset="0"/>
                <a:cs typeface="Times New Roman" pitchFamily="18" charset="0"/>
              </a:rPr>
              <a:t/>
            </a:r>
            <a:br>
              <a:rPr lang="tr-TR" sz="1400" b="1" dirty="0">
                <a:latin typeface="Times New Roman" pitchFamily="18" charset="0"/>
                <a:cs typeface="Times New Roman" pitchFamily="18" charset="0"/>
              </a:rPr>
            </a:br>
            <a:r>
              <a:rPr lang="tr-TR" sz="1400" dirty="0">
                <a:latin typeface="Times New Roman" pitchFamily="18" charset="0"/>
                <a:cs typeface="Times New Roman" pitchFamily="18" charset="0"/>
              </a:rPr>
              <a:t>                   </a:t>
            </a:r>
            <a:br>
              <a:rPr lang="tr-TR" sz="1400" dirty="0">
                <a:latin typeface="Times New Roman" pitchFamily="18" charset="0"/>
                <a:cs typeface="Times New Roman" pitchFamily="18" charset="0"/>
              </a:rPr>
            </a:br>
            <a:endParaRPr lang="tr-TR" sz="1400" dirty="0">
              <a:latin typeface="Times New Roman" pitchFamily="18" charset="0"/>
              <a:cs typeface="Times New Roman" pitchFamily="18" charset="0"/>
            </a:endParaRPr>
          </a:p>
        </p:txBody>
      </p:sp>
      <p:pic>
        <p:nvPicPr>
          <p:cNvPr id="10" name="Resim 9">
            <a:extLst>
              <a:ext uri="{FF2B5EF4-FFF2-40B4-BE49-F238E27FC236}">
                <a16:creationId xmlns="" xmlns:a16="http://schemas.microsoft.com/office/drawing/2014/main" id="{6A93CAA4-81FC-40F1-A545-40ED30EC4DF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257885"/>
            <a:ext cx="969804" cy="972000"/>
          </a:xfrm>
          <a:prstGeom prst="rect">
            <a:avLst/>
          </a:prstGeom>
        </p:spPr>
      </p:pic>
      <p:sp>
        <p:nvSpPr>
          <p:cNvPr id="12" name="Dikdörtgen 11">
            <a:extLst>
              <a:ext uri="{FF2B5EF4-FFF2-40B4-BE49-F238E27FC236}">
                <a16:creationId xmlns="" xmlns:a16="http://schemas.microsoft.com/office/drawing/2014/main" id="{BE676FA4-D9B8-4735-B0D2-C93149712995}"/>
              </a:ext>
            </a:extLst>
          </p:cNvPr>
          <p:cNvSpPr/>
          <p:nvPr/>
        </p:nvSpPr>
        <p:spPr>
          <a:xfrm>
            <a:off x="1571604" y="1428736"/>
            <a:ext cx="6120680" cy="646331"/>
          </a:xfrm>
          <a:prstGeom prst="rect">
            <a:avLst/>
          </a:prstGeom>
        </p:spPr>
        <p:txBody>
          <a:bodyPr wrap="square">
            <a:spAutoFit/>
          </a:bodyPr>
          <a:lstStyle/>
          <a:p>
            <a:pPr algn="ctr"/>
            <a:r>
              <a:rPr lang="tr-TR" sz="3600" b="1" dirty="0" smtClean="0">
                <a:latin typeface="Times New Roman" pitchFamily="18" charset="0"/>
                <a:cs typeface="Times New Roman" pitchFamily="18" charset="0"/>
              </a:rPr>
              <a:t>Toplantı Gündem Maddeleri</a:t>
            </a:r>
            <a:endParaRPr lang="tr-TR" sz="3600" b="1" dirty="0">
              <a:latin typeface="Times New Roman" pitchFamily="18" charset="0"/>
              <a:cs typeface="Times New Roman" pitchFamily="18" charset="0"/>
            </a:endParaRPr>
          </a:p>
        </p:txBody>
      </p:sp>
      <p:sp>
        <p:nvSpPr>
          <p:cNvPr id="5" name="Dikdörtgen 11">
            <a:extLst>
              <a:ext uri="{FF2B5EF4-FFF2-40B4-BE49-F238E27FC236}">
                <a16:creationId xmlns="" xmlns:a16="http://schemas.microsoft.com/office/drawing/2014/main" id="{BE676FA4-D9B8-4735-B0D2-C93149712995}"/>
              </a:ext>
            </a:extLst>
          </p:cNvPr>
          <p:cNvSpPr/>
          <p:nvPr/>
        </p:nvSpPr>
        <p:spPr>
          <a:xfrm>
            <a:off x="928662" y="2428868"/>
            <a:ext cx="7500990" cy="1891287"/>
          </a:xfrm>
          <a:prstGeom prst="rect">
            <a:avLst/>
          </a:prstGeom>
        </p:spPr>
        <p:txBody>
          <a:bodyPr wrap="square">
            <a:spAutoFit/>
          </a:bodyPr>
          <a:lstStyle/>
          <a:p>
            <a:pPr algn="just">
              <a:lnSpc>
                <a:spcPct val="150000"/>
              </a:lnSpc>
            </a:pPr>
            <a:r>
              <a:rPr lang="tr-TR" sz="2000" dirty="0" smtClean="0">
                <a:latin typeface="Times New Roman" pitchFamily="18" charset="0"/>
                <a:cs typeface="Times New Roman" pitchFamily="18" charset="0"/>
              </a:rPr>
              <a:t>7-Metruk bina tespiti, yıkımı ve ıslahına yönelik çalışmaların gözden geçirilerek yürütülen iş ve işlemlerin değerlendirilmesi,  2019 yılı verilerinin 2018 yılı verileri ile kıyaslanması </a:t>
            </a:r>
            <a:r>
              <a:rPr lang="tr-TR" sz="2000" b="1" dirty="0" smtClean="0">
                <a:latin typeface="Times New Roman" pitchFamily="18" charset="0"/>
                <a:cs typeface="Times New Roman" pitchFamily="18" charset="0"/>
              </a:rPr>
              <a:t>(Tarsus Belediye Başkanlığı)</a:t>
            </a:r>
            <a:endParaRPr lang="tr-TR"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61555655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0" y="0"/>
            <a:ext cx="9144000" cy="1214422"/>
          </a:xfrm>
          <a:solidFill>
            <a:srgbClr val="8BD1E7"/>
          </a:solidFill>
        </p:spPr>
        <p:txBody>
          <a:bodyPr/>
          <a:lstStyle/>
          <a:p>
            <a:pPr algn="ctr"/>
            <a:r>
              <a:rPr lang="tr-TR" sz="1000" b="1" dirty="0" smtClean="0">
                <a:solidFill>
                  <a:schemeClr val="tx1">
                    <a:lumMod val="95000"/>
                    <a:lumOff val="5000"/>
                  </a:schemeClr>
                </a:solidFill>
              </a:rPr>
              <a:t/>
            </a:r>
            <a:br>
              <a:rPr lang="tr-TR" sz="1000" b="1" dirty="0" smtClean="0">
                <a:solidFill>
                  <a:schemeClr val="tx1">
                    <a:lumMod val="95000"/>
                    <a:lumOff val="5000"/>
                  </a:schemeClr>
                </a:solidFill>
              </a:rPr>
            </a:br>
            <a:r>
              <a:rPr lang="tr-TR" sz="1400" b="1" dirty="0" smtClean="0">
                <a:solidFill>
                  <a:schemeClr val="tx1">
                    <a:lumMod val="95000"/>
                    <a:lumOff val="5000"/>
                  </a:schemeClr>
                </a:solidFill>
                <a:latin typeface="Times New Roman" pitchFamily="18" charset="0"/>
                <a:cs typeface="Times New Roman" pitchFamily="18" charset="0"/>
              </a:rPr>
              <a:t>T.C</a:t>
            </a:r>
            <a:r>
              <a:rPr lang="tr-TR" sz="1400" b="1" dirty="0">
                <a:solidFill>
                  <a:schemeClr val="tx1">
                    <a:lumMod val="95000"/>
                    <a:lumOff val="5000"/>
                  </a:schemeClr>
                </a:solidFill>
                <a:latin typeface="Times New Roman" pitchFamily="18" charset="0"/>
                <a:cs typeface="Times New Roman" pitchFamily="18" charset="0"/>
              </a:rPr>
              <a:t>. </a:t>
            </a:r>
            <a:r>
              <a:rPr lang="tr-TR" sz="1400" dirty="0">
                <a:latin typeface="Times New Roman" pitchFamily="18" charset="0"/>
                <a:cs typeface="Times New Roman" pitchFamily="18" charset="0"/>
              </a:rPr>
              <a:t/>
            </a:r>
            <a:br>
              <a:rPr lang="tr-TR" sz="1400" dirty="0">
                <a:latin typeface="Times New Roman" pitchFamily="18" charset="0"/>
                <a:cs typeface="Times New Roman" pitchFamily="18" charset="0"/>
              </a:rPr>
            </a:br>
            <a:r>
              <a:rPr lang="tr-TR" sz="1400" b="1" dirty="0" smtClean="0">
                <a:latin typeface="Times New Roman" pitchFamily="18" charset="0"/>
                <a:cs typeface="Times New Roman" pitchFamily="18" charset="0"/>
              </a:rPr>
              <a:t>TARSUS KAYMAKAMLIĞI</a:t>
            </a:r>
            <a:br>
              <a:rPr lang="tr-TR" sz="1400" b="1" dirty="0" smtClean="0">
                <a:latin typeface="Times New Roman" pitchFamily="18" charset="0"/>
                <a:cs typeface="Times New Roman" pitchFamily="18" charset="0"/>
              </a:rPr>
            </a:br>
            <a:r>
              <a:rPr lang="tr-TR" sz="1400" b="1" dirty="0" smtClean="0">
                <a:latin typeface="Times New Roman" pitchFamily="18" charset="0"/>
                <a:cs typeface="Times New Roman" pitchFamily="18" charset="0"/>
              </a:rPr>
              <a:t>İlçe Sağlık Müdürlüğü</a:t>
            </a:r>
            <a:r>
              <a:rPr lang="tr-TR" sz="1400" b="1" dirty="0">
                <a:latin typeface="Times New Roman" pitchFamily="18" charset="0"/>
                <a:cs typeface="Times New Roman" pitchFamily="18" charset="0"/>
              </a:rPr>
              <a:t/>
            </a:r>
            <a:br>
              <a:rPr lang="tr-TR" sz="1400" b="1" dirty="0">
                <a:latin typeface="Times New Roman" pitchFamily="18" charset="0"/>
                <a:cs typeface="Times New Roman" pitchFamily="18" charset="0"/>
              </a:rPr>
            </a:br>
            <a:r>
              <a:rPr lang="tr-TR" sz="1400" dirty="0">
                <a:latin typeface="Times New Roman" pitchFamily="18" charset="0"/>
                <a:cs typeface="Times New Roman" pitchFamily="18" charset="0"/>
              </a:rPr>
              <a:t>                   </a:t>
            </a:r>
            <a:br>
              <a:rPr lang="tr-TR" sz="1400" dirty="0">
                <a:latin typeface="Times New Roman" pitchFamily="18" charset="0"/>
                <a:cs typeface="Times New Roman" pitchFamily="18" charset="0"/>
              </a:rPr>
            </a:br>
            <a:endParaRPr lang="tr-TR" sz="1400" dirty="0">
              <a:latin typeface="Times New Roman" pitchFamily="18" charset="0"/>
              <a:cs typeface="Times New Roman" pitchFamily="18" charset="0"/>
            </a:endParaRPr>
          </a:p>
        </p:txBody>
      </p:sp>
      <p:pic>
        <p:nvPicPr>
          <p:cNvPr id="10" name="Resim 9">
            <a:extLst>
              <a:ext uri="{FF2B5EF4-FFF2-40B4-BE49-F238E27FC236}">
                <a16:creationId xmlns="" xmlns:a16="http://schemas.microsoft.com/office/drawing/2014/main" id="{6A93CAA4-81FC-40F1-A545-40ED30EC4DF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257885"/>
            <a:ext cx="969804" cy="972000"/>
          </a:xfrm>
          <a:prstGeom prst="rect">
            <a:avLst/>
          </a:prstGeom>
        </p:spPr>
      </p:pic>
      <p:sp>
        <p:nvSpPr>
          <p:cNvPr id="12" name="Dikdörtgen 11">
            <a:extLst>
              <a:ext uri="{FF2B5EF4-FFF2-40B4-BE49-F238E27FC236}">
                <a16:creationId xmlns="" xmlns:a16="http://schemas.microsoft.com/office/drawing/2014/main" id="{BE676FA4-D9B8-4735-B0D2-C93149712995}"/>
              </a:ext>
            </a:extLst>
          </p:cNvPr>
          <p:cNvSpPr/>
          <p:nvPr/>
        </p:nvSpPr>
        <p:spPr>
          <a:xfrm>
            <a:off x="1571604" y="1500174"/>
            <a:ext cx="6120680" cy="646331"/>
          </a:xfrm>
          <a:prstGeom prst="rect">
            <a:avLst/>
          </a:prstGeom>
        </p:spPr>
        <p:txBody>
          <a:bodyPr wrap="square">
            <a:spAutoFit/>
          </a:bodyPr>
          <a:lstStyle/>
          <a:p>
            <a:pPr algn="ctr"/>
            <a:r>
              <a:rPr lang="tr-TR" sz="3600" b="1" dirty="0" smtClean="0">
                <a:latin typeface="Times New Roman" pitchFamily="18" charset="0"/>
                <a:cs typeface="Times New Roman" pitchFamily="18" charset="0"/>
              </a:rPr>
              <a:t>Toplantı Gündem Maddeleri</a:t>
            </a:r>
            <a:endParaRPr lang="tr-TR" sz="3600" b="1" dirty="0">
              <a:latin typeface="Times New Roman" pitchFamily="18" charset="0"/>
              <a:cs typeface="Times New Roman" pitchFamily="18" charset="0"/>
            </a:endParaRPr>
          </a:p>
        </p:txBody>
      </p:sp>
      <p:sp>
        <p:nvSpPr>
          <p:cNvPr id="5" name="Dikdörtgen 11">
            <a:extLst>
              <a:ext uri="{FF2B5EF4-FFF2-40B4-BE49-F238E27FC236}">
                <a16:creationId xmlns="" xmlns:a16="http://schemas.microsoft.com/office/drawing/2014/main" id="{BE676FA4-D9B8-4735-B0D2-C93149712995}"/>
              </a:ext>
            </a:extLst>
          </p:cNvPr>
          <p:cNvSpPr/>
          <p:nvPr/>
        </p:nvSpPr>
        <p:spPr>
          <a:xfrm>
            <a:off x="785786" y="2500306"/>
            <a:ext cx="7643866" cy="1429622"/>
          </a:xfrm>
          <a:prstGeom prst="rect">
            <a:avLst/>
          </a:prstGeom>
        </p:spPr>
        <p:txBody>
          <a:bodyPr wrap="square">
            <a:spAutoFit/>
          </a:bodyPr>
          <a:lstStyle/>
          <a:p>
            <a:pPr algn="just">
              <a:lnSpc>
                <a:spcPct val="150000"/>
              </a:lnSpc>
            </a:pPr>
            <a:r>
              <a:rPr lang="tr-TR" sz="2000" dirty="0" smtClean="0">
                <a:latin typeface="Times New Roman" pitchFamily="18" charset="0"/>
                <a:cs typeface="Times New Roman" pitchFamily="18" charset="0"/>
              </a:rPr>
              <a:t>8-Uyuşturucu ve bağımlılıkla mücadele kapsamında alınan/alınacak tedbirlerin gözden geçirilerek 2020 yılında yürütülecek çalışmaların planlanması </a:t>
            </a:r>
            <a:endParaRPr lang="tr-TR"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61555655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85786" y="1428736"/>
            <a:ext cx="7920880" cy="954107"/>
          </a:xfrm>
          <a:prstGeom prst="rect">
            <a:avLst/>
          </a:prstGeom>
        </p:spPr>
        <p:txBody>
          <a:bodyPr wrap="square">
            <a:spAutoFit/>
          </a:bodyPr>
          <a:lstStyle/>
          <a:p>
            <a:pPr algn="ctr"/>
            <a:endParaRPr lang="tr-TR" sz="2800" dirty="0"/>
          </a:p>
          <a:p>
            <a:pPr algn="ctr"/>
            <a:endParaRPr lang="tr-TR" sz="2800" dirty="0"/>
          </a:p>
        </p:txBody>
      </p:sp>
      <p:sp>
        <p:nvSpPr>
          <p:cNvPr id="11" name="Dikdörtgen 10">
            <a:extLst>
              <a:ext uri="{FF2B5EF4-FFF2-40B4-BE49-F238E27FC236}">
                <a16:creationId xmlns="" xmlns:a16="http://schemas.microsoft.com/office/drawing/2014/main" id="{0D1753EC-F58F-4D7A-A5DC-D5282BF27AAB}"/>
              </a:ext>
            </a:extLst>
          </p:cNvPr>
          <p:cNvSpPr/>
          <p:nvPr/>
        </p:nvSpPr>
        <p:spPr>
          <a:xfrm>
            <a:off x="1142976" y="1428736"/>
            <a:ext cx="7429552" cy="1692771"/>
          </a:xfrm>
          <a:prstGeom prst="rect">
            <a:avLst/>
          </a:prstGeom>
        </p:spPr>
        <p:txBody>
          <a:bodyPr wrap="square">
            <a:spAutoFit/>
          </a:bodyPr>
          <a:lstStyle/>
          <a:p>
            <a:endParaRPr lang="tr-TR" sz="1600" dirty="0" smtClean="0"/>
          </a:p>
          <a:p>
            <a:endParaRPr lang="tr-TR" sz="1600" b="1" dirty="0" smtClean="0"/>
          </a:p>
          <a:p>
            <a:endParaRPr lang="tr-TR" sz="1600" b="1" dirty="0" smtClean="0"/>
          </a:p>
          <a:p>
            <a:endParaRPr lang="tr-TR" sz="1600" b="1" dirty="0" smtClean="0"/>
          </a:p>
          <a:p>
            <a:pPr algn="ctr"/>
            <a:endParaRPr lang="tr-TR" sz="4000" dirty="0"/>
          </a:p>
        </p:txBody>
      </p:sp>
      <p:sp>
        <p:nvSpPr>
          <p:cNvPr id="17" name="Dikdörtgen 10">
            <a:extLst>
              <a:ext uri="{FF2B5EF4-FFF2-40B4-BE49-F238E27FC236}">
                <a16:creationId xmlns="" xmlns:a16="http://schemas.microsoft.com/office/drawing/2014/main" id="{0D1753EC-F58F-4D7A-A5DC-D5282BF27AAB}"/>
              </a:ext>
            </a:extLst>
          </p:cNvPr>
          <p:cNvSpPr/>
          <p:nvPr/>
        </p:nvSpPr>
        <p:spPr>
          <a:xfrm>
            <a:off x="1142976" y="1857365"/>
            <a:ext cx="7429552" cy="1692771"/>
          </a:xfrm>
          <a:prstGeom prst="rect">
            <a:avLst/>
          </a:prstGeom>
        </p:spPr>
        <p:txBody>
          <a:bodyPr wrap="square">
            <a:spAutoFit/>
          </a:bodyPr>
          <a:lstStyle/>
          <a:p>
            <a:endParaRPr lang="tr-TR" sz="1600" dirty="0" smtClean="0"/>
          </a:p>
          <a:p>
            <a:endParaRPr lang="tr-TR" sz="1600" dirty="0" smtClean="0"/>
          </a:p>
          <a:p>
            <a:endParaRPr lang="tr-TR" sz="1600" dirty="0" smtClean="0"/>
          </a:p>
          <a:p>
            <a:endParaRPr lang="tr-TR" sz="1600" dirty="0" smtClean="0"/>
          </a:p>
          <a:p>
            <a:endParaRPr lang="tr-TR" sz="4000" dirty="0"/>
          </a:p>
        </p:txBody>
      </p:sp>
      <p:sp>
        <p:nvSpPr>
          <p:cNvPr id="16" name="Başlık 5"/>
          <p:cNvSpPr>
            <a:spLocks noGrp="1"/>
          </p:cNvSpPr>
          <p:nvPr>
            <p:ph type="title"/>
          </p:nvPr>
        </p:nvSpPr>
        <p:spPr>
          <a:xfrm>
            <a:off x="0" y="0"/>
            <a:ext cx="9144000" cy="1064396"/>
          </a:xfrm>
          <a:solidFill>
            <a:schemeClr val="accent5">
              <a:lumMod val="60000"/>
              <a:lumOff val="40000"/>
            </a:schemeClr>
          </a:solidFill>
        </p:spPr>
        <p:txBody>
          <a:bodyPr/>
          <a:lstStyle/>
          <a:p>
            <a:pPr algn="ctr"/>
            <a:r>
              <a:rPr lang="tr-TR" sz="1200" b="1" dirty="0"/>
              <a:t/>
            </a:r>
            <a:br>
              <a:rPr lang="tr-TR" sz="1200" b="1" dirty="0"/>
            </a:br>
            <a:r>
              <a:rPr lang="tr-TR" sz="1200" dirty="0"/>
              <a:t/>
            </a:r>
            <a:br>
              <a:rPr lang="tr-TR" sz="1200" dirty="0"/>
            </a:br>
            <a:endParaRPr lang="tr-TR" sz="1200" dirty="0"/>
          </a:p>
        </p:txBody>
      </p:sp>
      <p:pic>
        <p:nvPicPr>
          <p:cNvPr id="8" name="Resim 7">
            <a:extLst>
              <a:ext uri="{FF2B5EF4-FFF2-40B4-BE49-F238E27FC236}">
                <a16:creationId xmlns="" xmlns:a16="http://schemas.microsoft.com/office/drawing/2014/main" id="{BD22FAE6-5A1E-45B6-BE77-E46DCF440C7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71604" y="214290"/>
            <a:ext cx="714380" cy="715998"/>
          </a:xfrm>
          <a:prstGeom prst="rect">
            <a:avLst/>
          </a:prstGeom>
        </p:spPr>
      </p:pic>
      <p:pic>
        <p:nvPicPr>
          <p:cNvPr id="15" name="Resim 7">
            <a:extLst>
              <a:ext uri="{FF2B5EF4-FFF2-40B4-BE49-F238E27FC236}">
                <a16:creationId xmlns="" xmlns:a16="http://schemas.microsoft.com/office/drawing/2014/main" id="{BD22FAE6-5A1E-45B6-BE77-E46DCF440C7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15140" y="214290"/>
            <a:ext cx="714380" cy="715998"/>
          </a:xfrm>
          <a:prstGeom prst="rect">
            <a:avLst/>
          </a:prstGeom>
        </p:spPr>
      </p:pic>
      <p:sp>
        <p:nvSpPr>
          <p:cNvPr id="9" name="Dikdörtgen 10">
            <a:extLst>
              <a:ext uri="{FF2B5EF4-FFF2-40B4-BE49-F238E27FC236}">
                <a16:creationId xmlns="" xmlns:a16="http://schemas.microsoft.com/office/drawing/2014/main" id="{0D1753EC-F58F-4D7A-A5DC-D5282BF27AAB}"/>
              </a:ext>
            </a:extLst>
          </p:cNvPr>
          <p:cNvSpPr/>
          <p:nvPr/>
        </p:nvSpPr>
        <p:spPr>
          <a:xfrm>
            <a:off x="0" y="357166"/>
            <a:ext cx="9144000" cy="338554"/>
          </a:xfrm>
          <a:prstGeom prst="rect">
            <a:avLst/>
          </a:prstGeom>
        </p:spPr>
        <p:txBody>
          <a:bodyPr wrap="square">
            <a:spAutoFit/>
          </a:bodyPr>
          <a:lstStyle/>
          <a:p>
            <a:pPr algn="ctr"/>
            <a:r>
              <a:rPr lang="tr-TR" sz="1600" b="1" dirty="0" smtClean="0">
                <a:latin typeface="Times New Roman" pitchFamily="18" charset="0"/>
                <a:cs typeface="Times New Roman" pitchFamily="18" charset="0"/>
              </a:rPr>
              <a:t>TASUS İLÇE  SAĞLIK MÜDÜRLÜĞÜ</a:t>
            </a:r>
            <a:endParaRPr lang="tr-TR" sz="1600" b="1" dirty="0">
              <a:latin typeface="Times New Roman" pitchFamily="18" charset="0"/>
              <a:cs typeface="Times New Roman" pitchFamily="18" charset="0"/>
            </a:endParaRPr>
          </a:p>
        </p:txBody>
      </p:sp>
      <p:graphicFrame>
        <p:nvGraphicFramePr>
          <p:cNvPr id="14" name="13 Tablo"/>
          <p:cNvGraphicFramePr>
            <a:graphicFrameLocks noGrp="1"/>
          </p:cNvGraphicFramePr>
          <p:nvPr/>
        </p:nvGraphicFramePr>
        <p:xfrm>
          <a:off x="214282" y="1285860"/>
          <a:ext cx="8643999" cy="5400777"/>
        </p:xfrm>
        <a:graphic>
          <a:graphicData uri="http://schemas.openxmlformats.org/drawingml/2006/table">
            <a:tbl>
              <a:tblPr/>
              <a:tblGrid>
                <a:gridCol w="3000396"/>
                <a:gridCol w="1500198"/>
                <a:gridCol w="4143405"/>
              </a:tblGrid>
              <a:tr h="397943">
                <a:tc>
                  <a:txBody>
                    <a:bodyPr/>
                    <a:lstStyle/>
                    <a:p>
                      <a:pPr algn="ctr">
                        <a:spcAft>
                          <a:spcPts val="0"/>
                        </a:spcAft>
                      </a:pPr>
                      <a:r>
                        <a:rPr lang="tr-TR" sz="1400" b="1" dirty="0">
                          <a:latin typeface="Times New Roman" pitchFamily="18" charset="0"/>
                          <a:ea typeface="MS Mincho"/>
                          <a:cs typeface="Times New Roman" pitchFamily="18" charset="0"/>
                        </a:rPr>
                        <a:t>FAALİYET KONUSU</a:t>
                      </a:r>
                      <a:endParaRPr lang="tr-TR" sz="1400" dirty="0">
                        <a:latin typeface="Times New Roman" pitchFamily="18" charset="0"/>
                        <a:ea typeface="MS Mincho"/>
                        <a:cs typeface="Times New Roman" pitchFamily="18" charset="0"/>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latin typeface="Times New Roman" pitchFamily="18" charset="0"/>
                          <a:ea typeface="MS Mincho"/>
                          <a:cs typeface="Times New Roman" pitchFamily="18" charset="0"/>
                        </a:rPr>
                        <a:t> </a:t>
                      </a:r>
                      <a:r>
                        <a:rPr lang="tr-TR" sz="1400" b="1" dirty="0" smtClean="0">
                          <a:latin typeface="Times New Roman" pitchFamily="18" charset="0"/>
                          <a:ea typeface="MS Mincho"/>
                          <a:cs typeface="Times New Roman" pitchFamily="18" charset="0"/>
                        </a:rPr>
                        <a:t>   FAALİYET YILI</a:t>
                      </a:r>
                      <a:endParaRPr lang="tr-TR" sz="1400" dirty="0">
                        <a:latin typeface="Times New Roman" pitchFamily="18" charset="0"/>
                        <a:ea typeface="MS Mincho"/>
                        <a:cs typeface="Times New Roman" pitchFamily="18" charset="0"/>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latin typeface="Times New Roman" pitchFamily="18" charset="0"/>
                          <a:ea typeface="MS Mincho"/>
                          <a:cs typeface="Times New Roman" pitchFamily="18" charset="0"/>
                        </a:rPr>
                        <a:t>YAPILAN HİZMETLER</a:t>
                      </a:r>
                      <a:endParaRPr lang="tr-TR" sz="1400" dirty="0">
                        <a:latin typeface="Times New Roman" pitchFamily="18" charset="0"/>
                        <a:ea typeface="MS Mincho"/>
                        <a:cs typeface="Times New Roman" pitchFamily="18" charset="0"/>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1139">
                <a:tc>
                  <a:txBody>
                    <a:bodyPr/>
                    <a:lstStyle/>
                    <a:p>
                      <a:pPr algn="l">
                        <a:spcAft>
                          <a:spcPts val="0"/>
                        </a:spcAft>
                      </a:pPr>
                      <a:r>
                        <a:rPr lang="tr-TR" sz="1400" dirty="0">
                          <a:latin typeface="Times New Roman" pitchFamily="18" charset="0"/>
                          <a:ea typeface="MS Mincho"/>
                          <a:cs typeface="Times New Roman" pitchFamily="18" charset="0"/>
                        </a:rPr>
                        <a:t>Sigara Bırakma İlacı Dağıtımı</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smtClean="0">
                          <a:latin typeface="Times New Roman" pitchFamily="18" charset="0"/>
                          <a:ea typeface="MS Mincho"/>
                          <a:cs typeface="Times New Roman" pitchFamily="18" charset="0"/>
                        </a:rPr>
                        <a:t>2019</a:t>
                      </a:r>
                      <a:endParaRPr lang="tr-TR" sz="1400" dirty="0">
                        <a:latin typeface="Times New Roman" pitchFamily="18" charset="0"/>
                        <a:ea typeface="MS Mincho"/>
                        <a:cs typeface="Times New Roman" pitchFamily="18" charset="0"/>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400" dirty="0">
                          <a:latin typeface="Times New Roman" pitchFamily="18" charset="0"/>
                          <a:ea typeface="MS Mincho"/>
                          <a:cs typeface="Times New Roman" pitchFamily="18" charset="0"/>
                        </a:rPr>
                        <a:t>Sigara Bırakma Polikliniğince ilaç alması uygun görülen </a:t>
                      </a:r>
                      <a:r>
                        <a:rPr lang="tr-TR" sz="1400" dirty="0" smtClean="0">
                          <a:latin typeface="Times New Roman" pitchFamily="18" charset="0"/>
                          <a:ea typeface="MS Mincho"/>
                          <a:cs typeface="Times New Roman" pitchFamily="18" charset="0"/>
                        </a:rPr>
                        <a:t>988</a:t>
                      </a:r>
                      <a:r>
                        <a:rPr lang="tr-TR" sz="1400" baseline="0" dirty="0" smtClean="0">
                          <a:latin typeface="Times New Roman" pitchFamily="18" charset="0"/>
                          <a:ea typeface="MS Mincho"/>
                          <a:cs typeface="Times New Roman" pitchFamily="18" charset="0"/>
                        </a:rPr>
                        <a:t> </a:t>
                      </a:r>
                      <a:r>
                        <a:rPr lang="tr-TR" sz="1400" dirty="0" smtClean="0">
                          <a:latin typeface="Times New Roman" pitchFamily="18" charset="0"/>
                          <a:ea typeface="MS Mincho"/>
                          <a:cs typeface="Times New Roman" pitchFamily="18" charset="0"/>
                        </a:rPr>
                        <a:t>bireye </a:t>
                      </a:r>
                      <a:r>
                        <a:rPr lang="tr-TR" sz="1400" dirty="0">
                          <a:latin typeface="Times New Roman" pitchFamily="18" charset="0"/>
                          <a:ea typeface="MS Mincho"/>
                          <a:cs typeface="Times New Roman" pitchFamily="18" charset="0"/>
                        </a:rPr>
                        <a:t>ücretsiz sigara bırakma ilacı teslim edilmiştir.</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4856">
                <a:tc>
                  <a:txBody>
                    <a:bodyPr/>
                    <a:lstStyle/>
                    <a:p>
                      <a:pPr algn="l">
                        <a:spcAft>
                          <a:spcPts val="0"/>
                        </a:spcAft>
                      </a:pPr>
                      <a:r>
                        <a:rPr lang="tr-TR" sz="1400" dirty="0">
                          <a:latin typeface="Times New Roman" pitchFamily="18" charset="0"/>
                          <a:ea typeface="MS Mincho"/>
                          <a:cs typeface="Times New Roman" pitchFamily="18" charset="0"/>
                        </a:rPr>
                        <a:t>4207 sayılı Yasa kapsamında yapılan denetimler</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smtClean="0">
                          <a:latin typeface="Times New Roman" pitchFamily="18" charset="0"/>
                          <a:ea typeface="MS Mincho"/>
                          <a:cs typeface="Times New Roman" pitchFamily="18" charset="0"/>
                        </a:rPr>
                        <a:t>2019</a:t>
                      </a:r>
                      <a:endParaRPr lang="tr-TR" sz="1400" dirty="0">
                        <a:latin typeface="Times New Roman" pitchFamily="18" charset="0"/>
                        <a:ea typeface="MS Mincho"/>
                        <a:cs typeface="Times New Roman" pitchFamily="18" charset="0"/>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400" dirty="0">
                          <a:latin typeface="Times New Roman" pitchFamily="18" charset="0"/>
                          <a:ea typeface="MS Mincho"/>
                          <a:cs typeface="Times New Roman" pitchFamily="18" charset="0"/>
                        </a:rPr>
                        <a:t>4207 sayılı yasa hükümlerinin uygulanması çerçevesinde; İlçemizde bulunan 6350 İşyerini kapsayacak şekilde </a:t>
                      </a:r>
                      <a:r>
                        <a:rPr lang="tr-TR" sz="1400" dirty="0" smtClean="0">
                          <a:latin typeface="Times New Roman" pitchFamily="18" charset="0"/>
                          <a:ea typeface="MS Mincho"/>
                          <a:cs typeface="Times New Roman" pitchFamily="18" charset="0"/>
                        </a:rPr>
                        <a:t>18000 </a:t>
                      </a:r>
                      <a:r>
                        <a:rPr lang="tr-TR" sz="1400" dirty="0">
                          <a:latin typeface="Times New Roman" pitchFamily="18" charset="0"/>
                          <a:ea typeface="MS Mincho"/>
                          <a:cs typeface="Times New Roman" pitchFamily="18" charset="0"/>
                        </a:rPr>
                        <a:t>denetleme gerçekleştirilmiştir. </a:t>
                      </a:r>
                      <a:r>
                        <a:rPr lang="tr-TR" sz="1400" smtClean="0">
                          <a:latin typeface="Times New Roman" pitchFamily="18" charset="0"/>
                          <a:ea typeface="MS Mincho"/>
                          <a:cs typeface="Times New Roman" pitchFamily="18" charset="0"/>
                        </a:rPr>
                        <a:t>45 </a:t>
                      </a:r>
                      <a:r>
                        <a:rPr lang="tr-TR" sz="1400" dirty="0">
                          <a:latin typeface="Times New Roman" pitchFamily="18" charset="0"/>
                          <a:ea typeface="MS Mincho"/>
                          <a:cs typeface="Times New Roman" pitchFamily="18" charset="0"/>
                        </a:rPr>
                        <a:t>işletmeye </a:t>
                      </a:r>
                      <a:r>
                        <a:rPr lang="tr-TR" sz="1400">
                          <a:latin typeface="Times New Roman" pitchFamily="18" charset="0"/>
                          <a:ea typeface="MS Mincho"/>
                          <a:cs typeface="Times New Roman" pitchFamily="18" charset="0"/>
                        </a:rPr>
                        <a:t>toplam </a:t>
                      </a:r>
                      <a:r>
                        <a:rPr lang="tr-TR" sz="1400" smtClean="0">
                          <a:latin typeface="Times New Roman" pitchFamily="18" charset="0"/>
                          <a:ea typeface="MS Mincho"/>
                          <a:cs typeface="Times New Roman" pitchFamily="18" charset="0"/>
                        </a:rPr>
                        <a:t>205.420 </a:t>
                      </a:r>
                      <a:r>
                        <a:rPr lang="tr-TR" sz="1400" dirty="0">
                          <a:latin typeface="Times New Roman" pitchFamily="18" charset="0"/>
                          <a:ea typeface="MS Mincho"/>
                          <a:cs typeface="Times New Roman" pitchFamily="18" charset="0"/>
                        </a:rPr>
                        <a:t>TL ceza kesilmiştir.</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0744">
                <a:tc>
                  <a:txBody>
                    <a:bodyPr/>
                    <a:lstStyle/>
                    <a:p>
                      <a:pPr algn="l">
                        <a:spcAft>
                          <a:spcPts val="0"/>
                        </a:spcAft>
                      </a:pPr>
                      <a:r>
                        <a:rPr lang="tr-TR" sz="1400" dirty="0">
                          <a:latin typeface="Times New Roman" pitchFamily="18" charset="0"/>
                          <a:ea typeface="MS Mincho"/>
                          <a:cs typeface="Times New Roman" pitchFamily="18" charset="0"/>
                        </a:rPr>
                        <a:t>Ergenlik Döneminde Yaşanan Problemler ve Bu Problemlerle Baş Etme Eğitimi</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smtClean="0">
                          <a:latin typeface="Times New Roman" pitchFamily="18" charset="0"/>
                          <a:ea typeface="MS Mincho"/>
                          <a:cs typeface="Times New Roman" pitchFamily="18" charset="0"/>
                        </a:rPr>
                        <a:t>2019</a:t>
                      </a:r>
                      <a:endParaRPr lang="tr-TR" sz="1400" dirty="0">
                        <a:latin typeface="Times New Roman" pitchFamily="18" charset="0"/>
                        <a:ea typeface="MS Mincho"/>
                        <a:cs typeface="Times New Roman" pitchFamily="18" charset="0"/>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400" dirty="0">
                          <a:latin typeface="Times New Roman" pitchFamily="18" charset="0"/>
                          <a:ea typeface="MS Mincho"/>
                          <a:cs typeface="Times New Roman" pitchFamily="18" charset="0"/>
                        </a:rPr>
                        <a:t>12-18 Yaş grubundaki  </a:t>
                      </a:r>
                      <a:r>
                        <a:rPr lang="tr-TR" sz="1400" dirty="0" smtClean="0">
                          <a:latin typeface="Times New Roman" pitchFamily="18" charset="0"/>
                          <a:ea typeface="MS Mincho"/>
                          <a:cs typeface="Times New Roman" pitchFamily="18" charset="0"/>
                        </a:rPr>
                        <a:t>913 </a:t>
                      </a:r>
                      <a:r>
                        <a:rPr lang="tr-TR" sz="1400" dirty="0">
                          <a:latin typeface="Times New Roman" pitchFamily="18" charset="0"/>
                          <a:ea typeface="MS Mincho"/>
                          <a:cs typeface="Times New Roman" pitchFamily="18" charset="0"/>
                        </a:rPr>
                        <a:t>öğrenciye eğitim verilmiştir.</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259">
                <a:tc>
                  <a:txBody>
                    <a:bodyPr/>
                    <a:lstStyle/>
                    <a:p>
                      <a:pPr algn="l">
                        <a:spcAft>
                          <a:spcPts val="0"/>
                        </a:spcAft>
                      </a:pPr>
                      <a:r>
                        <a:rPr lang="tr-TR" sz="1400" dirty="0">
                          <a:latin typeface="Times New Roman" pitchFamily="18" charset="0"/>
                          <a:ea typeface="MS Mincho"/>
                          <a:cs typeface="Times New Roman" pitchFamily="18" charset="0"/>
                        </a:rPr>
                        <a:t>Madde Bağımlılığı ve Zararları Eğitimi</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smtClean="0">
                          <a:latin typeface="Times New Roman" pitchFamily="18" charset="0"/>
                          <a:ea typeface="MS Mincho"/>
                          <a:cs typeface="Times New Roman" pitchFamily="18" charset="0"/>
                        </a:rPr>
                        <a:t>2019</a:t>
                      </a:r>
                      <a:endParaRPr lang="tr-TR" sz="1400" dirty="0">
                        <a:latin typeface="Times New Roman" pitchFamily="18" charset="0"/>
                        <a:ea typeface="MS Mincho"/>
                        <a:cs typeface="Times New Roman" pitchFamily="18" charset="0"/>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400" dirty="0">
                          <a:latin typeface="Times New Roman" pitchFamily="18" charset="0"/>
                          <a:ea typeface="MS Mincho"/>
                          <a:cs typeface="Times New Roman" pitchFamily="18" charset="0"/>
                        </a:rPr>
                        <a:t>15-18 Yaş grubundaki 618 öğrenciye ve 25 öğretmene eğitim verilmiştir. 18 yaş üstü 70 üniversite öğrencisine eğitim verilmiştir.</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259">
                <a:tc>
                  <a:txBody>
                    <a:bodyPr/>
                    <a:lstStyle/>
                    <a:p>
                      <a:pPr algn="l">
                        <a:spcAft>
                          <a:spcPts val="0"/>
                        </a:spcAft>
                      </a:pPr>
                      <a:r>
                        <a:rPr lang="tr-TR" sz="1400">
                          <a:latin typeface="Times New Roman" pitchFamily="18" charset="0"/>
                          <a:ea typeface="MS Mincho"/>
                          <a:cs typeface="Times New Roman" pitchFamily="18" charset="0"/>
                        </a:rPr>
                        <a:t>Madde Bağımlılığı Tedavi Talep Dilekçeleri</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smtClean="0">
                          <a:latin typeface="Times New Roman" pitchFamily="18" charset="0"/>
                          <a:ea typeface="MS Mincho"/>
                          <a:cs typeface="Times New Roman" pitchFamily="18" charset="0"/>
                        </a:rPr>
                        <a:t>2019</a:t>
                      </a:r>
                      <a:endParaRPr lang="tr-TR" sz="1400" dirty="0">
                        <a:latin typeface="Times New Roman" pitchFamily="18" charset="0"/>
                        <a:ea typeface="MS Mincho"/>
                        <a:cs typeface="Times New Roman" pitchFamily="18" charset="0"/>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400" dirty="0" smtClean="0">
                          <a:latin typeface="Times New Roman" pitchFamily="18" charset="0"/>
                          <a:ea typeface="MS Mincho"/>
                          <a:cs typeface="Times New Roman" pitchFamily="18" charset="0"/>
                        </a:rPr>
                        <a:t>30 </a:t>
                      </a:r>
                      <a:r>
                        <a:rPr lang="tr-TR" sz="1400" dirty="0">
                          <a:latin typeface="Times New Roman" pitchFamily="18" charset="0"/>
                          <a:ea typeface="MS Mincho"/>
                          <a:cs typeface="Times New Roman" pitchFamily="18" charset="0"/>
                        </a:rPr>
                        <a:t>kişinin madde bağımlılığının tedavisi amacıyla sevk işlemi gerçekleştirilmiştir.</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4856">
                <a:tc>
                  <a:txBody>
                    <a:bodyPr/>
                    <a:lstStyle/>
                    <a:p>
                      <a:pPr algn="l">
                        <a:spcAft>
                          <a:spcPts val="0"/>
                        </a:spcAft>
                      </a:pPr>
                      <a:r>
                        <a:rPr lang="tr-TR" sz="1400">
                          <a:latin typeface="Times New Roman" pitchFamily="18" charset="0"/>
                          <a:ea typeface="MS Mincho"/>
                          <a:cs typeface="Times New Roman" pitchFamily="18" charset="0"/>
                        </a:rPr>
                        <a:t>Danışmanlık Hizmetleri</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smtClean="0">
                          <a:latin typeface="Times New Roman" pitchFamily="18" charset="0"/>
                          <a:ea typeface="MS Mincho"/>
                          <a:cs typeface="Times New Roman" pitchFamily="18" charset="0"/>
                        </a:rPr>
                        <a:t>2019</a:t>
                      </a:r>
                      <a:endParaRPr lang="tr-TR" sz="1400" dirty="0">
                        <a:latin typeface="Times New Roman" pitchFamily="18" charset="0"/>
                        <a:ea typeface="MS Mincho"/>
                        <a:cs typeface="Times New Roman" pitchFamily="18" charset="0"/>
                      </a:endParaRP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400" dirty="0" smtClean="0">
                          <a:latin typeface="Times New Roman" pitchFamily="18" charset="0"/>
                          <a:ea typeface="MS Mincho"/>
                          <a:cs typeface="Times New Roman" pitchFamily="18" charset="0"/>
                        </a:rPr>
                        <a:t>350 </a:t>
                      </a:r>
                      <a:r>
                        <a:rPr lang="tr-TR" sz="1400" dirty="0">
                          <a:latin typeface="Times New Roman" pitchFamily="18" charset="0"/>
                          <a:ea typeface="MS Mincho"/>
                          <a:cs typeface="Times New Roman" pitchFamily="18" charset="0"/>
                        </a:rPr>
                        <a:t>Kişiye Danışmanlık Hizmeti (Aile Danışmanlığı, Kaygı Bozuklukları, Öfke ve stres yönetimi, İletişim, Aile içi İletişim Bozuklukları, Bağımlıkla Mücadele vb.) verişmiştir.</a:t>
                      </a:r>
                    </a:p>
                  </a:txBody>
                  <a:tcPr marL="44650" marR="446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392880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2483</TotalTime>
  <Words>1302</Words>
  <Application>Microsoft Office PowerPoint</Application>
  <PresentationFormat>Ekran Gösterisi (4:3)</PresentationFormat>
  <Paragraphs>425</Paragraphs>
  <Slides>34</Slides>
  <Notes>0</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Tema1</vt:lpstr>
      <vt:lpstr> T.C.  TARSUS KAYMAKAMLIĞI İlçe Sağlık Müdürlüğü                     </vt:lpstr>
      <vt:lpstr> T.C.  TARSUS KAYMAKAMLIĞI İlçe Sağlık Müdürlüğü                     </vt:lpstr>
      <vt:lpstr> T.C.  TARSUS KAYMAKAMLIĞI İlçe Sağlık Müdürlüğü                     </vt:lpstr>
      <vt:lpstr> T.C.  TARSUS KAYMAKAMLIĞI İlçe Sağlık Müdürlüğü                     </vt:lpstr>
      <vt:lpstr> T.C.  TARSUS KAYMAKAMLIĞI İlçe Sağlık Müdürlüğü                     </vt:lpstr>
      <vt:lpstr> T.C.  TARSUS KAYMAKAMLIĞI İlçe Sağlık Müdürlüğü                     </vt:lpstr>
      <vt:lpstr> T.C.  TARSUS KAYMAKAMLIĞI İlçe Sağlık Müdürlüğü                     </vt:lpstr>
      <vt:lpstr> T.C.  TARSUS KAYMAKAMLIĞI İlçe Sağlık Müdürlüğü                     </vt:lpstr>
      <vt:lpstr>  </vt:lpstr>
      <vt:lpstr> T.C.  TARSUS KAYMAKAMLIĞI İlçe Sağlık Müdürlüğü   </vt:lpstr>
      <vt:lpstr>T.C.  TARSUS KAYMAKAMLIĞI İlçe Sağlık Müdürlüğü  </vt:lpstr>
      <vt:lpstr>T.C.  TARSUS KAYMAKAMLIĞI İlçe Sağlık Müdürlüğü   </vt:lpstr>
      <vt:lpstr>T.C.  TARSUS KAYMAKAMLIĞI İlçe Sağlık Müdürlüğü   </vt:lpstr>
      <vt:lpstr> T.C.  TARSUS KAYMAKAMLIĞI İlçe Sağlık Müdürlüğü   </vt:lpstr>
      <vt:lpstr>Slayt 15</vt:lpstr>
      <vt:lpstr>Slayt 16</vt:lpstr>
      <vt:lpstr>T.C.  TARSUS KAYMAKAMLIĞI İlçe Sağlık Müdürlüğü   </vt:lpstr>
      <vt:lpstr>  </vt:lpstr>
      <vt:lpstr>  </vt:lpstr>
      <vt:lpstr>  </vt:lpstr>
      <vt:lpstr>  </vt:lpstr>
      <vt:lpstr>  </vt:lpstr>
      <vt:lpstr>  </vt:lpstr>
      <vt:lpstr>  </vt:lpstr>
      <vt:lpstr>  </vt:lpstr>
      <vt:lpstr>  </vt:lpstr>
      <vt:lpstr>  </vt:lpstr>
      <vt:lpstr>  </vt:lpstr>
      <vt:lpstr>  </vt:lpstr>
      <vt:lpstr>  </vt:lpstr>
      <vt:lpstr>  </vt:lpstr>
      <vt:lpstr>  </vt:lpstr>
      <vt:lpstr>Slayt 33</vt:lpstr>
      <vt:lpstr>Slayt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İZLEM MERKEZLERİ (ÇİM)</dc:title>
  <dc:creator>Thsk</dc:creator>
  <cp:lastModifiedBy>User</cp:lastModifiedBy>
  <cp:revision>664</cp:revision>
  <cp:lastPrinted>2015-10-12T06:52:02Z</cp:lastPrinted>
  <dcterms:created xsi:type="dcterms:W3CDTF">2015-07-24T06:28:43Z</dcterms:created>
  <dcterms:modified xsi:type="dcterms:W3CDTF">2020-01-22T06:00:07Z</dcterms:modified>
</cp:coreProperties>
</file>